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5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778A-C31B-44DE-AA9F-21D0D8A7C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DF5B-6789-4D5F-AE95-03691077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7FA1-0735-4ED8-9910-8FB2CA29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8A22-F4A9-4775-9AC3-E0C3DC77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0A3C-00EC-461A-A4FE-2854423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8E09-C2A6-4F53-89FD-F86AD6CD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18EAB-8566-4C37-A6B5-6DC31BD87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9C41-E6EE-4C75-BF4B-18F55863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1C4F-7B6D-4883-ABCB-792E6AB3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5B86-A6C0-4551-8CB1-5493BEB9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FFB1D-230F-4DB4-89D5-7B29746E7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0D85-91A4-4E3E-8DD2-79291BA73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92B0-F9E5-4625-8C91-79166E0A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721C-9727-4351-AA06-3C08F5DC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3D85-2B36-4B06-9688-C5B1E723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D544-3787-4D5C-B8F9-DA0FD7B2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ABF3-5BB3-4883-A517-49B3852A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6372-A8E1-4237-805A-F2D2C20D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000F4-20E3-44D3-AB2D-69271D7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36F-55A3-4757-9C09-81201F90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85FB-FC90-4D85-8D89-134532A2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6E42B-81A0-4B70-8BC6-EFEE113E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FEFD-078D-4572-8631-63C05DE7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399F-FBE1-4C02-AFBB-FF406A19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4346-7DE0-4441-A9CC-94218AC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8655-E898-48BC-A863-C2CCDE77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27BB-E209-452E-9FF2-83C90CD38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A84CB-83A2-45F9-91FC-01A634813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BCD3A-3C6E-4D6E-B3F8-0F9A9A4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AC36-E3B9-4CC3-B543-7B1D4014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6991-CA8A-4308-8CB4-5CD5479F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F1BF-A6CD-48EC-8A1D-62C62EF1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06E6A-D34A-4691-9FA6-513D2DBF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6F733-A1C0-4578-A769-1E57B534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C6723-65AA-40B4-9C88-5AFD546ED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05D73-0937-4A31-B97B-763E5EB06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55BBA-B71E-4DDF-8B6D-7A462A2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E280D-6602-4532-8B47-3B96C23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9F535-CCAA-4CE6-8FB8-D69DA50B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6EF5-67C8-4B8E-AC22-58E850F1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F56ED-B6A6-4C41-B0CB-D1C185BF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B0A5A-F585-4BDA-AAD2-F05A7669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CB7D-2113-4C06-B8D4-CB8756B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3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2BB6D-90AC-41C1-9D79-B79C2BA7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BF83-F287-47E7-B46F-D63D9EC0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B01C-AED5-4041-8FC2-E86F210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94F8-81ED-4024-B632-3CB963DD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88E0-494F-4670-960F-5D328047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F4C0-CCD9-4239-BA3A-CE51ED1B8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3084D-257C-4947-9C5F-F6715446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3B8A-A6A4-47AC-8833-64745450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6ECF8-53FE-4D0D-966F-2489E06E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78D2-4CBB-439E-AFC1-1AD3A387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934F5-8ED5-4633-B4DD-39EFB2A0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A64E-FCCF-4F23-9459-164B509BB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B11C-F209-4F85-A5FC-B7C199B1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5F2E2-D61B-46AE-AA17-93BE25A9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300F-2995-4DDD-92BB-DA4F717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C0A75-B22E-49ED-A360-FC8B0FE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A84A-0B15-455D-8820-1B1D73A5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4624-8E95-47CD-87B3-18480C1A0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21F9D-8C6C-4A59-A21F-15BF7659CA6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BB6E-89B0-4E3E-8D66-26ABA3E80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BB3C-AE3D-4C48-A882-7BF0DB1F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D9D7-535E-42AB-897A-B88340E18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gif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lbert software as a service">
            <a:extLst>
              <a:ext uri="{FF2B5EF4-FFF2-40B4-BE49-F238E27FC236}">
                <a16:creationId xmlns:a16="http://schemas.microsoft.com/office/drawing/2014/main" id="{5DCED735-AF93-4A83-9EE2-22BB7C98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5" y="188229"/>
            <a:ext cx="11666806" cy="362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04A28-051D-4412-87D1-FF80F201E3D5}"/>
              </a:ext>
            </a:extLst>
          </p:cNvPr>
          <p:cNvSpPr txBox="1"/>
          <p:nvPr/>
        </p:nvSpPr>
        <p:spPr>
          <a:xfrm>
            <a:off x="6491935" y="4164037"/>
            <a:ext cx="5277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 Factor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37293-6569-4DCE-BFB6-44724AAAD0B2}"/>
              </a:ext>
            </a:extLst>
          </p:cNvPr>
          <p:cNvSpPr txBox="1"/>
          <p:nvPr/>
        </p:nvSpPr>
        <p:spPr>
          <a:xfrm>
            <a:off x="9395790" y="5685183"/>
            <a:ext cx="216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Subhra Roy</a:t>
            </a:r>
          </a:p>
        </p:txBody>
      </p:sp>
    </p:spTree>
    <p:extLst>
      <p:ext uri="{BB962C8B-B14F-4D97-AF65-F5344CB8AC3E}">
        <p14:creationId xmlns:p14="http://schemas.microsoft.com/office/powerpoint/2010/main" val="183351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Config -  Store Config in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app’s </a:t>
            </a:r>
            <a:r>
              <a:rPr lang="en-US" sz="2400" i="1" dirty="0"/>
              <a:t>config</a:t>
            </a:r>
            <a:r>
              <a:rPr lang="en-US" sz="2400" dirty="0"/>
              <a:t> is everything that is likely to vary between deploys (staging, production, developer environments,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 handles to the database, Memcached, and other backing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Credentials to external services such as Amazon S3 or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Per-deploy values such as the canonical hostname for the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</a:t>
            </a:r>
            <a:r>
              <a:rPr lang="en-US" sz="2400" dirty="0"/>
              <a:t>config constants in Code, Yes Strictly </a:t>
            </a:r>
            <a:r>
              <a:rPr lang="en-US" sz="3600" dirty="0"/>
              <a:t>NO and I mean it. </a:t>
            </a:r>
            <a:r>
              <a:rPr lang="en-US" sz="2400" dirty="0"/>
              <a:t>Config changes per deployment (environment) Code does not. </a:t>
            </a:r>
          </a:p>
        </p:txBody>
      </p:sp>
    </p:spTree>
    <p:extLst>
      <p:ext uri="{BB962C8B-B14F-4D97-AF65-F5344CB8AC3E}">
        <p14:creationId xmlns:p14="http://schemas.microsoft.com/office/powerpoint/2010/main" val="234532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Backing Services -  Treat as Attached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 </a:t>
            </a:r>
            <a:r>
              <a:rPr lang="en-US" sz="2400" i="1" dirty="0"/>
              <a:t>backing service</a:t>
            </a:r>
            <a:r>
              <a:rPr lang="en-US" sz="2400" dirty="0"/>
              <a:t> is any service the app consumes over the network as part of its normal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code for a twelve-factor app makes no distinction between local and third party services.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 via URI from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42" name="Picture 2" descr="A production deploy attached to four backing services.">
            <a:extLst>
              <a:ext uri="{FF2B5EF4-FFF2-40B4-BE49-F238E27FC236}">
                <a16:creationId xmlns:a16="http://schemas.microsoft.com/office/drawing/2014/main" id="{DD72B5F3-4F92-4BE1-B448-2142694E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864" y="3626442"/>
            <a:ext cx="5719103" cy="297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95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Build Release Run – Strictly separate these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 codebase is transformed into a (non-development) deploy through three stages: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i="1" dirty="0"/>
              <a:t>build stage</a:t>
            </a:r>
            <a:r>
              <a:rPr lang="en-US" sz="2400" dirty="0"/>
              <a:t> is a transform which converts a code repo into an executable bundle known as a </a:t>
            </a:r>
            <a:r>
              <a:rPr lang="en-US" sz="2400" i="1" dirty="0"/>
              <a:t>build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i="1" dirty="0"/>
              <a:t>release stage</a:t>
            </a:r>
            <a:r>
              <a:rPr lang="en-US" sz="2400" dirty="0"/>
              <a:t> takes the build produced by the build stage and combines it with the </a:t>
            </a:r>
            <a:r>
              <a:rPr lang="en-US" sz="2400" dirty="0" err="1"/>
              <a:t>deploy’s</a:t>
            </a:r>
            <a:r>
              <a:rPr lang="en-US" sz="2400" dirty="0"/>
              <a:t> current config. The resulting </a:t>
            </a:r>
            <a:r>
              <a:rPr lang="en-US" sz="2400" i="1" dirty="0"/>
              <a:t>release</a:t>
            </a:r>
            <a:r>
              <a:rPr lang="en-US" sz="2400" dirty="0"/>
              <a:t> contains both the build and the config and is ready for immediate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i="1" dirty="0"/>
              <a:t>run stage</a:t>
            </a:r>
            <a:r>
              <a:rPr lang="en-US" sz="2400" dirty="0"/>
              <a:t> (also known as “runtime”)                                                                           runs the app in the execution environment,                                                                                 by launching some set of the app’s            				       processes against a selected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290" name="Picture 2" descr="Code becomes a build, which is combined with config to create a release.">
            <a:extLst>
              <a:ext uri="{FF2B5EF4-FFF2-40B4-BE49-F238E27FC236}">
                <a16:creationId xmlns:a16="http://schemas.microsoft.com/office/drawing/2014/main" id="{6477135A-68F9-400B-9515-685C343A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23" y="4316952"/>
            <a:ext cx="5334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2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Processes – Execute App as one or more </a:t>
            </a:r>
            <a:r>
              <a:rPr lang="en-US" sz="3200" dirty="0">
                <a:solidFill>
                  <a:srgbClr val="FFC000"/>
                </a:solidFill>
              </a:rPr>
              <a:t>stateless</a:t>
            </a:r>
            <a:r>
              <a:rPr lang="en-US" sz="3200" dirty="0"/>
              <a:t>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app is executed in the execution environment as one or more </a:t>
            </a:r>
            <a:r>
              <a:rPr lang="en-US" sz="2400" i="1" dirty="0"/>
              <a:t>processes</a:t>
            </a:r>
            <a:r>
              <a:rPr lang="en-US" sz="2400" dirty="0"/>
              <a:t>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Twelve-factor processes are stateless and share-nothing.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Yes that means NO SESSION, no Static </a:t>
            </a:r>
            <a:r>
              <a:rPr lang="en-US" sz="2400" dirty="0" err="1"/>
              <a:t>HashMaps</a:t>
            </a:r>
            <a:r>
              <a:rPr lang="en-US" sz="2400" dirty="0"/>
              <a:t>, no embedded </a:t>
            </a:r>
            <a:r>
              <a:rPr lang="en-US" sz="2400" dirty="0" err="1"/>
              <a:t>Solr</a:t>
            </a:r>
            <a:r>
              <a:rPr lang="en-US" sz="2400" dirty="0"/>
              <a:t> nor </a:t>
            </a:r>
            <a:r>
              <a:rPr lang="en-US" sz="2400" dirty="0" err="1"/>
              <a:t>EhCaches</a:t>
            </a:r>
            <a:r>
              <a:rPr lang="en-US" sz="2400" dirty="0"/>
              <a:t> 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such thing has to be externalized to a Backing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75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3200" dirty="0"/>
              <a:t>Port Binding – Export Services via Port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twelve-factor app is completely self-contained it does not depend on for example Web Server to route to the APP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means one web server should have only one web-app bound to one 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Web app should be deployed separately in a separate process. Ideally on a different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allows one service to be a backing resource for another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3314" name="Picture 2" descr="Image result for dilbert network  port">
            <a:extLst>
              <a:ext uri="{FF2B5EF4-FFF2-40B4-BE49-F238E27FC236}">
                <a16:creationId xmlns:a16="http://schemas.microsoft.com/office/drawing/2014/main" id="{C7A6071B-1940-4861-B212-3162C69B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79" y="4327068"/>
            <a:ext cx="7445380" cy="229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sz="3200" dirty="0"/>
              <a:t>Concurrency – Scale out via Process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twelve-factor app, processes are a first class citizen.</a:t>
            </a:r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span multiple processes running on multiple physical machines.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works only when they are stateless – SIM is not HA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Threads can scale only that much but it does not mean                                                        they should not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different process types (web apps should not run                                                          schedulers).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5362" name="Picture 2" descr="Scale is expressed as running processes, workload diversity is expressed as process types.">
            <a:extLst>
              <a:ext uri="{FF2B5EF4-FFF2-40B4-BE49-F238E27FC236}">
                <a16:creationId xmlns:a16="http://schemas.microsoft.com/office/drawing/2014/main" id="{794E6D8F-B118-4DB5-8698-541F7C0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00" y="3055077"/>
            <a:ext cx="40005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1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3200" dirty="0"/>
              <a:t>Disposability – Fast Startup and </a:t>
            </a:r>
            <a:r>
              <a:rPr lang="en-US" sz="3200" dirty="0">
                <a:solidFill>
                  <a:srgbClr val="FFC000"/>
                </a:solidFill>
              </a:rPr>
              <a:t>Graceful</a:t>
            </a:r>
            <a:r>
              <a:rPr lang="en-US" sz="3200" dirty="0"/>
              <a:t> Shutdowns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twelve-factor app’s processes are </a:t>
            </a:r>
            <a:r>
              <a:rPr lang="en-US" sz="2400" i="1" dirty="0"/>
              <a:t>disposable</a:t>
            </a:r>
            <a:r>
              <a:rPr lang="en-US" sz="2400" dirty="0"/>
              <a:t>, meaning they can be started or stopped at a moment’s notice.</a:t>
            </a:r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Processes should strive to </a:t>
            </a:r>
            <a:r>
              <a:rPr lang="en-US" sz="2400" b="1" dirty="0"/>
              <a:t>minimize startup time</a:t>
            </a:r>
            <a:r>
              <a:rPr lang="en-U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 takes more than an hour to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Processes should </a:t>
            </a:r>
            <a:r>
              <a:rPr lang="en-US" sz="2400" b="1" dirty="0"/>
              <a:t>shut down gracefully </a:t>
            </a:r>
            <a:r>
              <a:rPr lang="en-US" sz="2400" dirty="0"/>
              <a:t>allowing any current requests to finish, and then exiting.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Processes should also be </a:t>
            </a:r>
            <a:r>
              <a:rPr lang="en-US" sz="2400" b="1" dirty="0"/>
              <a:t>robust against sudden death</a:t>
            </a:r>
            <a:r>
              <a:rPr lang="en-US" sz="2400" dirty="0"/>
              <a:t>, in the case of a failure in the underlying hardware.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696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sz="3200" dirty="0"/>
              <a:t>Dev/Prod Parity – Keep Dev, QA, Staging and Prod similar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time gap</a:t>
            </a:r>
            <a:r>
              <a:rPr lang="en-US" sz="2400" dirty="0"/>
              <a:t>: A developer may work on code that takes days, weeks, or even months to go into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personnel gap</a:t>
            </a:r>
            <a:r>
              <a:rPr lang="en-US" sz="2400" dirty="0"/>
              <a:t>: Developers write code, ops engineers deploy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tools gap</a:t>
            </a:r>
            <a:r>
              <a:rPr lang="en-US" sz="2400" dirty="0"/>
              <a:t>: Developers may be using a stack like Nginx, SQLite, and OS X, while the production deploy uses Apache, MySQL, and Linux.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twelve-factor </a:t>
            </a:r>
            <a:r>
              <a:rPr lang="en-US" sz="2400" dirty="0"/>
              <a:t>app is designed for continuous deployment by keeping the gap between development and production small.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Between Deploys should be </a:t>
            </a:r>
            <a:r>
              <a:rPr lang="en-US" sz="2400" b="1" dirty="0"/>
              <a:t>Hours</a:t>
            </a:r>
            <a:r>
              <a:rPr lang="en-US" sz="2400" dirty="0"/>
              <a:t> not weeks and never months.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801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sz="3200" dirty="0"/>
              <a:t>Logs – Treat Logs as Event 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Logs	</a:t>
            </a:r>
            <a:r>
              <a:rPr lang="en-US" sz="2400" dirty="0"/>
              <a:t> provide visibility into the behavior of a running app and are normally written into a logfile.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Logs are the stream of aggregated, time-ordered events collected from the output streams of all running processes and backing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 twelve-factor app never concerns itself with routing or storage of its output stream.</a:t>
            </a:r>
            <a:r>
              <a:rPr lang="en-US" sz="2400" dirty="0"/>
              <a:t> It should not attempt to write to or manage logfiles. Instead, each running process writes its event stream, unbuffered, to STDOUT.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1321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sz="3200" dirty="0"/>
              <a:t>Admin Processes – Run admin tasks as one-off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0966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Running database migrations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Running a console (also known as a REPL shell) to run arbitrary code or inspect the app’s models against the live database. Most languages provide a REPL by running the interpreter without any arguments or in some cases have a separate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Running one-time scripts committed into the app’s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iSupplier</a:t>
            </a:r>
            <a:r>
              <a:rPr lang="en-US" sz="2400" dirty="0"/>
              <a:t> Utilities – Could have qualified only if they followed all other 11 factors and the rule 3 – ONE TIME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 code must ship with application code to avoid synchronization issues.</a:t>
            </a:r>
          </a:p>
        </p:txBody>
      </p:sp>
    </p:spTree>
    <p:extLst>
      <p:ext uri="{BB962C8B-B14F-4D97-AF65-F5344CB8AC3E}">
        <p14:creationId xmlns:p14="http://schemas.microsoft.com/office/powerpoint/2010/main" val="20947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B74F-2E7F-46B4-9388-CECFCA6A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5B56-DE65-489F-B212-9B253919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77"/>
            <a:ext cx="10515600" cy="4351338"/>
          </a:xfrm>
        </p:spPr>
        <p:txBody>
          <a:bodyPr/>
          <a:lstStyle/>
          <a:p>
            <a:r>
              <a:rPr lang="en-US" dirty="0"/>
              <a:t>Modern Day Software and Cloud </a:t>
            </a:r>
          </a:p>
          <a:p>
            <a:r>
              <a:rPr lang="en-US" dirty="0"/>
              <a:t>Software Erosion at Scale</a:t>
            </a:r>
          </a:p>
          <a:p>
            <a:r>
              <a:rPr lang="en-US" dirty="0"/>
              <a:t>The 12 Factors you need to consider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7306B90-DD44-4895-9A8F-6BFAEE14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0" y="4055165"/>
            <a:ext cx="10833515" cy="259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2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Surprise – 13</a:t>
            </a:r>
            <a:r>
              <a:rPr lang="en-US" baseline="30000" dirty="0"/>
              <a:t>th</a:t>
            </a:r>
            <a:r>
              <a:rPr lang="en-US" dirty="0"/>
              <a:t> ring </a:t>
            </a:r>
            <a:r>
              <a:rPr lang="en-US" sz="3600" dirty="0"/>
              <a:t>(Allows all other rings to work)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192697"/>
            <a:ext cx="112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sz="3200" dirty="0"/>
              <a:t>Health Check APIs – Who doesn’t care about his own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1865902"/>
            <a:ext cx="10966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APP should expose a standard </a:t>
            </a:r>
            <a:r>
              <a:rPr lang="en-US" sz="2400" dirty="0" err="1"/>
              <a:t>url</a:t>
            </a:r>
            <a:r>
              <a:rPr lang="en-US" sz="2400" dirty="0"/>
              <a:t> for checking the health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APP should check the health of the backing service before calling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Fail gracefully or be resilient to health issues of backing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own health and report correctly, accept request only if healthy</a:t>
            </a:r>
          </a:p>
        </p:txBody>
      </p:sp>
      <p:pic>
        <p:nvPicPr>
          <p:cNvPr id="20484" name="Picture 4" descr="Related image">
            <a:extLst>
              <a:ext uri="{FF2B5EF4-FFF2-40B4-BE49-F238E27FC236}">
                <a16:creationId xmlns:a16="http://schemas.microsoft.com/office/drawing/2014/main" id="{FE2E9F4C-2C9F-4D12-827D-4278ECF7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28" y="4689330"/>
            <a:ext cx="6974617" cy="216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4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dilbert summary">
            <a:extLst>
              <a:ext uri="{FF2B5EF4-FFF2-40B4-BE49-F238E27FC236}">
                <a16:creationId xmlns:a16="http://schemas.microsoft.com/office/drawing/2014/main" id="{27106FC2-8697-49E6-982F-16E720DA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095500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7B8388-7C41-483D-B334-604E83A42FA3}"/>
              </a:ext>
            </a:extLst>
          </p:cNvPr>
          <p:cNvSpPr txBox="1"/>
          <p:nvPr/>
        </p:nvSpPr>
        <p:spPr>
          <a:xfrm>
            <a:off x="4262512" y="914400"/>
            <a:ext cx="219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204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igital darwinism redhat">
            <a:extLst>
              <a:ext uri="{FF2B5EF4-FFF2-40B4-BE49-F238E27FC236}">
                <a16:creationId xmlns:a16="http://schemas.microsoft.com/office/drawing/2014/main" id="{55B2AC5F-FA56-40B1-AC24-A73AC4FD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" y="70049"/>
            <a:ext cx="11850765" cy="666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8EF9F9-80B8-486C-9693-9EA03E69EE36}"/>
              </a:ext>
            </a:extLst>
          </p:cNvPr>
          <p:cNvSpPr/>
          <p:nvPr/>
        </p:nvSpPr>
        <p:spPr>
          <a:xfrm>
            <a:off x="9356206" y="290396"/>
            <a:ext cx="2621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Stolen from REDHAT </a:t>
            </a:r>
            <a:r>
              <a:rPr lang="en-US" sz="2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68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lbert questions">
            <a:extLst>
              <a:ext uri="{FF2B5EF4-FFF2-40B4-BE49-F238E27FC236}">
                <a16:creationId xmlns:a16="http://schemas.microsoft.com/office/drawing/2014/main" id="{2664E1D6-18EC-46BC-A577-9C7249E5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" y="3075790"/>
            <a:ext cx="6096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lbert questions">
            <a:extLst>
              <a:ext uri="{FF2B5EF4-FFF2-40B4-BE49-F238E27FC236}">
                <a16:creationId xmlns:a16="http://schemas.microsoft.com/office/drawing/2014/main" id="{865D8F87-67A2-48CC-95F4-75C7329E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87" y="4962525"/>
            <a:ext cx="6002338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01E969-6CF7-4357-96C9-A73FF8FBA9FB}"/>
              </a:ext>
            </a:extLst>
          </p:cNvPr>
          <p:cNvSpPr/>
          <p:nvPr/>
        </p:nvSpPr>
        <p:spPr>
          <a:xfrm>
            <a:off x="10097095" y="2569768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pic>
        <p:nvPicPr>
          <p:cNvPr id="1030" name="Picture 6" descr="Image result for dilbert questions">
            <a:extLst>
              <a:ext uri="{FF2B5EF4-FFF2-40B4-BE49-F238E27FC236}">
                <a16:creationId xmlns:a16="http://schemas.microsoft.com/office/drawing/2014/main" id="{AD52275F-DAD9-4581-BA75-F347F578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5848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ilbert questions">
            <a:extLst>
              <a:ext uri="{FF2B5EF4-FFF2-40B4-BE49-F238E27FC236}">
                <a16:creationId xmlns:a16="http://schemas.microsoft.com/office/drawing/2014/main" id="{CCA8B186-0C21-4E30-967A-E21E0C213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51" y="1534616"/>
            <a:ext cx="6095849" cy="19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4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ilbert &quot;thank you&quot;">
            <a:extLst>
              <a:ext uri="{FF2B5EF4-FFF2-40B4-BE49-F238E27FC236}">
                <a16:creationId xmlns:a16="http://schemas.microsoft.com/office/drawing/2014/main" id="{FDC35189-F42F-4D9B-900C-5D152C5B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8" y="1743486"/>
            <a:ext cx="10770715" cy="334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99F72D-8D9B-4FB0-B72A-E5B1C4F065CE}"/>
              </a:ext>
            </a:extLst>
          </p:cNvPr>
          <p:cNvSpPr/>
          <p:nvPr/>
        </p:nvSpPr>
        <p:spPr>
          <a:xfrm>
            <a:off x="9401619" y="5697283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6152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ilbert software as a service">
            <a:extLst>
              <a:ext uri="{FF2B5EF4-FFF2-40B4-BE49-F238E27FC236}">
                <a16:creationId xmlns:a16="http://schemas.microsoft.com/office/drawing/2014/main" id="{D643B923-DAA5-48E4-BA26-9FA85558F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4" y="1087241"/>
            <a:ext cx="5910546" cy="183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AFA9560-BE88-470A-9ADD-D82319A2A3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Modern Day Software and Cloud</a:t>
            </a:r>
          </a:p>
        </p:txBody>
      </p:sp>
      <p:pic>
        <p:nvPicPr>
          <p:cNvPr id="2052" name="Picture 4" descr="Image result for dilbert cloud">
            <a:extLst>
              <a:ext uri="{FF2B5EF4-FFF2-40B4-BE49-F238E27FC236}">
                <a16:creationId xmlns:a16="http://schemas.microsoft.com/office/drawing/2014/main" id="{AD41C034-78F9-459E-B71A-AAF1C0A9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63" y="2996366"/>
            <a:ext cx="5824346" cy="183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ilbert cloud">
            <a:extLst>
              <a:ext uri="{FF2B5EF4-FFF2-40B4-BE49-F238E27FC236}">
                <a16:creationId xmlns:a16="http://schemas.microsoft.com/office/drawing/2014/main" id="{5AC3197E-F753-45B1-BE03-117D70D0E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4" y="4905744"/>
            <a:ext cx="5910546" cy="17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FA49CE-45F6-4D88-84F1-0DAB6E5BB9EF}"/>
              </a:ext>
            </a:extLst>
          </p:cNvPr>
          <p:cNvSpPr txBox="1"/>
          <p:nvPr/>
        </p:nvSpPr>
        <p:spPr>
          <a:xfrm>
            <a:off x="185454" y="3246783"/>
            <a:ext cx="3495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as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 Concurrent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maintains/Owns the Infra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Fallacies of Distributed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4C74D-D945-416C-A936-77F983D5BEF5}"/>
              </a:ext>
            </a:extLst>
          </p:cNvPr>
          <p:cNvSpPr txBox="1"/>
          <p:nvPr/>
        </p:nvSpPr>
        <p:spPr>
          <a:xfrm>
            <a:off x="6232663" y="5124384"/>
            <a:ext cx="2585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 of Unknowns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Amount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Failures at Scale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2C1A5-8B63-4515-BD9E-4AADC37C2E82}"/>
              </a:ext>
            </a:extLst>
          </p:cNvPr>
          <p:cNvSpPr txBox="1"/>
          <p:nvPr/>
        </p:nvSpPr>
        <p:spPr>
          <a:xfrm>
            <a:off x="6232663" y="1027906"/>
            <a:ext cx="2160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Rise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59644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CCE17EAE-5445-45D3-8336-F793E7200E40}"/>
              </a:ext>
            </a:extLst>
          </p:cNvPr>
          <p:cNvSpPr/>
          <p:nvPr/>
        </p:nvSpPr>
        <p:spPr>
          <a:xfrm>
            <a:off x="9369286" y="3803374"/>
            <a:ext cx="1984513" cy="117698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F1B4-91DC-41E3-A70D-72D497D6B8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Cloud – The symbol of unknown</a:t>
            </a:r>
          </a:p>
        </p:txBody>
      </p:sp>
      <p:pic>
        <p:nvPicPr>
          <p:cNvPr id="3" name="Picture 8" descr="Image result for dilbert cloud">
            <a:extLst>
              <a:ext uri="{FF2B5EF4-FFF2-40B4-BE49-F238E27FC236}">
                <a16:creationId xmlns:a16="http://schemas.microsoft.com/office/drawing/2014/main" id="{32AD1265-903F-4848-858F-EA5D1652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21" y="1092475"/>
            <a:ext cx="5773883" cy="17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orms of Cloud computing. SaaS, Software as a Service; PaaS, Platform as a service; IaaS, Infrastructure as a Service. ">
            <a:extLst>
              <a:ext uri="{FF2B5EF4-FFF2-40B4-BE49-F238E27FC236}">
                <a16:creationId xmlns:a16="http://schemas.microsoft.com/office/drawing/2014/main" id="{7C00411F-0775-4D20-8CB7-F9F4A1ED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0" y="2271364"/>
            <a:ext cx="6558033" cy="422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3E1CAEA0-E8BF-464E-880D-581B3003067C}"/>
              </a:ext>
            </a:extLst>
          </p:cNvPr>
          <p:cNvSpPr/>
          <p:nvPr/>
        </p:nvSpPr>
        <p:spPr>
          <a:xfrm>
            <a:off x="3684106" y="4187687"/>
            <a:ext cx="967407" cy="715618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FAAS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756691E-FF0A-48EE-B61F-E604EA00E9BB}"/>
              </a:ext>
            </a:extLst>
          </p:cNvPr>
          <p:cNvSpPr/>
          <p:nvPr/>
        </p:nvSpPr>
        <p:spPr>
          <a:xfrm>
            <a:off x="9115462" y="4545496"/>
            <a:ext cx="1711564" cy="1220029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HAAS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53EAA13-8E17-4ED6-B2D1-83A5C850A229}"/>
              </a:ext>
            </a:extLst>
          </p:cNvPr>
          <p:cNvSpPr/>
          <p:nvPr/>
        </p:nvSpPr>
        <p:spPr>
          <a:xfrm>
            <a:off x="8949810" y="3325467"/>
            <a:ext cx="1711564" cy="1220029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1BB98-65E5-46E1-9E1D-7D91C36943AD}"/>
              </a:ext>
            </a:extLst>
          </p:cNvPr>
          <p:cNvSpPr txBox="1"/>
          <p:nvPr/>
        </p:nvSpPr>
        <p:spPr>
          <a:xfrm>
            <a:off x="569843" y="1484243"/>
            <a:ext cx="501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in architecture diagrams to show unknown or things we are not bothered with. </a:t>
            </a:r>
          </a:p>
        </p:txBody>
      </p:sp>
    </p:spTree>
    <p:extLst>
      <p:ext uri="{BB962C8B-B14F-4D97-AF65-F5344CB8AC3E}">
        <p14:creationId xmlns:p14="http://schemas.microsoft.com/office/powerpoint/2010/main" val="1958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C2EA-602A-47E5-9A6B-FE897B0022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Erosion – </a:t>
            </a:r>
            <a:r>
              <a:rPr lang="en-US" sz="3200" dirty="0"/>
              <a:t>Cause of P1 yesterday for SIM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75A1-C236-40DE-AAA5-9F35A8EB7B2A}"/>
              </a:ext>
            </a:extLst>
          </p:cNvPr>
          <p:cNvSpPr txBox="1"/>
          <p:nvPr/>
        </p:nvSpPr>
        <p:spPr>
          <a:xfrm>
            <a:off x="689113" y="1258957"/>
            <a:ext cx="110655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Erosion Happens by the course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Even when you did not make any changes to the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Technology Changes, Related Software Changes, OS changes Hardware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as inevitable as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 that true for every server you have got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Yes all those additional ones with spring boot called Micro Services will get eroded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 the extra servers means erosion X no of servers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 Cloud means you don’t know if they are eroding, cause you don’t know where you are deploying</a:t>
            </a:r>
          </a:p>
        </p:txBody>
      </p:sp>
    </p:spTree>
    <p:extLst>
      <p:ext uri="{BB962C8B-B14F-4D97-AF65-F5344CB8AC3E}">
        <p14:creationId xmlns:p14="http://schemas.microsoft.com/office/powerpoint/2010/main" val="134149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dilbert erosion">
            <a:extLst>
              <a:ext uri="{FF2B5EF4-FFF2-40B4-BE49-F238E27FC236}">
                <a16:creationId xmlns:a16="http://schemas.microsoft.com/office/drawing/2014/main" id="{97E6EBF0-0120-4424-9DC9-368DC213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56961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5C03590-F5AD-4B17-8EA3-DF3ADA0F31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Erosion – </a:t>
            </a:r>
            <a:r>
              <a:rPr lang="en-US" sz="3200" dirty="0"/>
              <a:t>Trick is to know when we need to change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48FE2-7C1C-4DCC-9825-EF0D38BF1C79}"/>
              </a:ext>
            </a:extLst>
          </p:cNvPr>
          <p:cNvSpPr txBox="1"/>
          <p:nvPr/>
        </p:nvSpPr>
        <p:spPr>
          <a:xfrm>
            <a:off x="609600" y="5287617"/>
            <a:ext cx="10866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And the </a:t>
            </a:r>
            <a:r>
              <a:rPr lang="en-US" sz="6600" dirty="0"/>
              <a:t>Measures</a:t>
            </a:r>
            <a:r>
              <a:rPr lang="en-US" sz="3600" dirty="0"/>
              <a:t> that can delay it</a:t>
            </a:r>
          </a:p>
        </p:txBody>
      </p:sp>
    </p:spTree>
    <p:extLst>
      <p:ext uri="{BB962C8B-B14F-4D97-AF65-F5344CB8AC3E}">
        <p14:creationId xmlns:p14="http://schemas.microsoft.com/office/powerpoint/2010/main" val="234263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74B2-76DA-40C9-8577-A755BB24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pic>
        <p:nvPicPr>
          <p:cNvPr id="7170" name="Picture 2" descr="Image result for dilbert cloud native">
            <a:extLst>
              <a:ext uri="{FF2B5EF4-FFF2-40B4-BE49-F238E27FC236}">
                <a16:creationId xmlns:a16="http://schemas.microsoft.com/office/drawing/2014/main" id="{D652A3A5-D20D-4931-A23C-8E828556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091811"/>
            <a:ext cx="11353800" cy="5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285461"/>
            <a:ext cx="11211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Code Base – 1 Codebase many Deploys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8194" name="Picture 2" descr="One codebase maps to many deploys">
            <a:extLst>
              <a:ext uri="{FF2B5EF4-FFF2-40B4-BE49-F238E27FC236}">
                <a16:creationId xmlns:a16="http://schemas.microsoft.com/office/drawing/2014/main" id="{B3F7D1B2-E44E-4B19-A896-D7F6BED2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285461"/>
            <a:ext cx="3714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73229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always a one-to-one correlation between the codebase and the app: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there are multiple codebases, it’s not an app – it’s a distributed system. Each component in a distributed system is an app, and each can individually comply with twelve-factor.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7A0D1-0B44-43CE-9D14-0314CAB8E59A}"/>
              </a:ext>
            </a:extLst>
          </p:cNvPr>
          <p:cNvSpPr/>
          <p:nvPr/>
        </p:nvSpPr>
        <p:spPr>
          <a:xfrm>
            <a:off x="515817" y="4758288"/>
            <a:ext cx="110337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apps sharing the same code is a violation of twelve-factor. The solution here is to factor shared code into libraries which can be included through the </a:t>
            </a:r>
            <a:r>
              <a:rPr lang="en-US" sz="4000" dirty="0"/>
              <a:t>dependency manager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4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D483-2E75-4649-8700-EDF72EEF7D02}"/>
              </a:ext>
            </a:extLst>
          </p:cNvPr>
          <p:cNvSpPr txBox="1">
            <a:spLocks/>
          </p:cNvSpPr>
          <p:nvPr/>
        </p:nvSpPr>
        <p:spPr>
          <a:xfrm>
            <a:off x="838200" y="33699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12 Factors – 12 rings to rule the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88CAA-CCD5-4BAC-9CE7-92F91C76AE9F}"/>
              </a:ext>
            </a:extLst>
          </p:cNvPr>
          <p:cNvSpPr txBox="1"/>
          <p:nvPr/>
        </p:nvSpPr>
        <p:spPr>
          <a:xfrm>
            <a:off x="583096" y="1341732"/>
            <a:ext cx="112113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Dependencies – Explicitly declare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882A3-4461-4E60-8423-7835779AB3EB}"/>
              </a:ext>
            </a:extLst>
          </p:cNvPr>
          <p:cNvSpPr txBox="1"/>
          <p:nvPr/>
        </p:nvSpPr>
        <p:spPr>
          <a:xfrm>
            <a:off x="583096" y="2011674"/>
            <a:ext cx="11211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Never Expect something to be just there or pre-existing in the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Declare what you depend on explicitly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Package it along with your bundle</a:t>
            </a:r>
          </a:p>
        </p:txBody>
      </p:sp>
      <p:pic>
        <p:nvPicPr>
          <p:cNvPr id="9218" name="Picture 2" descr="Image result for 12factor dependency">
            <a:extLst>
              <a:ext uri="{FF2B5EF4-FFF2-40B4-BE49-F238E27FC236}">
                <a16:creationId xmlns:a16="http://schemas.microsoft.com/office/drawing/2014/main" id="{FDF7A80A-7CEC-4997-A70E-C71BBF913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42" y="3775457"/>
            <a:ext cx="5090966" cy="28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12factor dependency">
            <a:extLst>
              <a:ext uri="{FF2B5EF4-FFF2-40B4-BE49-F238E27FC236}">
                <a16:creationId xmlns:a16="http://schemas.microsoft.com/office/drawing/2014/main" id="{36B2B0F5-C29A-4FBE-998E-2A3064AA2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9" t="22950"/>
          <a:stretch/>
        </p:blipFill>
        <p:spPr bwMode="auto">
          <a:xfrm>
            <a:off x="1941340" y="4257584"/>
            <a:ext cx="2588455" cy="231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97569A0-75EC-4D78-9F83-C5532E35B6BF}"/>
              </a:ext>
            </a:extLst>
          </p:cNvPr>
          <p:cNvSpPr/>
          <p:nvPr/>
        </p:nvSpPr>
        <p:spPr>
          <a:xfrm>
            <a:off x="1758462" y="4257583"/>
            <a:ext cx="2982349" cy="2317651"/>
          </a:xfrm>
          <a:prstGeom prst="mathMultiply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7C7E59D7-0D91-48B3-A6B3-C7EFB52FD32C}"/>
              </a:ext>
            </a:extLst>
          </p:cNvPr>
          <p:cNvSpPr/>
          <p:nvPr/>
        </p:nvSpPr>
        <p:spPr>
          <a:xfrm rot="18940912">
            <a:off x="8299939" y="4451327"/>
            <a:ext cx="2138290" cy="1145888"/>
          </a:xfrm>
          <a:prstGeom prst="corner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787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 Roy</dc:creator>
  <cp:lastModifiedBy>Subhra Roy</cp:lastModifiedBy>
  <cp:revision>33</cp:revision>
  <dcterms:created xsi:type="dcterms:W3CDTF">2019-11-07T12:48:03Z</dcterms:created>
  <dcterms:modified xsi:type="dcterms:W3CDTF">2019-11-19T09:26:53Z</dcterms:modified>
</cp:coreProperties>
</file>