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9144000" cy="51435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82F20F-57DB-43D7-947C-B7A4B04FB7B3}">
  <a:tblStyle styleId="{0582F20F-57DB-43D7-947C-B7A4B04FB7B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25002e084_0_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e25002e084_0_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1297181" y="582806"/>
            <a:ext cx="6549637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7366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1297181" y="582806"/>
            <a:ext cx="6549637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7366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85925" y="880235"/>
            <a:ext cx="8172149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530223" y="200011"/>
            <a:ext cx="8083552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1297181" y="582806"/>
            <a:ext cx="6549637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7366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762982" y="0"/>
            <a:ext cx="0" cy="5143500"/>
          </a:xfrm>
          <a:custGeom>
            <a:rect b="b" l="l" r="r" t="t"/>
            <a:pathLst>
              <a:path extrusionOk="0" h="5143500" w="120000">
                <a:moveTo>
                  <a:pt x="0" y="0"/>
                </a:moveTo>
                <a:lnTo>
                  <a:pt x="0" y="5143489"/>
                </a:lnTo>
              </a:path>
            </a:pathLst>
          </a:custGeom>
          <a:noFill/>
          <a:ln cap="flat" cmpd="sng" w="38075">
            <a:solidFill>
              <a:srgbClr val="FDC1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8156433" y="4286241"/>
            <a:ext cx="549275" cy="412115"/>
          </a:xfrm>
          <a:custGeom>
            <a:rect b="b" l="l" r="r" t="t"/>
            <a:pathLst>
              <a:path extrusionOk="0" h="412114" w="549275">
                <a:moveTo>
                  <a:pt x="274349" y="411599"/>
                </a:moveTo>
                <a:lnTo>
                  <a:pt x="219056" y="407417"/>
                </a:lnTo>
                <a:lnTo>
                  <a:pt x="167557" y="395424"/>
                </a:lnTo>
                <a:lnTo>
                  <a:pt x="120955" y="376449"/>
                </a:lnTo>
                <a:lnTo>
                  <a:pt x="80352" y="351318"/>
                </a:lnTo>
                <a:lnTo>
                  <a:pt x="46853" y="320859"/>
                </a:lnTo>
                <a:lnTo>
                  <a:pt x="21558" y="285901"/>
                </a:lnTo>
                <a:lnTo>
                  <a:pt x="5573" y="247272"/>
                </a:lnTo>
                <a:lnTo>
                  <a:pt x="0" y="205799"/>
                </a:lnTo>
                <a:lnTo>
                  <a:pt x="5573" y="164326"/>
                </a:lnTo>
                <a:lnTo>
                  <a:pt x="21558" y="125697"/>
                </a:lnTo>
                <a:lnTo>
                  <a:pt x="46853" y="90739"/>
                </a:lnTo>
                <a:lnTo>
                  <a:pt x="80352" y="60281"/>
                </a:lnTo>
                <a:lnTo>
                  <a:pt x="120955" y="35150"/>
                </a:lnTo>
                <a:lnTo>
                  <a:pt x="167557" y="16174"/>
                </a:lnTo>
                <a:lnTo>
                  <a:pt x="219056" y="4181"/>
                </a:lnTo>
                <a:lnTo>
                  <a:pt x="274349" y="0"/>
                </a:lnTo>
                <a:lnTo>
                  <a:pt x="329642" y="4181"/>
                </a:lnTo>
                <a:lnTo>
                  <a:pt x="381141" y="16174"/>
                </a:lnTo>
                <a:lnTo>
                  <a:pt x="427743" y="35150"/>
                </a:lnTo>
                <a:lnTo>
                  <a:pt x="468345" y="60281"/>
                </a:lnTo>
                <a:lnTo>
                  <a:pt x="501845" y="90739"/>
                </a:lnTo>
                <a:lnTo>
                  <a:pt x="527139" y="125697"/>
                </a:lnTo>
                <a:lnTo>
                  <a:pt x="543125" y="164326"/>
                </a:lnTo>
                <a:lnTo>
                  <a:pt x="548698" y="205799"/>
                </a:lnTo>
                <a:lnTo>
                  <a:pt x="543125" y="247272"/>
                </a:lnTo>
                <a:lnTo>
                  <a:pt x="527139" y="285901"/>
                </a:lnTo>
                <a:lnTo>
                  <a:pt x="501845" y="320859"/>
                </a:lnTo>
                <a:lnTo>
                  <a:pt x="468345" y="351318"/>
                </a:lnTo>
                <a:lnTo>
                  <a:pt x="427743" y="376449"/>
                </a:lnTo>
                <a:lnTo>
                  <a:pt x="381141" y="395424"/>
                </a:lnTo>
                <a:lnTo>
                  <a:pt x="329642" y="407417"/>
                </a:lnTo>
                <a:lnTo>
                  <a:pt x="274349" y="411599"/>
                </a:lnTo>
                <a:close/>
              </a:path>
            </a:pathLst>
          </a:custGeom>
          <a:solidFill>
            <a:srgbClr val="FD853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87629" y="0"/>
            <a:ext cx="0" cy="5143500"/>
          </a:xfrm>
          <a:custGeom>
            <a:rect b="b" l="l" r="r" t="t"/>
            <a:pathLst>
              <a:path extrusionOk="0" h="5143500" w="120000">
                <a:moveTo>
                  <a:pt x="0" y="0"/>
                </a:moveTo>
                <a:lnTo>
                  <a:pt x="0" y="5143489"/>
                </a:lnTo>
              </a:path>
            </a:pathLst>
          </a:custGeom>
          <a:noFill/>
          <a:ln cap="flat" cmpd="sng" w="34275">
            <a:solidFill>
              <a:srgbClr val="FDC1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53339" y="0"/>
            <a:ext cx="0" cy="5143500"/>
          </a:xfrm>
          <a:custGeom>
            <a:rect b="b" l="l" r="r" t="t"/>
            <a:pathLst>
              <a:path extrusionOk="0" h="5143500" w="120000">
                <a:moveTo>
                  <a:pt x="0" y="0"/>
                </a:moveTo>
                <a:lnTo>
                  <a:pt x="0" y="5143489"/>
                </a:lnTo>
              </a:path>
            </a:pathLst>
          </a:custGeom>
          <a:noFill/>
          <a:ln cap="flat" cmpd="sng" w="11425">
            <a:solidFill>
              <a:srgbClr val="FDC1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8839182" y="0"/>
            <a:ext cx="304800" cy="5143500"/>
          </a:xfrm>
          <a:custGeom>
            <a:rect b="b" l="l" r="r" t="t"/>
            <a:pathLst>
              <a:path extrusionOk="0" h="5143500" w="304800">
                <a:moveTo>
                  <a:pt x="304799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304799" y="0"/>
                </a:lnTo>
                <a:lnTo>
                  <a:pt x="304799" y="5143489"/>
                </a:lnTo>
                <a:close/>
              </a:path>
            </a:pathLst>
          </a:custGeom>
          <a:solidFill>
            <a:srgbClr val="FDC1AC">
              <a:alpha val="86274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" name="Google Shape;11;p1"/>
          <p:cNvSpPr/>
          <p:nvPr/>
        </p:nvSpPr>
        <p:spPr>
          <a:xfrm>
            <a:off x="8915382" y="0"/>
            <a:ext cx="0" cy="5143500"/>
          </a:xfrm>
          <a:custGeom>
            <a:rect b="b" l="l" r="r" t="t"/>
            <a:pathLst>
              <a:path extrusionOk="0" h="5143500" w="120000">
                <a:moveTo>
                  <a:pt x="0" y="0"/>
                </a:moveTo>
                <a:lnTo>
                  <a:pt x="0" y="5143489"/>
                </a:lnTo>
              </a:path>
            </a:pathLst>
          </a:custGeom>
          <a:noFill/>
          <a:ln cap="flat" cmpd="sng" w="9525">
            <a:solidFill>
              <a:srgbClr val="FD8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297181" y="582806"/>
            <a:ext cx="6549637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7366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85925" y="880235"/>
            <a:ext cx="8172149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Relationship Id="rId4" Type="http://schemas.openxmlformats.org/officeDocument/2006/relationships/image" Target="../media/image2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jpg"/><Relationship Id="rId4" Type="http://schemas.openxmlformats.org/officeDocument/2006/relationships/image" Target="../media/image27.png"/><Relationship Id="rId5" Type="http://schemas.openxmlformats.org/officeDocument/2006/relationships/image" Target="../media/image29.png"/><Relationship Id="rId6" Type="http://schemas.openxmlformats.org/officeDocument/2006/relationships/image" Target="../media/image2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25.jpg"/><Relationship Id="rId6" Type="http://schemas.openxmlformats.org/officeDocument/2006/relationships/image" Target="../media/image21.jp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3" Type="http://schemas.openxmlformats.org/officeDocument/2006/relationships/image" Target="../media/image36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jpg"/><Relationship Id="rId4" Type="http://schemas.openxmlformats.org/officeDocument/2006/relationships/image" Target="../media/image29.png"/><Relationship Id="rId9" Type="http://schemas.openxmlformats.org/officeDocument/2006/relationships/image" Target="../media/image31.jpg"/><Relationship Id="rId5" Type="http://schemas.openxmlformats.org/officeDocument/2006/relationships/image" Target="../media/image22.jpg"/><Relationship Id="rId6" Type="http://schemas.openxmlformats.org/officeDocument/2006/relationships/image" Target="../media/image23.jpg"/><Relationship Id="rId7" Type="http://schemas.openxmlformats.org/officeDocument/2006/relationships/image" Target="../media/image32.jpg"/><Relationship Id="rId8" Type="http://schemas.openxmlformats.org/officeDocument/2006/relationships/image" Target="../media/image28.jp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jpg"/><Relationship Id="rId10" Type="http://schemas.openxmlformats.org/officeDocument/2006/relationships/image" Target="../media/image26.jpg"/><Relationship Id="rId1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9" Type="http://schemas.openxmlformats.org/officeDocument/2006/relationships/image" Target="../media/image28.jpg"/><Relationship Id="rId5" Type="http://schemas.openxmlformats.org/officeDocument/2006/relationships/image" Target="../media/image25.jpg"/><Relationship Id="rId6" Type="http://schemas.openxmlformats.org/officeDocument/2006/relationships/image" Target="../media/image23.jpg"/><Relationship Id="rId7" Type="http://schemas.openxmlformats.org/officeDocument/2006/relationships/image" Target="../media/image32.jpg"/><Relationship Id="rId8" Type="http://schemas.openxmlformats.org/officeDocument/2006/relationships/image" Target="../media/image2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0.png"/><Relationship Id="rId4" Type="http://schemas.openxmlformats.org/officeDocument/2006/relationships/image" Target="../media/image4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jpg"/><Relationship Id="rId4" Type="http://schemas.openxmlformats.org/officeDocument/2006/relationships/image" Target="../media/image49.jpg"/><Relationship Id="rId5" Type="http://schemas.openxmlformats.org/officeDocument/2006/relationships/image" Target="../media/image5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jpg"/><Relationship Id="rId4" Type="http://schemas.openxmlformats.org/officeDocument/2006/relationships/image" Target="../media/image4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9.jpg"/><Relationship Id="rId4" Type="http://schemas.openxmlformats.org/officeDocument/2006/relationships/image" Target="../media/image44.jpg"/><Relationship Id="rId5" Type="http://schemas.openxmlformats.org/officeDocument/2006/relationships/image" Target="../media/image48.jpg"/><Relationship Id="rId6" Type="http://schemas.openxmlformats.org/officeDocument/2006/relationships/image" Target="../media/image4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7.jpg"/><Relationship Id="rId4" Type="http://schemas.openxmlformats.org/officeDocument/2006/relationships/image" Target="../media/image3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30.png"/><Relationship Id="rId5" Type="http://schemas.openxmlformats.org/officeDocument/2006/relationships/image" Target="../media/image9.png"/><Relationship Id="rId6" Type="http://schemas.openxmlformats.org/officeDocument/2006/relationships/image" Target="../media/image18.png"/><Relationship Id="rId7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190850" y="112225"/>
            <a:ext cx="8478600" cy="48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latin typeface="Roboto"/>
                <a:ea typeface="Roboto"/>
                <a:cs typeface="Roboto"/>
                <a:sym typeface="Roboto"/>
              </a:rPr>
              <a:t>Stock Price Prediction</a:t>
            </a:r>
            <a:endParaRPr sz="6500">
              <a:latin typeface="Roboto"/>
              <a:ea typeface="Roboto"/>
              <a:cs typeface="Roboto"/>
              <a:sym typeface="Roboto"/>
            </a:endParaRPr>
          </a:p>
          <a:p>
            <a:pPr indent="444500" lvl="0" marL="927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444500" lvl="0" marL="927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444500" lvl="0" marL="927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444500" lvl="0" marL="927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DC1AC"/>
                </a:solidFill>
                <a:latin typeface="Roboto"/>
                <a:ea typeface="Roboto"/>
                <a:cs typeface="Roboto"/>
                <a:sym typeface="Roboto"/>
              </a:rPr>
              <a:t>Project on Machine Learning</a:t>
            </a:r>
            <a:endParaRPr sz="3600">
              <a:solidFill>
                <a:srgbClr val="FDC1A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44500" lvl="0" marL="927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DC1A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DC1A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Mentor :								     Team Members 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DC1AC"/>
                </a:solidFill>
                <a:latin typeface="Roboto"/>
                <a:ea typeface="Roboto"/>
                <a:cs typeface="Roboto"/>
                <a:sym typeface="Roboto"/>
              </a:rPr>
              <a:t>Mr. Neeraj Gupta						     Vishal Gaur (181500803)</a:t>
            </a:r>
            <a:endParaRPr sz="2000">
              <a:solidFill>
                <a:srgbClr val="FDC1A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DC1AC"/>
                </a:solidFill>
                <a:latin typeface="Roboto"/>
                <a:ea typeface="Roboto"/>
                <a:cs typeface="Roboto"/>
                <a:sym typeface="Roboto"/>
              </a:rPr>
              <a:t>(Assistant Professor)			         	     Kanhaiya Sharma (181500306)										     </a:t>
            </a:r>
            <a:endParaRPr sz="2000">
              <a:solidFill>
                <a:srgbClr val="FDC1A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Section : </a:t>
            </a:r>
            <a:r>
              <a:rPr lang="en-US" sz="2000">
                <a:solidFill>
                  <a:srgbClr val="FDC1AC"/>
                </a:solidFill>
                <a:latin typeface="Roboto"/>
                <a:ea typeface="Roboto"/>
                <a:cs typeface="Roboto"/>
                <a:sym typeface="Roboto"/>
              </a:rPr>
              <a:t>B (Batch-B1)</a:t>
            </a:r>
            <a:endParaRPr sz="2000">
              <a:solidFill>
                <a:srgbClr val="FDC1A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DC1AC"/>
                </a:solidFill>
                <a:latin typeface="Roboto"/>
                <a:ea typeface="Roboto"/>
                <a:cs typeface="Roboto"/>
                <a:sym typeface="Roboto"/>
              </a:rPr>
              <a:t>										    </a:t>
            </a:r>
            <a:endParaRPr sz="2000">
              <a:solidFill>
                <a:srgbClr val="FDC1A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DC1AC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Group No. : </a:t>
            </a:r>
            <a:r>
              <a:rPr lang="en-US" sz="2000">
                <a:solidFill>
                  <a:srgbClr val="FDC1AC"/>
                </a:solidFill>
                <a:latin typeface="Roboto"/>
                <a:ea typeface="Roboto"/>
                <a:cs typeface="Roboto"/>
                <a:sym typeface="Roboto"/>
              </a:rPr>
              <a:t>06</a:t>
            </a:r>
            <a:endParaRPr sz="2000">
              <a:solidFill>
                <a:srgbClr val="FDC1A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/>
        </p:nvSpPr>
        <p:spPr>
          <a:xfrm>
            <a:off x="8319059" y="4371391"/>
            <a:ext cx="2298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16"/>
          <p:cNvGrpSpPr/>
          <p:nvPr/>
        </p:nvGrpSpPr>
        <p:grpSpPr>
          <a:xfrm>
            <a:off x="781048" y="305628"/>
            <a:ext cx="7581884" cy="4458987"/>
            <a:chOff x="781048" y="305628"/>
            <a:chExt cx="7581884" cy="4458987"/>
          </a:xfrm>
        </p:grpSpPr>
        <p:sp>
          <p:nvSpPr>
            <p:cNvPr id="183" name="Google Shape;183;p16"/>
            <p:cNvSpPr/>
            <p:nvPr/>
          </p:nvSpPr>
          <p:spPr>
            <a:xfrm>
              <a:off x="1052013" y="305628"/>
              <a:ext cx="6815362" cy="445898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781048" y="1768671"/>
              <a:ext cx="7581884" cy="131189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5" name="Google Shape;185;p16"/>
          <p:cNvSpPr txBox="1"/>
          <p:nvPr>
            <p:ph type="title"/>
          </p:nvPr>
        </p:nvSpPr>
        <p:spPr>
          <a:xfrm>
            <a:off x="838198" y="1806771"/>
            <a:ext cx="7467600" cy="11976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32375">
            <a:spAutoFit/>
          </a:bodyPr>
          <a:lstStyle/>
          <a:p>
            <a:pPr indent="-2334895" lvl="0" marL="2701925" marR="360045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WHAT ARE THE DIFFERENT MODELS  AVAILABLE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?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530223" y="200011"/>
            <a:ext cx="413512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PPROACHES TO SOLVE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636119" y="1005498"/>
            <a:ext cx="3496945" cy="678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1790" lvl="0" marL="3638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Linear Regression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51790" lvl="0" marL="363855" marR="0" rtl="0" algn="l">
              <a:lnSpc>
                <a:spcPct val="100000"/>
              </a:lnSpc>
              <a:spcBef>
                <a:spcPts val="1305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Recurrent Neural Network + LSTM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8319059" y="4371391"/>
            <a:ext cx="2298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type="title"/>
          </p:nvPr>
        </p:nvSpPr>
        <p:spPr>
          <a:xfrm>
            <a:off x="530223" y="216086"/>
            <a:ext cx="365760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INEAR 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EGRESSION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598644" y="979095"/>
            <a:ext cx="305752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1790" lvl="0" marL="3638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Linear	regression	is	an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949947" y="1222934"/>
            <a:ext cx="2707640" cy="2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approach for predictive  modeling to showcase the  relationship between a scalar  dependent variable </a:t>
            </a:r>
            <a:r>
              <a:rPr b="1" lang="en-US" sz="1600">
                <a:solidFill>
                  <a:srgbClr val="A51C00"/>
                </a:solidFill>
                <a:latin typeface="Arial"/>
                <a:ea typeface="Arial"/>
                <a:cs typeface="Arial"/>
                <a:sym typeface="Arial"/>
              </a:rPr>
              <a:t>‘Y’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, (in  our case, we have ‘</a:t>
            </a:r>
            <a:r>
              <a:rPr b="1" lang="en-US" sz="1600">
                <a:solidFill>
                  <a:srgbClr val="A51C00"/>
                </a:solidFill>
                <a:latin typeface="Arial"/>
                <a:ea typeface="Arial"/>
                <a:cs typeface="Arial"/>
                <a:sym typeface="Arial"/>
              </a:rPr>
              <a:t>Close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’  attribute) and one or more  independent variables </a:t>
            </a:r>
            <a:r>
              <a:rPr b="1" lang="en-US" sz="1600">
                <a:solidFill>
                  <a:srgbClr val="A51C00"/>
                </a:solidFill>
                <a:latin typeface="Arial"/>
                <a:ea typeface="Arial"/>
                <a:cs typeface="Arial"/>
                <a:sym typeface="Arial"/>
              </a:rPr>
              <a:t>‘X’ 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(‘</a:t>
            </a:r>
            <a:r>
              <a:rPr b="1" lang="en-US" sz="1600">
                <a:solidFill>
                  <a:srgbClr val="A51C00"/>
                </a:solidFill>
                <a:latin typeface="Arial"/>
                <a:ea typeface="Arial"/>
                <a:cs typeface="Arial"/>
                <a:sym typeface="Arial"/>
              </a:rPr>
              <a:t>Trading day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’ attribute).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8319059" y="4371391"/>
            <a:ext cx="2298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8"/>
          <p:cNvSpPr txBox="1"/>
          <p:nvPr/>
        </p:nvSpPr>
        <p:spPr>
          <a:xfrm rot="-5400000">
            <a:off x="3954099" y="2756751"/>
            <a:ext cx="371475" cy="16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Arial"/>
                <a:ea typeface="Arial"/>
                <a:cs typeface="Arial"/>
                <a:sym typeface="Arial"/>
              </a:rPr>
              <a:t>Close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8"/>
          <p:cNvSpPr txBox="1"/>
          <p:nvPr/>
        </p:nvSpPr>
        <p:spPr>
          <a:xfrm>
            <a:off x="6139466" y="4324735"/>
            <a:ext cx="78041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Arial"/>
                <a:ea typeface="Arial"/>
                <a:cs typeface="Arial"/>
                <a:sym typeface="Arial"/>
              </a:rPr>
              <a:t>trading days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18"/>
          <p:cNvGrpSpPr/>
          <p:nvPr/>
        </p:nvGrpSpPr>
        <p:grpSpPr>
          <a:xfrm>
            <a:off x="4298391" y="998447"/>
            <a:ext cx="4327466" cy="3531054"/>
            <a:chOff x="4298391" y="998447"/>
            <a:chExt cx="4327466" cy="3531054"/>
          </a:xfrm>
        </p:grpSpPr>
        <p:sp>
          <p:nvSpPr>
            <p:cNvPr id="204" name="Google Shape;204;p18"/>
            <p:cNvSpPr/>
            <p:nvPr/>
          </p:nvSpPr>
          <p:spPr>
            <a:xfrm>
              <a:off x="4298391" y="998447"/>
              <a:ext cx="4327466" cy="330269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6066312" y="4354241"/>
              <a:ext cx="925830" cy="175260"/>
            </a:xfrm>
            <a:custGeom>
              <a:rect b="b" l="l" r="r" t="t"/>
              <a:pathLst>
                <a:path extrusionOk="0" h="175260" w="925829">
                  <a:moveTo>
                    <a:pt x="896348" y="0"/>
                  </a:moveTo>
                  <a:lnTo>
                    <a:pt x="907695" y="2290"/>
                  </a:lnTo>
                  <a:lnTo>
                    <a:pt x="916960" y="8537"/>
                  </a:lnTo>
                  <a:lnTo>
                    <a:pt x="923207" y="17803"/>
                  </a:lnTo>
                  <a:lnTo>
                    <a:pt x="925498" y="29149"/>
                  </a:lnTo>
                  <a:lnTo>
                    <a:pt x="925498" y="145749"/>
                  </a:lnTo>
                  <a:lnTo>
                    <a:pt x="925498" y="153474"/>
                  </a:lnTo>
                  <a:lnTo>
                    <a:pt x="922423" y="160899"/>
                  </a:lnTo>
                  <a:lnTo>
                    <a:pt x="916948" y="166349"/>
                  </a:lnTo>
                  <a:lnTo>
                    <a:pt x="911498" y="171824"/>
                  </a:lnTo>
                  <a:lnTo>
                    <a:pt x="904073" y="174899"/>
                  </a:lnTo>
                  <a:lnTo>
                    <a:pt x="896348" y="174899"/>
                  </a:lnTo>
                  <a:lnTo>
                    <a:pt x="29149" y="174899"/>
                  </a:lnTo>
                  <a:lnTo>
                    <a:pt x="17803" y="172609"/>
                  </a:lnTo>
                  <a:lnTo>
                    <a:pt x="8537" y="166362"/>
                  </a:lnTo>
                  <a:lnTo>
                    <a:pt x="2290" y="157096"/>
                  </a:lnTo>
                  <a:lnTo>
                    <a:pt x="0" y="145749"/>
                  </a:lnTo>
                  <a:lnTo>
                    <a:pt x="0" y="29149"/>
                  </a:lnTo>
                  <a:lnTo>
                    <a:pt x="2290" y="17803"/>
                  </a:lnTo>
                  <a:lnTo>
                    <a:pt x="8537" y="8537"/>
                  </a:lnTo>
                  <a:lnTo>
                    <a:pt x="17803" y="2290"/>
                  </a:lnTo>
                  <a:lnTo>
                    <a:pt x="29149" y="0"/>
                  </a:lnTo>
                  <a:lnTo>
                    <a:pt x="896348" y="0"/>
                  </a:lnTo>
                  <a:close/>
                </a:path>
              </a:pathLst>
            </a:custGeom>
            <a:noFill/>
            <a:ln cap="flat" cmpd="sng" w="19025">
              <a:solidFill>
                <a:srgbClr val="A51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4624490" y="1638296"/>
              <a:ext cx="3439268" cy="196027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4742740" y="1743971"/>
              <a:ext cx="3220720" cy="1741805"/>
            </a:xfrm>
            <a:custGeom>
              <a:rect b="b" l="l" r="r" t="t"/>
              <a:pathLst>
                <a:path extrusionOk="0" h="1741804" w="3220720">
                  <a:moveTo>
                    <a:pt x="3220193" y="0"/>
                  </a:moveTo>
                  <a:lnTo>
                    <a:pt x="0" y="1741196"/>
                  </a:lnTo>
                </a:path>
              </a:pathLst>
            </a:custGeom>
            <a:noFill/>
            <a:ln cap="flat" cmpd="sng" w="190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08" name="Google Shape;208;p18"/>
          <p:cNvSpPr/>
          <p:nvPr/>
        </p:nvSpPr>
        <p:spPr>
          <a:xfrm>
            <a:off x="4065266" y="2603694"/>
            <a:ext cx="175260" cy="495300"/>
          </a:xfrm>
          <a:custGeom>
            <a:rect b="b" l="l" r="r" t="t"/>
            <a:pathLst>
              <a:path extrusionOk="0" h="495300" w="175260">
                <a:moveTo>
                  <a:pt x="0" y="29149"/>
                </a:moveTo>
                <a:lnTo>
                  <a:pt x="2290" y="17803"/>
                </a:lnTo>
                <a:lnTo>
                  <a:pt x="8537" y="8537"/>
                </a:lnTo>
                <a:lnTo>
                  <a:pt x="17803" y="2290"/>
                </a:lnTo>
                <a:lnTo>
                  <a:pt x="29149" y="0"/>
                </a:lnTo>
                <a:lnTo>
                  <a:pt x="145749" y="0"/>
                </a:lnTo>
                <a:lnTo>
                  <a:pt x="153474" y="0"/>
                </a:lnTo>
                <a:lnTo>
                  <a:pt x="160899" y="3074"/>
                </a:lnTo>
                <a:lnTo>
                  <a:pt x="166349" y="8549"/>
                </a:lnTo>
                <a:lnTo>
                  <a:pt x="171824" y="13999"/>
                </a:lnTo>
                <a:lnTo>
                  <a:pt x="174899" y="21424"/>
                </a:lnTo>
                <a:lnTo>
                  <a:pt x="174899" y="29149"/>
                </a:lnTo>
                <a:lnTo>
                  <a:pt x="174899" y="466149"/>
                </a:lnTo>
                <a:lnTo>
                  <a:pt x="172609" y="477495"/>
                </a:lnTo>
                <a:lnTo>
                  <a:pt x="166362" y="486761"/>
                </a:lnTo>
                <a:lnTo>
                  <a:pt x="157096" y="493008"/>
                </a:lnTo>
                <a:lnTo>
                  <a:pt x="145749" y="495299"/>
                </a:lnTo>
                <a:lnTo>
                  <a:pt x="29149" y="495299"/>
                </a:lnTo>
                <a:lnTo>
                  <a:pt x="17803" y="493008"/>
                </a:lnTo>
                <a:lnTo>
                  <a:pt x="8537" y="486761"/>
                </a:lnTo>
                <a:lnTo>
                  <a:pt x="2290" y="477495"/>
                </a:lnTo>
                <a:lnTo>
                  <a:pt x="0" y="466149"/>
                </a:lnTo>
                <a:lnTo>
                  <a:pt x="0" y="29149"/>
                </a:lnTo>
                <a:close/>
              </a:path>
            </a:pathLst>
          </a:custGeom>
          <a:noFill/>
          <a:ln cap="flat" cmpd="sng" w="19025">
            <a:solidFill>
              <a:srgbClr val="A5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9" name="Google Shape;209;p18"/>
          <p:cNvSpPr txBox="1"/>
          <p:nvPr/>
        </p:nvSpPr>
        <p:spPr>
          <a:xfrm>
            <a:off x="6093755" y="700777"/>
            <a:ext cx="2150745" cy="389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-348615" lvl="0" marL="360680" marR="508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Now, you can predict Closing  price along this line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" name="Google Shape;210;p18"/>
          <p:cNvGrpSpPr/>
          <p:nvPr/>
        </p:nvGrpSpPr>
        <p:grpSpPr>
          <a:xfrm>
            <a:off x="7536134" y="1146162"/>
            <a:ext cx="343535" cy="477520"/>
            <a:chOff x="7536134" y="1146162"/>
            <a:chExt cx="343535" cy="477520"/>
          </a:xfrm>
        </p:grpSpPr>
        <p:sp>
          <p:nvSpPr>
            <p:cNvPr id="211" name="Google Shape;211;p18"/>
            <p:cNvSpPr/>
            <p:nvPr/>
          </p:nvSpPr>
          <p:spPr>
            <a:xfrm>
              <a:off x="7536134" y="1146162"/>
              <a:ext cx="343535" cy="477520"/>
            </a:xfrm>
            <a:custGeom>
              <a:rect b="b" l="l" r="r" t="t"/>
              <a:pathLst>
                <a:path extrusionOk="0" h="477519" w="343534">
                  <a:moveTo>
                    <a:pt x="313949" y="476924"/>
                  </a:moveTo>
                  <a:lnTo>
                    <a:pt x="193774" y="447691"/>
                  </a:lnTo>
                  <a:lnTo>
                    <a:pt x="231124" y="424966"/>
                  </a:lnTo>
                  <a:lnTo>
                    <a:pt x="0" y="45449"/>
                  </a:lnTo>
                  <a:lnTo>
                    <a:pt x="74699" y="0"/>
                  </a:lnTo>
                  <a:lnTo>
                    <a:pt x="305824" y="379516"/>
                  </a:lnTo>
                  <a:lnTo>
                    <a:pt x="343174" y="356791"/>
                  </a:lnTo>
                  <a:lnTo>
                    <a:pt x="313949" y="476924"/>
                  </a:lnTo>
                  <a:close/>
                </a:path>
              </a:pathLst>
            </a:custGeom>
            <a:solidFill>
              <a:srgbClr val="FFF2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7536134" y="1146162"/>
              <a:ext cx="343535" cy="477520"/>
            </a:xfrm>
            <a:custGeom>
              <a:rect b="b" l="l" r="r" t="t"/>
              <a:pathLst>
                <a:path extrusionOk="0" h="477519" w="343534">
                  <a:moveTo>
                    <a:pt x="74699" y="0"/>
                  </a:moveTo>
                  <a:lnTo>
                    <a:pt x="305824" y="379516"/>
                  </a:lnTo>
                  <a:lnTo>
                    <a:pt x="343174" y="356791"/>
                  </a:lnTo>
                  <a:lnTo>
                    <a:pt x="313949" y="476924"/>
                  </a:lnTo>
                  <a:lnTo>
                    <a:pt x="193774" y="447691"/>
                  </a:lnTo>
                  <a:lnTo>
                    <a:pt x="231124" y="424966"/>
                  </a:lnTo>
                  <a:lnTo>
                    <a:pt x="0" y="45449"/>
                  </a:lnTo>
                  <a:lnTo>
                    <a:pt x="7469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65E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/>
          <p:nvPr>
            <p:ph type="title"/>
          </p:nvPr>
        </p:nvSpPr>
        <p:spPr>
          <a:xfrm>
            <a:off x="530223" y="302786"/>
            <a:ext cx="365760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INEAR 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EGRESSION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8319059" y="4371391"/>
            <a:ext cx="2298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p19"/>
          <p:cNvGrpSpPr/>
          <p:nvPr/>
        </p:nvGrpSpPr>
        <p:grpSpPr>
          <a:xfrm>
            <a:off x="3742392" y="1399647"/>
            <a:ext cx="4996215" cy="2774480"/>
            <a:chOff x="3742392" y="1399647"/>
            <a:chExt cx="4996215" cy="2774480"/>
          </a:xfrm>
        </p:grpSpPr>
        <p:sp>
          <p:nvSpPr>
            <p:cNvPr id="220" name="Google Shape;220;p19"/>
            <p:cNvSpPr/>
            <p:nvPr/>
          </p:nvSpPr>
          <p:spPr>
            <a:xfrm>
              <a:off x="4466541" y="1399647"/>
              <a:ext cx="4272066" cy="277448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4895690" y="2057320"/>
              <a:ext cx="3656965" cy="1224280"/>
            </a:xfrm>
            <a:custGeom>
              <a:rect b="b" l="l" r="r" t="t"/>
              <a:pathLst>
                <a:path extrusionOk="0" h="1224279" w="3656965">
                  <a:moveTo>
                    <a:pt x="0" y="1223997"/>
                  </a:moveTo>
                  <a:lnTo>
                    <a:pt x="3656692" y="0"/>
                  </a:lnTo>
                </a:path>
              </a:pathLst>
            </a:custGeom>
            <a:noFill/>
            <a:ln cap="flat" cmpd="sng" w="190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3945192" y="2665719"/>
              <a:ext cx="1546860" cy="168275"/>
            </a:xfrm>
            <a:custGeom>
              <a:rect b="b" l="l" r="r" t="t"/>
              <a:pathLst>
                <a:path extrusionOk="0" h="168275" w="1546860">
                  <a:moveTo>
                    <a:pt x="1462797" y="167999"/>
                  </a:moveTo>
                  <a:lnTo>
                    <a:pt x="1462797" y="125999"/>
                  </a:lnTo>
                  <a:lnTo>
                    <a:pt x="0" y="125999"/>
                  </a:lnTo>
                  <a:lnTo>
                    <a:pt x="0" y="41999"/>
                  </a:lnTo>
                  <a:lnTo>
                    <a:pt x="1462797" y="41999"/>
                  </a:lnTo>
                  <a:lnTo>
                    <a:pt x="1462797" y="0"/>
                  </a:lnTo>
                  <a:lnTo>
                    <a:pt x="1546796" y="83999"/>
                  </a:lnTo>
                  <a:lnTo>
                    <a:pt x="1462797" y="167999"/>
                  </a:lnTo>
                  <a:close/>
                </a:path>
              </a:pathLst>
            </a:custGeom>
            <a:solidFill>
              <a:srgbClr val="FFF2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3945192" y="2665719"/>
              <a:ext cx="1546860" cy="168275"/>
            </a:xfrm>
            <a:custGeom>
              <a:rect b="b" l="l" r="r" t="t"/>
              <a:pathLst>
                <a:path extrusionOk="0" h="168275" w="1546860">
                  <a:moveTo>
                    <a:pt x="0" y="41999"/>
                  </a:moveTo>
                  <a:lnTo>
                    <a:pt x="1462797" y="41999"/>
                  </a:lnTo>
                  <a:lnTo>
                    <a:pt x="1462797" y="0"/>
                  </a:lnTo>
                  <a:lnTo>
                    <a:pt x="1546796" y="83999"/>
                  </a:lnTo>
                  <a:lnTo>
                    <a:pt x="1462797" y="167999"/>
                  </a:lnTo>
                  <a:lnTo>
                    <a:pt x="1462797" y="125999"/>
                  </a:lnTo>
                  <a:lnTo>
                    <a:pt x="0" y="125999"/>
                  </a:lnTo>
                  <a:lnTo>
                    <a:pt x="0" y="41999"/>
                  </a:lnTo>
                  <a:close/>
                </a:path>
              </a:pathLst>
            </a:custGeom>
            <a:noFill/>
            <a:ln cap="flat" cmpd="sng" w="9525">
              <a:solidFill>
                <a:srgbClr val="565E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3742392" y="2057320"/>
              <a:ext cx="1882139" cy="608965"/>
            </a:xfrm>
            <a:custGeom>
              <a:rect b="b" l="l" r="r" t="t"/>
              <a:pathLst>
                <a:path extrusionOk="0" h="608964" w="1882139">
                  <a:moveTo>
                    <a:pt x="1881596" y="608398"/>
                  </a:moveTo>
                  <a:lnTo>
                    <a:pt x="0" y="608398"/>
                  </a:lnTo>
                  <a:lnTo>
                    <a:pt x="0" y="0"/>
                  </a:lnTo>
                  <a:lnTo>
                    <a:pt x="1881596" y="0"/>
                  </a:lnTo>
                  <a:lnTo>
                    <a:pt x="1881596" y="6083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225" name="Google Shape;225;p19"/>
          <p:cNvGrpSpPr/>
          <p:nvPr/>
        </p:nvGrpSpPr>
        <p:grpSpPr>
          <a:xfrm>
            <a:off x="1273872" y="2435770"/>
            <a:ext cx="2380615" cy="628015"/>
            <a:chOff x="1273872" y="2435770"/>
            <a:chExt cx="2380615" cy="628015"/>
          </a:xfrm>
        </p:grpSpPr>
        <p:sp>
          <p:nvSpPr>
            <p:cNvPr id="226" name="Google Shape;226;p19"/>
            <p:cNvSpPr/>
            <p:nvPr/>
          </p:nvSpPr>
          <p:spPr>
            <a:xfrm>
              <a:off x="1374546" y="2473345"/>
              <a:ext cx="2195522" cy="48357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1273872" y="2435770"/>
              <a:ext cx="2380615" cy="628015"/>
            </a:xfrm>
            <a:custGeom>
              <a:rect b="b" l="l" r="r" t="t"/>
              <a:pathLst>
                <a:path extrusionOk="0" h="628014" w="2380615">
                  <a:moveTo>
                    <a:pt x="0" y="104649"/>
                  </a:moveTo>
                  <a:lnTo>
                    <a:pt x="8224" y="63916"/>
                  </a:lnTo>
                  <a:lnTo>
                    <a:pt x="30652" y="30651"/>
                  </a:lnTo>
                  <a:lnTo>
                    <a:pt x="63917" y="8224"/>
                  </a:lnTo>
                  <a:lnTo>
                    <a:pt x="104652" y="0"/>
                  </a:lnTo>
                  <a:lnTo>
                    <a:pt x="2275545" y="0"/>
                  </a:lnTo>
                  <a:lnTo>
                    <a:pt x="2315592" y="7965"/>
                  </a:lnTo>
                  <a:lnTo>
                    <a:pt x="2349545" y="30652"/>
                  </a:lnTo>
                  <a:lnTo>
                    <a:pt x="2372229" y="64604"/>
                  </a:lnTo>
                  <a:lnTo>
                    <a:pt x="2380195" y="104649"/>
                  </a:lnTo>
                  <a:lnTo>
                    <a:pt x="2380195" y="523248"/>
                  </a:lnTo>
                  <a:lnTo>
                    <a:pt x="2371971" y="563984"/>
                  </a:lnTo>
                  <a:lnTo>
                    <a:pt x="2349545" y="597248"/>
                  </a:lnTo>
                  <a:lnTo>
                    <a:pt x="2316281" y="619675"/>
                  </a:lnTo>
                  <a:lnTo>
                    <a:pt x="2275545" y="627898"/>
                  </a:lnTo>
                  <a:lnTo>
                    <a:pt x="104652" y="627898"/>
                  </a:lnTo>
                  <a:lnTo>
                    <a:pt x="63917" y="619675"/>
                  </a:lnTo>
                  <a:lnTo>
                    <a:pt x="30652" y="597248"/>
                  </a:lnTo>
                  <a:lnTo>
                    <a:pt x="8224" y="563984"/>
                  </a:lnTo>
                  <a:lnTo>
                    <a:pt x="0" y="523248"/>
                  </a:lnTo>
                  <a:lnTo>
                    <a:pt x="0" y="104649"/>
                  </a:lnTo>
                  <a:close/>
                </a:path>
              </a:pathLst>
            </a:custGeom>
            <a:noFill/>
            <a:ln cap="flat" cmpd="sng" w="19025">
              <a:solidFill>
                <a:srgbClr val="A51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228" name="Google Shape;228;p19"/>
          <p:cNvGrpSpPr/>
          <p:nvPr/>
        </p:nvGrpSpPr>
        <p:grpSpPr>
          <a:xfrm>
            <a:off x="2275145" y="3161193"/>
            <a:ext cx="173355" cy="628015"/>
            <a:chOff x="2275145" y="3161193"/>
            <a:chExt cx="173355" cy="628015"/>
          </a:xfrm>
        </p:grpSpPr>
        <p:sp>
          <p:nvSpPr>
            <p:cNvPr id="229" name="Google Shape;229;p19"/>
            <p:cNvSpPr/>
            <p:nvPr/>
          </p:nvSpPr>
          <p:spPr>
            <a:xfrm>
              <a:off x="2275145" y="3161193"/>
              <a:ext cx="173355" cy="628015"/>
            </a:xfrm>
            <a:custGeom>
              <a:rect b="b" l="l" r="r" t="t"/>
              <a:pathLst>
                <a:path extrusionOk="0" h="628014" w="173355">
                  <a:moveTo>
                    <a:pt x="129599" y="627898"/>
                  </a:moveTo>
                  <a:lnTo>
                    <a:pt x="43199" y="627898"/>
                  </a:lnTo>
                  <a:lnTo>
                    <a:pt x="43199" y="86399"/>
                  </a:lnTo>
                  <a:lnTo>
                    <a:pt x="0" y="86399"/>
                  </a:lnTo>
                  <a:lnTo>
                    <a:pt x="86399" y="0"/>
                  </a:lnTo>
                  <a:lnTo>
                    <a:pt x="172799" y="86399"/>
                  </a:lnTo>
                  <a:lnTo>
                    <a:pt x="129599" y="86399"/>
                  </a:lnTo>
                  <a:lnTo>
                    <a:pt x="129599" y="627898"/>
                  </a:lnTo>
                  <a:close/>
                </a:path>
              </a:pathLst>
            </a:custGeom>
            <a:solidFill>
              <a:srgbClr val="FFF2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2275145" y="3161193"/>
              <a:ext cx="173355" cy="628015"/>
            </a:xfrm>
            <a:custGeom>
              <a:rect b="b" l="l" r="r" t="t"/>
              <a:pathLst>
                <a:path extrusionOk="0" h="628014" w="173355">
                  <a:moveTo>
                    <a:pt x="0" y="86399"/>
                  </a:moveTo>
                  <a:lnTo>
                    <a:pt x="86399" y="0"/>
                  </a:lnTo>
                  <a:lnTo>
                    <a:pt x="172799" y="86399"/>
                  </a:lnTo>
                  <a:lnTo>
                    <a:pt x="129599" y="86399"/>
                  </a:lnTo>
                  <a:lnTo>
                    <a:pt x="129599" y="627898"/>
                  </a:lnTo>
                  <a:lnTo>
                    <a:pt x="43199" y="627898"/>
                  </a:lnTo>
                  <a:lnTo>
                    <a:pt x="43199" y="86399"/>
                  </a:lnTo>
                  <a:lnTo>
                    <a:pt x="0" y="86399"/>
                  </a:lnTo>
                  <a:close/>
                </a:path>
              </a:pathLst>
            </a:custGeom>
            <a:noFill/>
            <a:ln cap="flat" cmpd="sng" w="9525">
              <a:solidFill>
                <a:srgbClr val="565E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231" name="Google Shape;231;p19"/>
          <p:cNvGrpSpPr/>
          <p:nvPr/>
        </p:nvGrpSpPr>
        <p:grpSpPr>
          <a:xfrm>
            <a:off x="3370843" y="3161193"/>
            <a:ext cx="173355" cy="628015"/>
            <a:chOff x="3370843" y="3161193"/>
            <a:chExt cx="173355" cy="628015"/>
          </a:xfrm>
        </p:grpSpPr>
        <p:sp>
          <p:nvSpPr>
            <p:cNvPr id="232" name="Google Shape;232;p19"/>
            <p:cNvSpPr/>
            <p:nvPr/>
          </p:nvSpPr>
          <p:spPr>
            <a:xfrm>
              <a:off x="3370843" y="3161193"/>
              <a:ext cx="173355" cy="628015"/>
            </a:xfrm>
            <a:custGeom>
              <a:rect b="b" l="l" r="r" t="t"/>
              <a:pathLst>
                <a:path extrusionOk="0" h="628014" w="173354">
                  <a:moveTo>
                    <a:pt x="129599" y="627898"/>
                  </a:moveTo>
                  <a:lnTo>
                    <a:pt x="43199" y="627898"/>
                  </a:lnTo>
                  <a:lnTo>
                    <a:pt x="43199" y="86399"/>
                  </a:lnTo>
                  <a:lnTo>
                    <a:pt x="0" y="86399"/>
                  </a:lnTo>
                  <a:lnTo>
                    <a:pt x="86399" y="0"/>
                  </a:lnTo>
                  <a:lnTo>
                    <a:pt x="172799" y="86399"/>
                  </a:lnTo>
                  <a:lnTo>
                    <a:pt x="129599" y="86399"/>
                  </a:lnTo>
                  <a:lnTo>
                    <a:pt x="129599" y="627898"/>
                  </a:lnTo>
                  <a:close/>
                </a:path>
              </a:pathLst>
            </a:custGeom>
            <a:solidFill>
              <a:srgbClr val="FFF2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3370843" y="3161193"/>
              <a:ext cx="173355" cy="628015"/>
            </a:xfrm>
            <a:custGeom>
              <a:rect b="b" l="l" r="r" t="t"/>
              <a:pathLst>
                <a:path extrusionOk="0" h="628014" w="173354">
                  <a:moveTo>
                    <a:pt x="0" y="86399"/>
                  </a:moveTo>
                  <a:lnTo>
                    <a:pt x="86399" y="0"/>
                  </a:lnTo>
                  <a:lnTo>
                    <a:pt x="172799" y="86399"/>
                  </a:lnTo>
                  <a:lnTo>
                    <a:pt x="129599" y="86399"/>
                  </a:lnTo>
                  <a:lnTo>
                    <a:pt x="129599" y="627898"/>
                  </a:lnTo>
                  <a:lnTo>
                    <a:pt x="43199" y="627898"/>
                  </a:lnTo>
                  <a:lnTo>
                    <a:pt x="43199" y="86399"/>
                  </a:lnTo>
                  <a:lnTo>
                    <a:pt x="0" y="86399"/>
                  </a:lnTo>
                  <a:close/>
                </a:path>
              </a:pathLst>
            </a:custGeom>
            <a:noFill/>
            <a:ln cap="flat" cmpd="sng" w="9525">
              <a:solidFill>
                <a:srgbClr val="565E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34" name="Google Shape;234;p19"/>
          <p:cNvSpPr txBox="1"/>
          <p:nvPr/>
        </p:nvSpPr>
        <p:spPr>
          <a:xfrm>
            <a:off x="1980316" y="3952533"/>
            <a:ext cx="71374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Weights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9"/>
          <p:cNvSpPr txBox="1"/>
          <p:nvPr/>
        </p:nvSpPr>
        <p:spPr>
          <a:xfrm>
            <a:off x="3256868" y="3952533"/>
            <a:ext cx="40132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Bias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6" name="Google Shape;236;p19"/>
          <p:cNvGrpSpPr/>
          <p:nvPr/>
        </p:nvGrpSpPr>
        <p:grpSpPr>
          <a:xfrm>
            <a:off x="1441672" y="1884696"/>
            <a:ext cx="173355" cy="435609"/>
            <a:chOff x="1441672" y="1884696"/>
            <a:chExt cx="173355" cy="435609"/>
          </a:xfrm>
        </p:grpSpPr>
        <p:sp>
          <p:nvSpPr>
            <p:cNvPr id="237" name="Google Shape;237;p19"/>
            <p:cNvSpPr/>
            <p:nvPr/>
          </p:nvSpPr>
          <p:spPr>
            <a:xfrm>
              <a:off x="1441672" y="1884696"/>
              <a:ext cx="173355" cy="435609"/>
            </a:xfrm>
            <a:custGeom>
              <a:rect b="b" l="l" r="r" t="t"/>
              <a:pathLst>
                <a:path extrusionOk="0" h="435610" w="173355">
                  <a:moveTo>
                    <a:pt x="86399" y="435599"/>
                  </a:moveTo>
                  <a:lnTo>
                    <a:pt x="0" y="349199"/>
                  </a:lnTo>
                  <a:lnTo>
                    <a:pt x="43199" y="349199"/>
                  </a:lnTo>
                  <a:lnTo>
                    <a:pt x="43199" y="0"/>
                  </a:lnTo>
                  <a:lnTo>
                    <a:pt x="129599" y="0"/>
                  </a:lnTo>
                  <a:lnTo>
                    <a:pt x="129599" y="349199"/>
                  </a:lnTo>
                  <a:lnTo>
                    <a:pt x="172799" y="349199"/>
                  </a:lnTo>
                  <a:lnTo>
                    <a:pt x="86399" y="435599"/>
                  </a:lnTo>
                  <a:close/>
                </a:path>
              </a:pathLst>
            </a:custGeom>
            <a:solidFill>
              <a:srgbClr val="FFF2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1441672" y="1884696"/>
              <a:ext cx="173355" cy="435609"/>
            </a:xfrm>
            <a:custGeom>
              <a:rect b="b" l="l" r="r" t="t"/>
              <a:pathLst>
                <a:path extrusionOk="0" h="435610" w="173355">
                  <a:moveTo>
                    <a:pt x="0" y="349199"/>
                  </a:moveTo>
                  <a:lnTo>
                    <a:pt x="43199" y="349199"/>
                  </a:lnTo>
                  <a:lnTo>
                    <a:pt x="43199" y="0"/>
                  </a:lnTo>
                  <a:lnTo>
                    <a:pt x="129599" y="0"/>
                  </a:lnTo>
                  <a:lnTo>
                    <a:pt x="129599" y="349199"/>
                  </a:lnTo>
                  <a:lnTo>
                    <a:pt x="172799" y="349199"/>
                  </a:lnTo>
                  <a:lnTo>
                    <a:pt x="86399" y="435599"/>
                  </a:lnTo>
                  <a:lnTo>
                    <a:pt x="0" y="349199"/>
                  </a:lnTo>
                  <a:close/>
                </a:path>
              </a:pathLst>
            </a:custGeom>
            <a:noFill/>
            <a:ln cap="flat" cmpd="sng" w="9525">
              <a:solidFill>
                <a:srgbClr val="565E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239" name="Google Shape;239;p19"/>
          <p:cNvGrpSpPr/>
          <p:nvPr/>
        </p:nvGrpSpPr>
        <p:grpSpPr>
          <a:xfrm>
            <a:off x="2555194" y="1884696"/>
            <a:ext cx="173355" cy="435609"/>
            <a:chOff x="2555194" y="1884696"/>
            <a:chExt cx="173355" cy="435609"/>
          </a:xfrm>
        </p:grpSpPr>
        <p:sp>
          <p:nvSpPr>
            <p:cNvPr id="240" name="Google Shape;240;p19"/>
            <p:cNvSpPr/>
            <p:nvPr/>
          </p:nvSpPr>
          <p:spPr>
            <a:xfrm>
              <a:off x="2555194" y="1884696"/>
              <a:ext cx="173355" cy="435609"/>
            </a:xfrm>
            <a:custGeom>
              <a:rect b="b" l="l" r="r" t="t"/>
              <a:pathLst>
                <a:path extrusionOk="0" h="435610" w="173355">
                  <a:moveTo>
                    <a:pt x="86399" y="435599"/>
                  </a:moveTo>
                  <a:lnTo>
                    <a:pt x="0" y="349199"/>
                  </a:lnTo>
                  <a:lnTo>
                    <a:pt x="43199" y="349199"/>
                  </a:lnTo>
                  <a:lnTo>
                    <a:pt x="43199" y="0"/>
                  </a:lnTo>
                  <a:lnTo>
                    <a:pt x="129599" y="0"/>
                  </a:lnTo>
                  <a:lnTo>
                    <a:pt x="129599" y="349199"/>
                  </a:lnTo>
                  <a:lnTo>
                    <a:pt x="172799" y="349199"/>
                  </a:lnTo>
                  <a:lnTo>
                    <a:pt x="86399" y="435599"/>
                  </a:lnTo>
                  <a:close/>
                </a:path>
              </a:pathLst>
            </a:custGeom>
            <a:solidFill>
              <a:srgbClr val="FFF2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2555194" y="1884696"/>
              <a:ext cx="173355" cy="435609"/>
            </a:xfrm>
            <a:custGeom>
              <a:rect b="b" l="l" r="r" t="t"/>
              <a:pathLst>
                <a:path extrusionOk="0" h="435610" w="173355">
                  <a:moveTo>
                    <a:pt x="0" y="349199"/>
                  </a:moveTo>
                  <a:lnTo>
                    <a:pt x="43199" y="349199"/>
                  </a:lnTo>
                  <a:lnTo>
                    <a:pt x="43199" y="0"/>
                  </a:lnTo>
                  <a:lnTo>
                    <a:pt x="129599" y="0"/>
                  </a:lnTo>
                  <a:lnTo>
                    <a:pt x="129599" y="349199"/>
                  </a:lnTo>
                  <a:lnTo>
                    <a:pt x="172799" y="349199"/>
                  </a:lnTo>
                  <a:lnTo>
                    <a:pt x="86399" y="435599"/>
                  </a:lnTo>
                  <a:lnTo>
                    <a:pt x="0" y="349199"/>
                  </a:lnTo>
                  <a:close/>
                </a:path>
              </a:pathLst>
            </a:custGeom>
            <a:noFill/>
            <a:ln cap="flat" cmpd="sng" w="9525">
              <a:solidFill>
                <a:srgbClr val="565E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42" name="Google Shape;242;p19"/>
          <p:cNvSpPr txBox="1"/>
          <p:nvPr/>
        </p:nvSpPr>
        <p:spPr>
          <a:xfrm>
            <a:off x="977111" y="1406658"/>
            <a:ext cx="1102360" cy="448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133350" lvl="0" marL="12700" marR="508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Predicted  Close Vector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9"/>
          <p:cNvSpPr txBox="1"/>
          <p:nvPr/>
        </p:nvSpPr>
        <p:spPr>
          <a:xfrm>
            <a:off x="2357267" y="1406658"/>
            <a:ext cx="568960" cy="448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108585" lvl="0" marL="12700" marR="508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Day  Vector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9"/>
          <p:cNvSpPr txBox="1"/>
          <p:nvPr/>
        </p:nvSpPr>
        <p:spPr>
          <a:xfrm>
            <a:off x="748223" y="4571856"/>
            <a:ext cx="504825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Initially, we will take some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random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weights and bias to initialize.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9"/>
          <p:cNvSpPr txBox="1"/>
          <p:nvPr/>
        </p:nvSpPr>
        <p:spPr>
          <a:xfrm>
            <a:off x="3924766" y="2123232"/>
            <a:ext cx="1516380" cy="448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212090" lvl="0" marL="12700" marR="508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This equation  represents this line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/>
          <p:nvPr>
            <p:ph type="title"/>
          </p:nvPr>
        </p:nvSpPr>
        <p:spPr>
          <a:xfrm>
            <a:off x="530223" y="302786"/>
            <a:ext cx="365760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INEAR 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EGRESSION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0"/>
          <p:cNvSpPr txBox="1"/>
          <p:nvPr/>
        </p:nvSpPr>
        <p:spPr>
          <a:xfrm>
            <a:off x="8331759" y="4386609"/>
            <a:ext cx="204470" cy="213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2" name="Google Shape;252;p20"/>
          <p:cNvGrpSpPr/>
          <p:nvPr/>
        </p:nvGrpSpPr>
        <p:grpSpPr>
          <a:xfrm>
            <a:off x="3238243" y="1067297"/>
            <a:ext cx="5629313" cy="3676717"/>
            <a:chOff x="3238243" y="1067297"/>
            <a:chExt cx="5629313" cy="3676717"/>
          </a:xfrm>
        </p:grpSpPr>
        <p:sp>
          <p:nvSpPr>
            <p:cNvPr id="253" name="Google Shape;253;p20"/>
            <p:cNvSpPr/>
            <p:nvPr/>
          </p:nvSpPr>
          <p:spPr>
            <a:xfrm>
              <a:off x="3238243" y="1067297"/>
              <a:ext cx="5629313" cy="367671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3754092" y="2590494"/>
              <a:ext cx="4828540" cy="488315"/>
            </a:xfrm>
            <a:custGeom>
              <a:rect b="b" l="l" r="r" t="t"/>
              <a:pathLst>
                <a:path extrusionOk="0" h="488314" w="4828540">
                  <a:moveTo>
                    <a:pt x="0" y="488099"/>
                  </a:moveTo>
                  <a:lnTo>
                    <a:pt x="4828190" y="0"/>
                  </a:lnTo>
                </a:path>
              </a:pathLst>
            </a:custGeom>
            <a:noFill/>
            <a:ln cap="flat" cmpd="sng" w="28550">
              <a:solidFill>
                <a:srgbClr val="3875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4377591" y="3056068"/>
              <a:ext cx="150495" cy="803910"/>
            </a:xfrm>
            <a:custGeom>
              <a:rect b="b" l="l" r="r" t="t"/>
              <a:pathLst>
                <a:path extrusionOk="0" h="803910" w="150495">
                  <a:moveTo>
                    <a:pt x="75149" y="803398"/>
                  </a:moveTo>
                  <a:lnTo>
                    <a:pt x="0" y="728248"/>
                  </a:lnTo>
                  <a:lnTo>
                    <a:pt x="37574" y="728248"/>
                  </a:lnTo>
                  <a:lnTo>
                    <a:pt x="37574" y="75149"/>
                  </a:lnTo>
                  <a:lnTo>
                    <a:pt x="0" y="75149"/>
                  </a:lnTo>
                  <a:lnTo>
                    <a:pt x="75149" y="0"/>
                  </a:lnTo>
                  <a:lnTo>
                    <a:pt x="150299" y="75149"/>
                  </a:lnTo>
                  <a:lnTo>
                    <a:pt x="112724" y="75149"/>
                  </a:lnTo>
                  <a:lnTo>
                    <a:pt x="112724" y="728248"/>
                  </a:lnTo>
                  <a:lnTo>
                    <a:pt x="150299" y="728248"/>
                  </a:lnTo>
                  <a:lnTo>
                    <a:pt x="75149" y="803398"/>
                  </a:lnTo>
                  <a:close/>
                </a:path>
              </a:pathLst>
            </a:custGeom>
            <a:solidFill>
              <a:srgbClr val="CC412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4377591" y="3056068"/>
              <a:ext cx="150495" cy="803910"/>
            </a:xfrm>
            <a:custGeom>
              <a:rect b="b" l="l" r="r" t="t"/>
              <a:pathLst>
                <a:path extrusionOk="0" h="803910" w="150495">
                  <a:moveTo>
                    <a:pt x="0" y="75149"/>
                  </a:moveTo>
                  <a:lnTo>
                    <a:pt x="75149" y="0"/>
                  </a:lnTo>
                  <a:lnTo>
                    <a:pt x="150299" y="75149"/>
                  </a:lnTo>
                  <a:lnTo>
                    <a:pt x="112724" y="75149"/>
                  </a:lnTo>
                  <a:lnTo>
                    <a:pt x="112724" y="728248"/>
                  </a:lnTo>
                  <a:lnTo>
                    <a:pt x="150299" y="728248"/>
                  </a:lnTo>
                  <a:lnTo>
                    <a:pt x="75149" y="803398"/>
                  </a:lnTo>
                  <a:lnTo>
                    <a:pt x="0" y="728248"/>
                  </a:lnTo>
                  <a:lnTo>
                    <a:pt x="37574" y="728248"/>
                  </a:lnTo>
                  <a:lnTo>
                    <a:pt x="37574" y="75149"/>
                  </a:lnTo>
                  <a:lnTo>
                    <a:pt x="0" y="75149"/>
                  </a:lnTo>
                  <a:close/>
                </a:path>
              </a:pathLst>
            </a:custGeom>
            <a:noFill/>
            <a:ln cap="flat" cmpd="sng" w="9525">
              <a:solidFill>
                <a:srgbClr val="565E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5123189" y="2975718"/>
              <a:ext cx="150495" cy="803910"/>
            </a:xfrm>
            <a:custGeom>
              <a:rect b="b" l="l" r="r" t="t"/>
              <a:pathLst>
                <a:path extrusionOk="0" h="803910" w="150495">
                  <a:moveTo>
                    <a:pt x="75149" y="803398"/>
                  </a:moveTo>
                  <a:lnTo>
                    <a:pt x="0" y="728248"/>
                  </a:lnTo>
                  <a:lnTo>
                    <a:pt x="37574" y="728248"/>
                  </a:lnTo>
                  <a:lnTo>
                    <a:pt x="37574" y="75149"/>
                  </a:lnTo>
                  <a:lnTo>
                    <a:pt x="0" y="75149"/>
                  </a:lnTo>
                  <a:lnTo>
                    <a:pt x="75149" y="0"/>
                  </a:lnTo>
                  <a:lnTo>
                    <a:pt x="150299" y="75149"/>
                  </a:lnTo>
                  <a:lnTo>
                    <a:pt x="112724" y="75149"/>
                  </a:lnTo>
                  <a:lnTo>
                    <a:pt x="112724" y="728248"/>
                  </a:lnTo>
                  <a:lnTo>
                    <a:pt x="150299" y="728248"/>
                  </a:lnTo>
                  <a:lnTo>
                    <a:pt x="75149" y="803398"/>
                  </a:lnTo>
                  <a:close/>
                </a:path>
              </a:pathLst>
            </a:custGeom>
            <a:solidFill>
              <a:srgbClr val="CC412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5123189" y="2975718"/>
              <a:ext cx="150495" cy="803910"/>
            </a:xfrm>
            <a:custGeom>
              <a:rect b="b" l="l" r="r" t="t"/>
              <a:pathLst>
                <a:path extrusionOk="0" h="803910" w="150495">
                  <a:moveTo>
                    <a:pt x="0" y="75149"/>
                  </a:moveTo>
                  <a:lnTo>
                    <a:pt x="75149" y="0"/>
                  </a:lnTo>
                  <a:lnTo>
                    <a:pt x="150299" y="75149"/>
                  </a:lnTo>
                  <a:lnTo>
                    <a:pt x="112724" y="75149"/>
                  </a:lnTo>
                  <a:lnTo>
                    <a:pt x="112724" y="728248"/>
                  </a:lnTo>
                  <a:lnTo>
                    <a:pt x="150299" y="728248"/>
                  </a:lnTo>
                  <a:lnTo>
                    <a:pt x="75149" y="803398"/>
                  </a:lnTo>
                  <a:lnTo>
                    <a:pt x="0" y="728248"/>
                  </a:lnTo>
                  <a:lnTo>
                    <a:pt x="37574" y="728248"/>
                  </a:lnTo>
                  <a:lnTo>
                    <a:pt x="37574" y="75149"/>
                  </a:lnTo>
                  <a:lnTo>
                    <a:pt x="0" y="75149"/>
                  </a:lnTo>
                  <a:close/>
                </a:path>
              </a:pathLst>
            </a:custGeom>
            <a:noFill/>
            <a:ln cap="flat" cmpd="sng" w="9525">
              <a:solidFill>
                <a:srgbClr val="565E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5868788" y="2902844"/>
              <a:ext cx="150495" cy="803910"/>
            </a:xfrm>
            <a:custGeom>
              <a:rect b="b" l="l" r="r" t="t"/>
              <a:pathLst>
                <a:path extrusionOk="0" h="803910" w="150495">
                  <a:moveTo>
                    <a:pt x="75149" y="803398"/>
                  </a:moveTo>
                  <a:lnTo>
                    <a:pt x="0" y="728248"/>
                  </a:lnTo>
                  <a:lnTo>
                    <a:pt x="37574" y="728248"/>
                  </a:lnTo>
                  <a:lnTo>
                    <a:pt x="37574" y="75149"/>
                  </a:lnTo>
                  <a:lnTo>
                    <a:pt x="0" y="75149"/>
                  </a:lnTo>
                  <a:lnTo>
                    <a:pt x="75149" y="0"/>
                  </a:lnTo>
                  <a:lnTo>
                    <a:pt x="150299" y="75149"/>
                  </a:lnTo>
                  <a:lnTo>
                    <a:pt x="112724" y="75149"/>
                  </a:lnTo>
                  <a:lnTo>
                    <a:pt x="112724" y="728248"/>
                  </a:lnTo>
                  <a:lnTo>
                    <a:pt x="150299" y="728248"/>
                  </a:lnTo>
                  <a:lnTo>
                    <a:pt x="75149" y="803398"/>
                  </a:lnTo>
                  <a:close/>
                </a:path>
              </a:pathLst>
            </a:custGeom>
            <a:solidFill>
              <a:srgbClr val="CC412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5868788" y="2902844"/>
              <a:ext cx="150495" cy="803910"/>
            </a:xfrm>
            <a:custGeom>
              <a:rect b="b" l="l" r="r" t="t"/>
              <a:pathLst>
                <a:path extrusionOk="0" h="803910" w="150495">
                  <a:moveTo>
                    <a:pt x="0" y="75149"/>
                  </a:moveTo>
                  <a:lnTo>
                    <a:pt x="75149" y="0"/>
                  </a:lnTo>
                  <a:lnTo>
                    <a:pt x="150299" y="75149"/>
                  </a:lnTo>
                  <a:lnTo>
                    <a:pt x="112724" y="75149"/>
                  </a:lnTo>
                  <a:lnTo>
                    <a:pt x="112724" y="728248"/>
                  </a:lnTo>
                  <a:lnTo>
                    <a:pt x="150299" y="728248"/>
                  </a:lnTo>
                  <a:lnTo>
                    <a:pt x="75149" y="803398"/>
                  </a:lnTo>
                  <a:lnTo>
                    <a:pt x="0" y="728248"/>
                  </a:lnTo>
                  <a:lnTo>
                    <a:pt x="37574" y="728248"/>
                  </a:lnTo>
                  <a:lnTo>
                    <a:pt x="37574" y="75149"/>
                  </a:lnTo>
                  <a:lnTo>
                    <a:pt x="0" y="75149"/>
                  </a:lnTo>
                  <a:close/>
                </a:path>
              </a:pathLst>
            </a:custGeom>
            <a:noFill/>
            <a:ln cap="flat" cmpd="sng" w="9525">
              <a:solidFill>
                <a:srgbClr val="565E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7052648" y="2753156"/>
              <a:ext cx="159824" cy="18742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7769722" y="2442982"/>
              <a:ext cx="159824" cy="18742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8398383" y="1580446"/>
              <a:ext cx="150495" cy="942975"/>
            </a:xfrm>
            <a:custGeom>
              <a:rect b="b" l="l" r="r" t="t"/>
              <a:pathLst>
                <a:path extrusionOk="0" h="942975" w="150495">
                  <a:moveTo>
                    <a:pt x="75149" y="942598"/>
                  </a:moveTo>
                  <a:lnTo>
                    <a:pt x="0" y="867448"/>
                  </a:lnTo>
                  <a:lnTo>
                    <a:pt x="37574" y="867448"/>
                  </a:lnTo>
                  <a:lnTo>
                    <a:pt x="37574" y="75149"/>
                  </a:lnTo>
                  <a:lnTo>
                    <a:pt x="0" y="75149"/>
                  </a:lnTo>
                  <a:lnTo>
                    <a:pt x="75149" y="0"/>
                  </a:lnTo>
                  <a:lnTo>
                    <a:pt x="150299" y="75149"/>
                  </a:lnTo>
                  <a:lnTo>
                    <a:pt x="112724" y="75149"/>
                  </a:lnTo>
                  <a:lnTo>
                    <a:pt x="112724" y="867448"/>
                  </a:lnTo>
                  <a:lnTo>
                    <a:pt x="150299" y="867448"/>
                  </a:lnTo>
                  <a:lnTo>
                    <a:pt x="75149" y="942598"/>
                  </a:lnTo>
                  <a:close/>
                </a:path>
              </a:pathLst>
            </a:custGeom>
            <a:solidFill>
              <a:srgbClr val="CC412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8398383" y="1580446"/>
              <a:ext cx="150495" cy="942975"/>
            </a:xfrm>
            <a:custGeom>
              <a:rect b="b" l="l" r="r" t="t"/>
              <a:pathLst>
                <a:path extrusionOk="0" h="942975" w="150495">
                  <a:moveTo>
                    <a:pt x="0" y="75149"/>
                  </a:moveTo>
                  <a:lnTo>
                    <a:pt x="75149" y="0"/>
                  </a:lnTo>
                  <a:lnTo>
                    <a:pt x="150299" y="75149"/>
                  </a:lnTo>
                  <a:lnTo>
                    <a:pt x="112724" y="75149"/>
                  </a:lnTo>
                  <a:lnTo>
                    <a:pt x="112724" y="867448"/>
                  </a:lnTo>
                  <a:lnTo>
                    <a:pt x="150299" y="867448"/>
                  </a:lnTo>
                  <a:lnTo>
                    <a:pt x="75149" y="942598"/>
                  </a:lnTo>
                  <a:lnTo>
                    <a:pt x="0" y="867448"/>
                  </a:lnTo>
                  <a:lnTo>
                    <a:pt x="37574" y="867448"/>
                  </a:lnTo>
                  <a:lnTo>
                    <a:pt x="37574" y="75149"/>
                  </a:lnTo>
                  <a:lnTo>
                    <a:pt x="0" y="75149"/>
                  </a:lnTo>
                  <a:close/>
                </a:path>
              </a:pathLst>
            </a:custGeom>
            <a:noFill/>
            <a:ln cap="flat" cmpd="sng" w="9525">
              <a:solidFill>
                <a:srgbClr val="565E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65" name="Google Shape;265;p20"/>
          <p:cNvSpPr txBox="1"/>
          <p:nvPr/>
        </p:nvSpPr>
        <p:spPr>
          <a:xfrm>
            <a:off x="532167" y="1244809"/>
            <a:ext cx="256286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-336550" lvl="0" marL="348615" marR="5080" rtl="0" algn="just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Initially, we have some  random weight and bias, so  it will look like this.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6550" lvl="0" marL="351790" marR="8890" rtl="0" algn="just">
              <a:lnSpc>
                <a:spcPct val="117857"/>
              </a:lnSpc>
              <a:spcBef>
                <a:spcPts val="1315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Next step, calculate the  error.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0"/>
          <p:cNvSpPr/>
          <p:nvPr/>
        </p:nvSpPr>
        <p:spPr>
          <a:xfrm>
            <a:off x="457199" y="2693519"/>
            <a:ext cx="2728819" cy="87569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"/>
          <p:cNvSpPr txBox="1"/>
          <p:nvPr>
            <p:ph type="title"/>
          </p:nvPr>
        </p:nvSpPr>
        <p:spPr>
          <a:xfrm>
            <a:off x="530223" y="302786"/>
            <a:ext cx="365760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INEAR 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EGRESSION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1"/>
          <p:cNvSpPr txBox="1"/>
          <p:nvPr/>
        </p:nvSpPr>
        <p:spPr>
          <a:xfrm>
            <a:off x="8319059" y="4371391"/>
            <a:ext cx="2298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3" name="Google Shape;273;p21"/>
          <p:cNvGrpSpPr/>
          <p:nvPr/>
        </p:nvGrpSpPr>
        <p:grpSpPr>
          <a:xfrm>
            <a:off x="4286991" y="1399397"/>
            <a:ext cx="3762392" cy="2894944"/>
            <a:chOff x="4286991" y="1399397"/>
            <a:chExt cx="3762392" cy="2894944"/>
          </a:xfrm>
        </p:grpSpPr>
        <p:sp>
          <p:nvSpPr>
            <p:cNvPr id="274" name="Google Shape;274;p21"/>
            <p:cNvSpPr/>
            <p:nvPr/>
          </p:nvSpPr>
          <p:spPr>
            <a:xfrm>
              <a:off x="4377591" y="3056068"/>
              <a:ext cx="150495" cy="803910"/>
            </a:xfrm>
            <a:custGeom>
              <a:rect b="b" l="l" r="r" t="t"/>
              <a:pathLst>
                <a:path extrusionOk="0" h="803910" w="150495">
                  <a:moveTo>
                    <a:pt x="75149" y="803398"/>
                  </a:moveTo>
                  <a:lnTo>
                    <a:pt x="0" y="728248"/>
                  </a:lnTo>
                  <a:lnTo>
                    <a:pt x="37574" y="728248"/>
                  </a:lnTo>
                  <a:lnTo>
                    <a:pt x="37574" y="75149"/>
                  </a:lnTo>
                  <a:lnTo>
                    <a:pt x="0" y="75149"/>
                  </a:lnTo>
                  <a:lnTo>
                    <a:pt x="75149" y="0"/>
                  </a:lnTo>
                  <a:lnTo>
                    <a:pt x="150299" y="75149"/>
                  </a:lnTo>
                  <a:lnTo>
                    <a:pt x="112724" y="75149"/>
                  </a:lnTo>
                  <a:lnTo>
                    <a:pt x="112724" y="728248"/>
                  </a:lnTo>
                  <a:lnTo>
                    <a:pt x="150299" y="728248"/>
                  </a:lnTo>
                  <a:lnTo>
                    <a:pt x="75149" y="803398"/>
                  </a:lnTo>
                  <a:close/>
                </a:path>
              </a:pathLst>
            </a:custGeom>
            <a:solidFill>
              <a:srgbClr val="CC412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4377591" y="3056068"/>
              <a:ext cx="150495" cy="803910"/>
            </a:xfrm>
            <a:custGeom>
              <a:rect b="b" l="l" r="r" t="t"/>
              <a:pathLst>
                <a:path extrusionOk="0" h="803910" w="150495">
                  <a:moveTo>
                    <a:pt x="0" y="75149"/>
                  </a:moveTo>
                  <a:lnTo>
                    <a:pt x="75149" y="0"/>
                  </a:lnTo>
                  <a:lnTo>
                    <a:pt x="150299" y="75149"/>
                  </a:lnTo>
                  <a:lnTo>
                    <a:pt x="112724" y="75149"/>
                  </a:lnTo>
                  <a:lnTo>
                    <a:pt x="112724" y="728248"/>
                  </a:lnTo>
                  <a:lnTo>
                    <a:pt x="150299" y="728248"/>
                  </a:lnTo>
                  <a:lnTo>
                    <a:pt x="75149" y="803398"/>
                  </a:lnTo>
                  <a:lnTo>
                    <a:pt x="0" y="728248"/>
                  </a:lnTo>
                  <a:lnTo>
                    <a:pt x="37574" y="728248"/>
                  </a:lnTo>
                  <a:lnTo>
                    <a:pt x="37574" y="75149"/>
                  </a:lnTo>
                  <a:lnTo>
                    <a:pt x="0" y="75149"/>
                  </a:lnTo>
                  <a:close/>
                </a:path>
              </a:pathLst>
            </a:custGeom>
            <a:noFill/>
            <a:ln cap="flat" cmpd="sng" w="9525">
              <a:solidFill>
                <a:srgbClr val="565E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5123189" y="2975719"/>
              <a:ext cx="150495" cy="803910"/>
            </a:xfrm>
            <a:custGeom>
              <a:rect b="b" l="l" r="r" t="t"/>
              <a:pathLst>
                <a:path extrusionOk="0" h="803910" w="150495">
                  <a:moveTo>
                    <a:pt x="75149" y="803398"/>
                  </a:moveTo>
                  <a:lnTo>
                    <a:pt x="0" y="728248"/>
                  </a:lnTo>
                  <a:lnTo>
                    <a:pt x="37574" y="728248"/>
                  </a:lnTo>
                  <a:lnTo>
                    <a:pt x="37574" y="75149"/>
                  </a:lnTo>
                  <a:lnTo>
                    <a:pt x="0" y="75149"/>
                  </a:lnTo>
                  <a:lnTo>
                    <a:pt x="75149" y="0"/>
                  </a:lnTo>
                  <a:lnTo>
                    <a:pt x="150299" y="75149"/>
                  </a:lnTo>
                  <a:lnTo>
                    <a:pt x="112724" y="75149"/>
                  </a:lnTo>
                  <a:lnTo>
                    <a:pt x="112724" y="728248"/>
                  </a:lnTo>
                  <a:lnTo>
                    <a:pt x="150299" y="728248"/>
                  </a:lnTo>
                  <a:lnTo>
                    <a:pt x="75149" y="803398"/>
                  </a:lnTo>
                  <a:close/>
                </a:path>
              </a:pathLst>
            </a:custGeom>
            <a:solidFill>
              <a:srgbClr val="CC412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5123189" y="2975719"/>
              <a:ext cx="150495" cy="803910"/>
            </a:xfrm>
            <a:custGeom>
              <a:rect b="b" l="l" r="r" t="t"/>
              <a:pathLst>
                <a:path extrusionOk="0" h="803910" w="150495">
                  <a:moveTo>
                    <a:pt x="0" y="75149"/>
                  </a:moveTo>
                  <a:lnTo>
                    <a:pt x="75149" y="0"/>
                  </a:lnTo>
                  <a:lnTo>
                    <a:pt x="150299" y="75149"/>
                  </a:lnTo>
                  <a:lnTo>
                    <a:pt x="112724" y="75149"/>
                  </a:lnTo>
                  <a:lnTo>
                    <a:pt x="112724" y="728248"/>
                  </a:lnTo>
                  <a:lnTo>
                    <a:pt x="150299" y="728248"/>
                  </a:lnTo>
                  <a:lnTo>
                    <a:pt x="75149" y="803398"/>
                  </a:lnTo>
                  <a:lnTo>
                    <a:pt x="0" y="728248"/>
                  </a:lnTo>
                  <a:lnTo>
                    <a:pt x="37574" y="728248"/>
                  </a:lnTo>
                  <a:lnTo>
                    <a:pt x="37574" y="75149"/>
                  </a:lnTo>
                  <a:lnTo>
                    <a:pt x="0" y="75149"/>
                  </a:lnTo>
                  <a:close/>
                </a:path>
              </a:pathLst>
            </a:custGeom>
            <a:noFill/>
            <a:ln cap="flat" cmpd="sng" w="9525">
              <a:solidFill>
                <a:srgbClr val="565E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5868788" y="2902844"/>
              <a:ext cx="150495" cy="803910"/>
            </a:xfrm>
            <a:custGeom>
              <a:rect b="b" l="l" r="r" t="t"/>
              <a:pathLst>
                <a:path extrusionOk="0" h="803910" w="150495">
                  <a:moveTo>
                    <a:pt x="75149" y="803398"/>
                  </a:moveTo>
                  <a:lnTo>
                    <a:pt x="0" y="728248"/>
                  </a:lnTo>
                  <a:lnTo>
                    <a:pt x="37574" y="728248"/>
                  </a:lnTo>
                  <a:lnTo>
                    <a:pt x="37574" y="75149"/>
                  </a:lnTo>
                  <a:lnTo>
                    <a:pt x="0" y="75149"/>
                  </a:lnTo>
                  <a:lnTo>
                    <a:pt x="75149" y="0"/>
                  </a:lnTo>
                  <a:lnTo>
                    <a:pt x="150299" y="75149"/>
                  </a:lnTo>
                  <a:lnTo>
                    <a:pt x="112724" y="75149"/>
                  </a:lnTo>
                  <a:lnTo>
                    <a:pt x="112724" y="728248"/>
                  </a:lnTo>
                  <a:lnTo>
                    <a:pt x="150299" y="728248"/>
                  </a:lnTo>
                  <a:lnTo>
                    <a:pt x="75149" y="803398"/>
                  </a:lnTo>
                  <a:close/>
                </a:path>
              </a:pathLst>
            </a:custGeom>
            <a:solidFill>
              <a:srgbClr val="CC412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5868788" y="2902844"/>
              <a:ext cx="150495" cy="803910"/>
            </a:xfrm>
            <a:custGeom>
              <a:rect b="b" l="l" r="r" t="t"/>
              <a:pathLst>
                <a:path extrusionOk="0" h="803910" w="150495">
                  <a:moveTo>
                    <a:pt x="0" y="75149"/>
                  </a:moveTo>
                  <a:lnTo>
                    <a:pt x="75149" y="0"/>
                  </a:lnTo>
                  <a:lnTo>
                    <a:pt x="150299" y="75149"/>
                  </a:lnTo>
                  <a:lnTo>
                    <a:pt x="112724" y="75149"/>
                  </a:lnTo>
                  <a:lnTo>
                    <a:pt x="112724" y="728248"/>
                  </a:lnTo>
                  <a:lnTo>
                    <a:pt x="150299" y="728248"/>
                  </a:lnTo>
                  <a:lnTo>
                    <a:pt x="75149" y="803398"/>
                  </a:lnTo>
                  <a:lnTo>
                    <a:pt x="0" y="728248"/>
                  </a:lnTo>
                  <a:lnTo>
                    <a:pt x="37574" y="728248"/>
                  </a:lnTo>
                  <a:lnTo>
                    <a:pt x="37574" y="75149"/>
                  </a:lnTo>
                  <a:lnTo>
                    <a:pt x="0" y="75149"/>
                  </a:lnTo>
                  <a:close/>
                </a:path>
              </a:pathLst>
            </a:custGeom>
            <a:noFill/>
            <a:ln cap="flat" cmpd="sng" w="9525">
              <a:solidFill>
                <a:srgbClr val="565E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7052648" y="2753156"/>
              <a:ext cx="159824" cy="18742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7769721" y="2442982"/>
              <a:ext cx="159824" cy="18742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4286991" y="1399397"/>
              <a:ext cx="3762392" cy="289494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83" name="Google Shape;283;p21"/>
          <p:cNvSpPr txBox="1"/>
          <p:nvPr/>
        </p:nvSpPr>
        <p:spPr>
          <a:xfrm>
            <a:off x="532167" y="1244809"/>
            <a:ext cx="256286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-336550" lvl="0" marL="348615" marR="5080" rtl="0" algn="just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Initially, we have some  random weight and bias, so  it will look like this.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6550" lvl="0" marL="351790" marR="8890" rtl="0" algn="just">
              <a:lnSpc>
                <a:spcPct val="117857"/>
              </a:lnSpc>
              <a:spcBef>
                <a:spcPts val="1315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Next step, calculate the  error.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1"/>
          <p:cNvSpPr/>
          <p:nvPr/>
        </p:nvSpPr>
        <p:spPr>
          <a:xfrm>
            <a:off x="457199" y="2693519"/>
            <a:ext cx="2728819" cy="87569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5" name="Google Shape;285;p21"/>
          <p:cNvSpPr txBox="1"/>
          <p:nvPr/>
        </p:nvSpPr>
        <p:spPr>
          <a:xfrm>
            <a:off x="5233935" y="872885"/>
            <a:ext cx="172148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A51C00"/>
                </a:solidFill>
                <a:latin typeface="Arial"/>
                <a:ea typeface="Arial"/>
                <a:cs typeface="Arial"/>
                <a:sym typeface="Arial"/>
              </a:rPr>
              <a:t>Mean Squared Error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1"/>
          <p:cNvSpPr/>
          <p:nvPr/>
        </p:nvSpPr>
        <p:spPr>
          <a:xfrm>
            <a:off x="5135939" y="791898"/>
            <a:ext cx="1921510" cy="437515"/>
          </a:xfrm>
          <a:custGeom>
            <a:rect b="b" l="l" r="r" t="t"/>
            <a:pathLst>
              <a:path extrusionOk="0" h="437515" w="1921509">
                <a:moveTo>
                  <a:pt x="0" y="72902"/>
                </a:moveTo>
                <a:lnTo>
                  <a:pt x="5730" y="44525"/>
                </a:lnTo>
                <a:lnTo>
                  <a:pt x="21356" y="21352"/>
                </a:lnTo>
                <a:lnTo>
                  <a:pt x="44528" y="5729"/>
                </a:lnTo>
                <a:lnTo>
                  <a:pt x="72899" y="0"/>
                </a:lnTo>
                <a:lnTo>
                  <a:pt x="1848596" y="0"/>
                </a:lnTo>
                <a:lnTo>
                  <a:pt x="1889039" y="12248"/>
                </a:lnTo>
                <a:lnTo>
                  <a:pt x="1915949" y="45003"/>
                </a:lnTo>
                <a:lnTo>
                  <a:pt x="1921496" y="72902"/>
                </a:lnTo>
                <a:lnTo>
                  <a:pt x="1921496" y="364496"/>
                </a:lnTo>
                <a:lnTo>
                  <a:pt x="1915765" y="392873"/>
                </a:lnTo>
                <a:lnTo>
                  <a:pt x="1900139" y="416046"/>
                </a:lnTo>
                <a:lnTo>
                  <a:pt x="1876967" y="431670"/>
                </a:lnTo>
                <a:lnTo>
                  <a:pt x="1848596" y="437399"/>
                </a:lnTo>
                <a:lnTo>
                  <a:pt x="72899" y="437399"/>
                </a:lnTo>
                <a:lnTo>
                  <a:pt x="44528" y="431670"/>
                </a:lnTo>
                <a:lnTo>
                  <a:pt x="21356" y="416046"/>
                </a:lnTo>
                <a:lnTo>
                  <a:pt x="5730" y="392873"/>
                </a:lnTo>
                <a:lnTo>
                  <a:pt x="0" y="364496"/>
                </a:lnTo>
                <a:lnTo>
                  <a:pt x="0" y="72902"/>
                </a:lnTo>
                <a:close/>
              </a:path>
            </a:pathLst>
          </a:custGeom>
          <a:noFill/>
          <a:ln cap="flat" cmpd="sng" w="19025">
            <a:solidFill>
              <a:srgbClr val="A5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"/>
          <p:cNvSpPr txBox="1"/>
          <p:nvPr>
            <p:ph type="title"/>
          </p:nvPr>
        </p:nvSpPr>
        <p:spPr>
          <a:xfrm>
            <a:off x="530223" y="302786"/>
            <a:ext cx="365760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INEAR 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EGRESSION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" name="Google Shape;292;p22"/>
          <p:cNvGrpSpPr/>
          <p:nvPr/>
        </p:nvGrpSpPr>
        <p:grpSpPr>
          <a:xfrm>
            <a:off x="3277643" y="3003369"/>
            <a:ext cx="2219945" cy="1671771"/>
            <a:chOff x="3277643" y="3003369"/>
            <a:chExt cx="2219945" cy="1671771"/>
          </a:xfrm>
        </p:grpSpPr>
        <p:sp>
          <p:nvSpPr>
            <p:cNvPr id="293" name="Google Shape;293;p22"/>
            <p:cNvSpPr/>
            <p:nvPr/>
          </p:nvSpPr>
          <p:spPr>
            <a:xfrm>
              <a:off x="4377591" y="3056068"/>
              <a:ext cx="150495" cy="803910"/>
            </a:xfrm>
            <a:custGeom>
              <a:rect b="b" l="l" r="r" t="t"/>
              <a:pathLst>
                <a:path extrusionOk="0" h="803910" w="150495">
                  <a:moveTo>
                    <a:pt x="75149" y="803398"/>
                  </a:moveTo>
                  <a:lnTo>
                    <a:pt x="0" y="728248"/>
                  </a:lnTo>
                  <a:lnTo>
                    <a:pt x="37574" y="728248"/>
                  </a:lnTo>
                  <a:lnTo>
                    <a:pt x="37574" y="75149"/>
                  </a:lnTo>
                  <a:lnTo>
                    <a:pt x="0" y="75149"/>
                  </a:lnTo>
                  <a:lnTo>
                    <a:pt x="75149" y="0"/>
                  </a:lnTo>
                  <a:lnTo>
                    <a:pt x="150299" y="75149"/>
                  </a:lnTo>
                  <a:lnTo>
                    <a:pt x="112724" y="75149"/>
                  </a:lnTo>
                  <a:lnTo>
                    <a:pt x="112724" y="728248"/>
                  </a:lnTo>
                  <a:lnTo>
                    <a:pt x="150299" y="728248"/>
                  </a:lnTo>
                  <a:lnTo>
                    <a:pt x="75149" y="803398"/>
                  </a:lnTo>
                  <a:close/>
                </a:path>
              </a:pathLst>
            </a:custGeom>
            <a:solidFill>
              <a:srgbClr val="CC412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4377591" y="3056068"/>
              <a:ext cx="150495" cy="803910"/>
            </a:xfrm>
            <a:custGeom>
              <a:rect b="b" l="l" r="r" t="t"/>
              <a:pathLst>
                <a:path extrusionOk="0" h="803910" w="150495">
                  <a:moveTo>
                    <a:pt x="0" y="75149"/>
                  </a:moveTo>
                  <a:lnTo>
                    <a:pt x="75149" y="0"/>
                  </a:lnTo>
                  <a:lnTo>
                    <a:pt x="150299" y="75149"/>
                  </a:lnTo>
                  <a:lnTo>
                    <a:pt x="112724" y="75149"/>
                  </a:lnTo>
                  <a:lnTo>
                    <a:pt x="112724" y="728248"/>
                  </a:lnTo>
                  <a:lnTo>
                    <a:pt x="150299" y="728248"/>
                  </a:lnTo>
                  <a:lnTo>
                    <a:pt x="75149" y="803398"/>
                  </a:lnTo>
                  <a:lnTo>
                    <a:pt x="0" y="728248"/>
                  </a:lnTo>
                  <a:lnTo>
                    <a:pt x="37574" y="728248"/>
                  </a:lnTo>
                  <a:lnTo>
                    <a:pt x="37574" y="75149"/>
                  </a:lnTo>
                  <a:lnTo>
                    <a:pt x="0" y="75149"/>
                  </a:lnTo>
                  <a:close/>
                </a:path>
              </a:pathLst>
            </a:custGeom>
            <a:noFill/>
            <a:ln cap="flat" cmpd="sng" w="9525">
              <a:solidFill>
                <a:srgbClr val="565E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3277643" y="3003369"/>
              <a:ext cx="2219945" cy="167177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296" name="Google Shape;296;p22"/>
          <p:cNvGrpSpPr/>
          <p:nvPr/>
        </p:nvGrpSpPr>
        <p:grpSpPr>
          <a:xfrm>
            <a:off x="6050662" y="1052735"/>
            <a:ext cx="2307595" cy="1600134"/>
            <a:chOff x="6050662" y="1052735"/>
            <a:chExt cx="2307595" cy="1600134"/>
          </a:xfrm>
        </p:grpSpPr>
        <p:sp>
          <p:nvSpPr>
            <p:cNvPr id="297" name="Google Shape;297;p22"/>
            <p:cNvSpPr/>
            <p:nvPr/>
          </p:nvSpPr>
          <p:spPr>
            <a:xfrm>
              <a:off x="7769721" y="2442982"/>
              <a:ext cx="159824" cy="18742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6050662" y="1052735"/>
              <a:ext cx="2307595" cy="160013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99" name="Google Shape;299;p22"/>
          <p:cNvSpPr/>
          <p:nvPr/>
        </p:nvSpPr>
        <p:spPr>
          <a:xfrm>
            <a:off x="708961" y="1122972"/>
            <a:ext cx="2175130" cy="145964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0" name="Google Shape;300;p22"/>
          <p:cNvSpPr/>
          <p:nvPr/>
        </p:nvSpPr>
        <p:spPr>
          <a:xfrm>
            <a:off x="3277668" y="1094200"/>
            <a:ext cx="2219945" cy="151719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1" name="Google Shape;301;p22"/>
          <p:cNvSpPr/>
          <p:nvPr/>
        </p:nvSpPr>
        <p:spPr>
          <a:xfrm>
            <a:off x="5998988" y="2974544"/>
            <a:ext cx="2410945" cy="172942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2" name="Google Shape;302;p22"/>
          <p:cNvSpPr/>
          <p:nvPr/>
        </p:nvSpPr>
        <p:spPr>
          <a:xfrm>
            <a:off x="686548" y="3007168"/>
            <a:ext cx="2175545" cy="1664146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3" name="Google Shape;303;p22"/>
          <p:cNvSpPr/>
          <p:nvPr/>
        </p:nvSpPr>
        <p:spPr>
          <a:xfrm>
            <a:off x="2956731" y="1759083"/>
            <a:ext cx="248299" cy="187424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4" name="Google Shape;304;p22"/>
          <p:cNvSpPr/>
          <p:nvPr/>
        </p:nvSpPr>
        <p:spPr>
          <a:xfrm>
            <a:off x="5649951" y="1817008"/>
            <a:ext cx="248324" cy="187424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5" name="Google Shape;305;p22"/>
          <p:cNvSpPr/>
          <p:nvPr/>
        </p:nvSpPr>
        <p:spPr>
          <a:xfrm>
            <a:off x="7177747" y="2700807"/>
            <a:ext cx="248324" cy="187424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6" name="Google Shape;306;p22"/>
          <p:cNvSpPr/>
          <p:nvPr/>
        </p:nvSpPr>
        <p:spPr>
          <a:xfrm>
            <a:off x="5637326" y="3719029"/>
            <a:ext cx="248324" cy="187424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7" name="Google Shape;307;p22"/>
          <p:cNvSpPr/>
          <p:nvPr/>
        </p:nvSpPr>
        <p:spPr>
          <a:xfrm>
            <a:off x="2970331" y="3719029"/>
            <a:ext cx="248324" cy="187424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"/>
          <p:cNvSpPr txBox="1"/>
          <p:nvPr>
            <p:ph type="title"/>
          </p:nvPr>
        </p:nvSpPr>
        <p:spPr>
          <a:xfrm>
            <a:off x="530223" y="302786"/>
            <a:ext cx="365760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INEAR 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EGRESSION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3"/>
          <p:cNvSpPr txBox="1"/>
          <p:nvPr/>
        </p:nvSpPr>
        <p:spPr>
          <a:xfrm>
            <a:off x="5246635" y="902428"/>
            <a:ext cx="3289300" cy="369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A51C00"/>
                </a:solidFill>
                <a:latin typeface="Arial"/>
                <a:ea typeface="Arial"/>
                <a:cs typeface="Arial"/>
                <a:sym typeface="Arial"/>
              </a:rPr>
              <a:t>Mean Squared Error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4" name="Google Shape;314;p23"/>
          <p:cNvGrpSpPr/>
          <p:nvPr/>
        </p:nvGrpSpPr>
        <p:grpSpPr>
          <a:xfrm>
            <a:off x="4286991" y="1399397"/>
            <a:ext cx="4261887" cy="2894944"/>
            <a:chOff x="4286991" y="1399397"/>
            <a:chExt cx="4261887" cy="2894944"/>
          </a:xfrm>
        </p:grpSpPr>
        <p:sp>
          <p:nvSpPr>
            <p:cNvPr id="315" name="Google Shape;315;p23"/>
            <p:cNvSpPr/>
            <p:nvPr/>
          </p:nvSpPr>
          <p:spPr>
            <a:xfrm>
              <a:off x="4377591" y="3056068"/>
              <a:ext cx="150495" cy="803910"/>
            </a:xfrm>
            <a:custGeom>
              <a:rect b="b" l="l" r="r" t="t"/>
              <a:pathLst>
                <a:path extrusionOk="0" h="803910" w="150495">
                  <a:moveTo>
                    <a:pt x="75149" y="803398"/>
                  </a:moveTo>
                  <a:lnTo>
                    <a:pt x="0" y="728248"/>
                  </a:lnTo>
                  <a:lnTo>
                    <a:pt x="37574" y="728248"/>
                  </a:lnTo>
                  <a:lnTo>
                    <a:pt x="37574" y="75149"/>
                  </a:lnTo>
                  <a:lnTo>
                    <a:pt x="0" y="75149"/>
                  </a:lnTo>
                  <a:lnTo>
                    <a:pt x="75149" y="0"/>
                  </a:lnTo>
                  <a:lnTo>
                    <a:pt x="150299" y="75149"/>
                  </a:lnTo>
                  <a:lnTo>
                    <a:pt x="112724" y="75149"/>
                  </a:lnTo>
                  <a:lnTo>
                    <a:pt x="112724" y="728248"/>
                  </a:lnTo>
                  <a:lnTo>
                    <a:pt x="150299" y="728248"/>
                  </a:lnTo>
                  <a:lnTo>
                    <a:pt x="75149" y="803398"/>
                  </a:lnTo>
                  <a:close/>
                </a:path>
              </a:pathLst>
            </a:custGeom>
            <a:solidFill>
              <a:srgbClr val="CC412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4377591" y="3056068"/>
              <a:ext cx="150495" cy="803910"/>
            </a:xfrm>
            <a:custGeom>
              <a:rect b="b" l="l" r="r" t="t"/>
              <a:pathLst>
                <a:path extrusionOk="0" h="803910" w="150495">
                  <a:moveTo>
                    <a:pt x="0" y="75149"/>
                  </a:moveTo>
                  <a:lnTo>
                    <a:pt x="75149" y="0"/>
                  </a:lnTo>
                  <a:lnTo>
                    <a:pt x="150299" y="75149"/>
                  </a:lnTo>
                  <a:lnTo>
                    <a:pt x="112724" y="75149"/>
                  </a:lnTo>
                  <a:lnTo>
                    <a:pt x="112724" y="728248"/>
                  </a:lnTo>
                  <a:lnTo>
                    <a:pt x="150299" y="728248"/>
                  </a:lnTo>
                  <a:lnTo>
                    <a:pt x="75149" y="803398"/>
                  </a:lnTo>
                  <a:lnTo>
                    <a:pt x="0" y="728248"/>
                  </a:lnTo>
                  <a:lnTo>
                    <a:pt x="37574" y="728248"/>
                  </a:lnTo>
                  <a:lnTo>
                    <a:pt x="37574" y="75149"/>
                  </a:lnTo>
                  <a:lnTo>
                    <a:pt x="0" y="75149"/>
                  </a:lnTo>
                  <a:close/>
                </a:path>
              </a:pathLst>
            </a:custGeom>
            <a:noFill/>
            <a:ln cap="flat" cmpd="sng" w="9525">
              <a:solidFill>
                <a:srgbClr val="565E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5123189" y="2975719"/>
              <a:ext cx="150495" cy="803910"/>
            </a:xfrm>
            <a:custGeom>
              <a:rect b="b" l="l" r="r" t="t"/>
              <a:pathLst>
                <a:path extrusionOk="0" h="803910" w="150495">
                  <a:moveTo>
                    <a:pt x="75149" y="803398"/>
                  </a:moveTo>
                  <a:lnTo>
                    <a:pt x="0" y="728248"/>
                  </a:lnTo>
                  <a:lnTo>
                    <a:pt x="37574" y="728248"/>
                  </a:lnTo>
                  <a:lnTo>
                    <a:pt x="37574" y="75149"/>
                  </a:lnTo>
                  <a:lnTo>
                    <a:pt x="0" y="75149"/>
                  </a:lnTo>
                  <a:lnTo>
                    <a:pt x="75149" y="0"/>
                  </a:lnTo>
                  <a:lnTo>
                    <a:pt x="150299" y="75149"/>
                  </a:lnTo>
                  <a:lnTo>
                    <a:pt x="112724" y="75149"/>
                  </a:lnTo>
                  <a:lnTo>
                    <a:pt x="112724" y="728248"/>
                  </a:lnTo>
                  <a:lnTo>
                    <a:pt x="150299" y="728248"/>
                  </a:lnTo>
                  <a:lnTo>
                    <a:pt x="75149" y="803398"/>
                  </a:lnTo>
                  <a:close/>
                </a:path>
              </a:pathLst>
            </a:custGeom>
            <a:solidFill>
              <a:srgbClr val="CC412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5123189" y="2975719"/>
              <a:ext cx="150495" cy="803910"/>
            </a:xfrm>
            <a:custGeom>
              <a:rect b="b" l="l" r="r" t="t"/>
              <a:pathLst>
                <a:path extrusionOk="0" h="803910" w="150495">
                  <a:moveTo>
                    <a:pt x="0" y="75149"/>
                  </a:moveTo>
                  <a:lnTo>
                    <a:pt x="75149" y="0"/>
                  </a:lnTo>
                  <a:lnTo>
                    <a:pt x="150299" y="75149"/>
                  </a:lnTo>
                  <a:lnTo>
                    <a:pt x="112724" y="75149"/>
                  </a:lnTo>
                  <a:lnTo>
                    <a:pt x="112724" y="728248"/>
                  </a:lnTo>
                  <a:lnTo>
                    <a:pt x="150299" y="728248"/>
                  </a:lnTo>
                  <a:lnTo>
                    <a:pt x="75149" y="803398"/>
                  </a:lnTo>
                  <a:lnTo>
                    <a:pt x="0" y="728248"/>
                  </a:lnTo>
                  <a:lnTo>
                    <a:pt x="37574" y="728248"/>
                  </a:lnTo>
                  <a:lnTo>
                    <a:pt x="37574" y="75149"/>
                  </a:lnTo>
                  <a:lnTo>
                    <a:pt x="0" y="75149"/>
                  </a:lnTo>
                  <a:close/>
                </a:path>
              </a:pathLst>
            </a:custGeom>
            <a:noFill/>
            <a:ln cap="flat" cmpd="sng" w="9525">
              <a:solidFill>
                <a:srgbClr val="565E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5868788" y="2902844"/>
              <a:ext cx="150495" cy="803910"/>
            </a:xfrm>
            <a:custGeom>
              <a:rect b="b" l="l" r="r" t="t"/>
              <a:pathLst>
                <a:path extrusionOk="0" h="803910" w="150495">
                  <a:moveTo>
                    <a:pt x="75149" y="803398"/>
                  </a:moveTo>
                  <a:lnTo>
                    <a:pt x="0" y="728248"/>
                  </a:lnTo>
                  <a:lnTo>
                    <a:pt x="37574" y="728248"/>
                  </a:lnTo>
                  <a:lnTo>
                    <a:pt x="37574" y="75149"/>
                  </a:lnTo>
                  <a:lnTo>
                    <a:pt x="0" y="75149"/>
                  </a:lnTo>
                  <a:lnTo>
                    <a:pt x="75149" y="0"/>
                  </a:lnTo>
                  <a:lnTo>
                    <a:pt x="150299" y="75149"/>
                  </a:lnTo>
                  <a:lnTo>
                    <a:pt x="112724" y="75149"/>
                  </a:lnTo>
                  <a:lnTo>
                    <a:pt x="112724" y="728248"/>
                  </a:lnTo>
                  <a:lnTo>
                    <a:pt x="150299" y="728248"/>
                  </a:lnTo>
                  <a:lnTo>
                    <a:pt x="75149" y="803398"/>
                  </a:lnTo>
                  <a:close/>
                </a:path>
              </a:pathLst>
            </a:custGeom>
            <a:solidFill>
              <a:srgbClr val="CC412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5868788" y="2902844"/>
              <a:ext cx="150495" cy="803910"/>
            </a:xfrm>
            <a:custGeom>
              <a:rect b="b" l="l" r="r" t="t"/>
              <a:pathLst>
                <a:path extrusionOk="0" h="803910" w="150495">
                  <a:moveTo>
                    <a:pt x="0" y="75149"/>
                  </a:moveTo>
                  <a:lnTo>
                    <a:pt x="75149" y="0"/>
                  </a:lnTo>
                  <a:lnTo>
                    <a:pt x="150299" y="75149"/>
                  </a:lnTo>
                  <a:lnTo>
                    <a:pt x="112724" y="75149"/>
                  </a:lnTo>
                  <a:lnTo>
                    <a:pt x="112724" y="728248"/>
                  </a:lnTo>
                  <a:lnTo>
                    <a:pt x="150299" y="728248"/>
                  </a:lnTo>
                  <a:lnTo>
                    <a:pt x="75149" y="803398"/>
                  </a:lnTo>
                  <a:lnTo>
                    <a:pt x="0" y="728248"/>
                  </a:lnTo>
                  <a:lnTo>
                    <a:pt x="37574" y="728248"/>
                  </a:lnTo>
                  <a:lnTo>
                    <a:pt x="37574" y="75149"/>
                  </a:lnTo>
                  <a:lnTo>
                    <a:pt x="0" y="75149"/>
                  </a:lnTo>
                  <a:close/>
                </a:path>
              </a:pathLst>
            </a:custGeom>
            <a:noFill/>
            <a:ln cap="flat" cmpd="sng" w="9525">
              <a:solidFill>
                <a:srgbClr val="565E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7052648" y="2753156"/>
              <a:ext cx="159824" cy="18742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7769721" y="2442982"/>
              <a:ext cx="159824" cy="18742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4286991" y="1399397"/>
              <a:ext cx="3762392" cy="289494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8398383" y="1580446"/>
              <a:ext cx="150495" cy="942975"/>
            </a:xfrm>
            <a:custGeom>
              <a:rect b="b" l="l" r="r" t="t"/>
              <a:pathLst>
                <a:path extrusionOk="0" h="942975" w="150495">
                  <a:moveTo>
                    <a:pt x="75149" y="942598"/>
                  </a:moveTo>
                  <a:lnTo>
                    <a:pt x="0" y="867448"/>
                  </a:lnTo>
                  <a:lnTo>
                    <a:pt x="37574" y="867448"/>
                  </a:lnTo>
                  <a:lnTo>
                    <a:pt x="37574" y="75149"/>
                  </a:lnTo>
                  <a:lnTo>
                    <a:pt x="0" y="75149"/>
                  </a:lnTo>
                  <a:lnTo>
                    <a:pt x="75149" y="0"/>
                  </a:lnTo>
                  <a:lnTo>
                    <a:pt x="150299" y="75149"/>
                  </a:lnTo>
                  <a:lnTo>
                    <a:pt x="112724" y="75149"/>
                  </a:lnTo>
                  <a:lnTo>
                    <a:pt x="112724" y="867448"/>
                  </a:lnTo>
                  <a:lnTo>
                    <a:pt x="150299" y="867448"/>
                  </a:lnTo>
                  <a:lnTo>
                    <a:pt x="75149" y="942598"/>
                  </a:lnTo>
                  <a:close/>
                </a:path>
              </a:pathLst>
            </a:custGeom>
            <a:solidFill>
              <a:srgbClr val="CC412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8398383" y="1580446"/>
              <a:ext cx="150495" cy="942975"/>
            </a:xfrm>
            <a:custGeom>
              <a:rect b="b" l="l" r="r" t="t"/>
              <a:pathLst>
                <a:path extrusionOk="0" h="942975" w="150495">
                  <a:moveTo>
                    <a:pt x="0" y="75149"/>
                  </a:moveTo>
                  <a:lnTo>
                    <a:pt x="75149" y="0"/>
                  </a:lnTo>
                  <a:lnTo>
                    <a:pt x="150299" y="75149"/>
                  </a:lnTo>
                  <a:lnTo>
                    <a:pt x="112724" y="75149"/>
                  </a:lnTo>
                  <a:lnTo>
                    <a:pt x="112724" y="867448"/>
                  </a:lnTo>
                  <a:lnTo>
                    <a:pt x="150299" y="867448"/>
                  </a:lnTo>
                  <a:lnTo>
                    <a:pt x="75149" y="942598"/>
                  </a:lnTo>
                  <a:lnTo>
                    <a:pt x="0" y="867448"/>
                  </a:lnTo>
                  <a:lnTo>
                    <a:pt x="37574" y="867448"/>
                  </a:lnTo>
                  <a:lnTo>
                    <a:pt x="37574" y="75149"/>
                  </a:lnTo>
                  <a:lnTo>
                    <a:pt x="0" y="75149"/>
                  </a:lnTo>
                  <a:close/>
                </a:path>
              </a:pathLst>
            </a:custGeom>
            <a:noFill/>
            <a:ln cap="flat" cmpd="sng" w="9525">
              <a:solidFill>
                <a:srgbClr val="565E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326" name="Google Shape;326;p23"/>
          <p:cNvGrpSpPr/>
          <p:nvPr/>
        </p:nvGrpSpPr>
        <p:grpSpPr>
          <a:xfrm>
            <a:off x="4034842" y="920985"/>
            <a:ext cx="4686740" cy="4183804"/>
            <a:chOff x="4034842" y="920985"/>
            <a:chExt cx="4686740" cy="4183804"/>
          </a:xfrm>
        </p:grpSpPr>
        <p:sp>
          <p:nvSpPr>
            <p:cNvPr id="327" name="Google Shape;327;p23"/>
            <p:cNvSpPr/>
            <p:nvPr/>
          </p:nvSpPr>
          <p:spPr>
            <a:xfrm>
              <a:off x="4377591" y="1389322"/>
              <a:ext cx="4343991" cy="291509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4412216" y="1389322"/>
              <a:ext cx="4265341" cy="291509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4419191" y="1409022"/>
              <a:ext cx="4067366" cy="2820369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4445166" y="1480172"/>
              <a:ext cx="3931792" cy="2820369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4501816" y="1398422"/>
              <a:ext cx="3870942" cy="2915094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4556090" y="1436697"/>
              <a:ext cx="3687142" cy="2820369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4034842" y="920985"/>
              <a:ext cx="4642715" cy="4183804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34" name="Google Shape;334;p23"/>
          <p:cNvSpPr txBox="1"/>
          <p:nvPr/>
        </p:nvSpPr>
        <p:spPr>
          <a:xfrm>
            <a:off x="289792" y="1878554"/>
            <a:ext cx="2938780" cy="1592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-336550" lvl="0" marL="348615" marR="269875" rtl="0" algn="just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we keep on repeating this  process till we achieve the  minimum error.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306705" marR="5080" rtl="0" algn="just">
              <a:lnSpc>
                <a:spcPct val="172000"/>
              </a:lnSpc>
              <a:spcBef>
                <a:spcPts val="111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851F0B"/>
                </a:solidFill>
                <a:latin typeface="Arial"/>
                <a:ea typeface="Arial"/>
                <a:cs typeface="Arial"/>
                <a:sym typeface="Arial"/>
              </a:rPr>
              <a:t>Weight = Weight - (n x Error )  Bias = Bias - (n x Error )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4"/>
          <p:cNvSpPr txBox="1"/>
          <p:nvPr>
            <p:ph type="title"/>
          </p:nvPr>
        </p:nvSpPr>
        <p:spPr>
          <a:xfrm>
            <a:off x="530223" y="302786"/>
            <a:ext cx="365760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INEAR 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EGRESSION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4"/>
          <p:cNvSpPr/>
          <p:nvPr/>
        </p:nvSpPr>
        <p:spPr>
          <a:xfrm>
            <a:off x="1629886" y="1016397"/>
            <a:ext cx="5751364" cy="38759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"/>
          <p:cNvSpPr txBox="1"/>
          <p:nvPr>
            <p:ph type="title"/>
          </p:nvPr>
        </p:nvSpPr>
        <p:spPr>
          <a:xfrm>
            <a:off x="530223" y="200011"/>
            <a:ext cx="733425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ECURRENT 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EURAL 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ETWORK 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+ LSTM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5"/>
          <p:cNvSpPr txBox="1"/>
          <p:nvPr/>
        </p:nvSpPr>
        <p:spPr>
          <a:xfrm>
            <a:off x="600948" y="978485"/>
            <a:ext cx="2928600" cy="1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A51C00"/>
                </a:solidFill>
                <a:latin typeface="Arial"/>
                <a:ea typeface="Arial"/>
                <a:cs typeface="Arial"/>
                <a:sym typeface="Arial"/>
              </a:rPr>
              <a:t>LSTM (Long Short Term Memory)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49860" marR="5080" rtl="0" algn="just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970000"/>
                </a:solidFill>
                <a:latin typeface="Arial"/>
                <a:ea typeface="Arial"/>
                <a:cs typeface="Arial"/>
                <a:sym typeface="Arial"/>
              </a:rPr>
              <a:t>LSTMs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are explicitly designed to  avoid the long-term dependency  problem.	Remembering  information for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long periods of  time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is practically their default  behavior, not something they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5"/>
          <p:cNvSpPr txBox="1"/>
          <p:nvPr/>
        </p:nvSpPr>
        <p:spPr>
          <a:xfrm>
            <a:off x="738573" y="2676004"/>
            <a:ext cx="13488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struggle to learn!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5"/>
          <p:cNvSpPr/>
          <p:nvPr/>
        </p:nvSpPr>
        <p:spPr>
          <a:xfrm>
            <a:off x="4016292" y="957798"/>
            <a:ext cx="4315841" cy="16139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9" name="Google Shape;349;p25"/>
          <p:cNvSpPr/>
          <p:nvPr/>
        </p:nvSpPr>
        <p:spPr>
          <a:xfrm>
            <a:off x="4029216" y="3050693"/>
            <a:ext cx="4291891" cy="161394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0" name="Google Shape;350;p25"/>
          <p:cNvSpPr txBox="1"/>
          <p:nvPr/>
        </p:nvSpPr>
        <p:spPr>
          <a:xfrm>
            <a:off x="5369485" y="2682666"/>
            <a:ext cx="159131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Arial"/>
                <a:ea typeface="Arial"/>
                <a:cs typeface="Arial"/>
                <a:sym typeface="Arial"/>
              </a:rPr>
              <a:t>Recurrent Neural Network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5"/>
          <p:cNvSpPr txBox="1"/>
          <p:nvPr/>
        </p:nvSpPr>
        <p:spPr>
          <a:xfrm>
            <a:off x="6229096" y="4740062"/>
            <a:ext cx="37084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Arial"/>
                <a:ea typeface="Arial"/>
                <a:cs typeface="Arial"/>
                <a:sym typeface="Arial"/>
              </a:rPr>
              <a:t>LSTM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2396472" y="1076662"/>
            <a:ext cx="46005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Roboto"/>
                <a:ea typeface="Roboto"/>
                <a:cs typeface="Roboto"/>
                <a:sym typeface="Roboto"/>
              </a:rPr>
              <a:t>Stock Price Prediction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8"/>
          <p:cNvSpPr/>
          <p:nvPr/>
        </p:nvSpPr>
        <p:spPr>
          <a:xfrm>
            <a:off x="2632819" y="2065345"/>
            <a:ext cx="3813000" cy="2689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/>
          <p:nvPr>
            <p:ph type="title"/>
          </p:nvPr>
        </p:nvSpPr>
        <p:spPr>
          <a:xfrm>
            <a:off x="530223" y="200011"/>
            <a:ext cx="733425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ECURRENT 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EURAL 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ETWORK 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+ LSTM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6"/>
          <p:cNvSpPr txBox="1"/>
          <p:nvPr/>
        </p:nvSpPr>
        <p:spPr>
          <a:xfrm>
            <a:off x="442917" y="978485"/>
            <a:ext cx="3641725" cy="1716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70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A51C00"/>
                </a:solidFill>
                <a:latin typeface="Arial"/>
                <a:ea typeface="Arial"/>
                <a:cs typeface="Arial"/>
                <a:sym typeface="Arial"/>
              </a:rPr>
              <a:t>LSTM (How it works?)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Arial"/>
              <a:ea typeface="Arial"/>
              <a:cs typeface="Arial"/>
              <a:sym typeface="Arial"/>
            </a:endParaRPr>
          </a:p>
          <a:p>
            <a:pPr indent="-336550" lvl="0" marL="348615" marR="5080" rtl="0" algn="just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The key to LSTM is the </a:t>
            </a:r>
            <a:r>
              <a:rPr b="1" lang="en-US" sz="1400">
                <a:solidFill>
                  <a:srgbClr val="970000"/>
                </a:solidFill>
                <a:latin typeface="Arial"/>
                <a:ea typeface="Arial"/>
                <a:cs typeface="Arial"/>
                <a:sym typeface="Arial"/>
              </a:rPr>
              <a:t>Memory cell  state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which stores the information. It runs  straight down the </a:t>
            </a:r>
            <a:r>
              <a:rPr b="1" lang="en-US" sz="1400">
                <a:solidFill>
                  <a:srgbClr val="A51C00"/>
                </a:solidFill>
                <a:latin typeface="Arial"/>
                <a:ea typeface="Arial"/>
                <a:cs typeface="Arial"/>
                <a:sym typeface="Arial"/>
              </a:rPr>
              <a:t>entire chain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6550" lvl="0" marL="348615" marR="6350" rtl="0" algn="just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LSTM has the ability to </a:t>
            </a:r>
            <a:r>
              <a:rPr b="1" lang="en-US" sz="1400">
                <a:solidFill>
                  <a:srgbClr val="970000"/>
                </a:solidFill>
                <a:latin typeface="Arial"/>
                <a:ea typeface="Arial"/>
                <a:cs typeface="Arial"/>
                <a:sym typeface="Arial"/>
              </a:rPr>
              <a:t>remove or add  information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to these cell state, regulated  by structures called </a:t>
            </a:r>
            <a:r>
              <a:rPr b="1" lang="en-US" sz="1400">
                <a:solidFill>
                  <a:srgbClr val="970000"/>
                </a:solidFill>
                <a:latin typeface="Arial"/>
                <a:ea typeface="Arial"/>
                <a:cs typeface="Arial"/>
                <a:sym typeface="Arial"/>
              </a:rPr>
              <a:t>gates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6"/>
          <p:cNvSpPr/>
          <p:nvPr/>
        </p:nvSpPr>
        <p:spPr>
          <a:xfrm>
            <a:off x="4971165" y="4367491"/>
            <a:ext cx="3469517" cy="64642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9" name="Google Shape;359;p26"/>
          <p:cNvSpPr/>
          <p:nvPr/>
        </p:nvSpPr>
        <p:spPr>
          <a:xfrm>
            <a:off x="4795880" y="1076972"/>
            <a:ext cx="3211346" cy="20445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0" name="Google Shape;360;p26"/>
          <p:cNvSpPr txBox="1"/>
          <p:nvPr/>
        </p:nvSpPr>
        <p:spPr>
          <a:xfrm>
            <a:off x="450167" y="3015160"/>
            <a:ext cx="3619500" cy="657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-336550" lvl="0" marL="348615" marR="508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US" sz="1400">
                <a:solidFill>
                  <a:srgbClr val="970000"/>
                </a:solidFill>
                <a:latin typeface="Arial"/>
                <a:ea typeface="Arial"/>
                <a:cs typeface="Arial"/>
                <a:sym typeface="Arial"/>
              </a:rPr>
              <a:t>Gates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are composed of sigmoid neural  net layer and a multiplication operation.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6550" lvl="0" marL="348615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Sigmoid layer outputs </a:t>
            </a:r>
            <a:r>
              <a:rPr b="1" lang="en-US" sz="1400">
                <a:solidFill>
                  <a:srgbClr val="970000"/>
                </a:solidFill>
                <a:latin typeface="Arial"/>
                <a:ea typeface="Arial"/>
                <a:cs typeface="Arial"/>
                <a:sym typeface="Arial"/>
              </a:rPr>
              <a:t>zero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1" lang="en-US" sz="1400">
                <a:solidFill>
                  <a:srgbClr val="970000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1" name="Google Shape;361;p26"/>
          <p:cNvGrpSpPr/>
          <p:nvPr/>
        </p:nvGrpSpPr>
        <p:grpSpPr>
          <a:xfrm>
            <a:off x="6131512" y="3198968"/>
            <a:ext cx="1051198" cy="1059397"/>
            <a:chOff x="6131512" y="3198968"/>
            <a:chExt cx="1051198" cy="1059397"/>
          </a:xfrm>
        </p:grpSpPr>
        <p:sp>
          <p:nvSpPr>
            <p:cNvPr id="362" name="Google Shape;362;p26"/>
            <p:cNvSpPr/>
            <p:nvPr/>
          </p:nvSpPr>
          <p:spPr>
            <a:xfrm>
              <a:off x="6315937" y="3198968"/>
              <a:ext cx="866773" cy="105939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6131512" y="3410993"/>
              <a:ext cx="430530" cy="302895"/>
            </a:xfrm>
            <a:custGeom>
              <a:rect b="b" l="l" r="r" t="t"/>
              <a:pathLst>
                <a:path extrusionOk="0" h="302895" w="430529">
                  <a:moveTo>
                    <a:pt x="34049" y="302699"/>
                  </a:moveTo>
                  <a:lnTo>
                    <a:pt x="0" y="247199"/>
                  </a:lnTo>
                  <a:lnTo>
                    <a:pt x="357624" y="27749"/>
                  </a:lnTo>
                  <a:lnTo>
                    <a:pt x="340599" y="0"/>
                  </a:lnTo>
                  <a:lnTo>
                    <a:pt x="430124" y="21449"/>
                  </a:lnTo>
                  <a:lnTo>
                    <a:pt x="408699" y="110999"/>
                  </a:lnTo>
                  <a:lnTo>
                    <a:pt x="391674" y="83249"/>
                  </a:lnTo>
                  <a:lnTo>
                    <a:pt x="34049" y="302699"/>
                  </a:lnTo>
                  <a:close/>
                </a:path>
              </a:pathLst>
            </a:custGeom>
            <a:solidFill>
              <a:srgbClr val="FFF2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6131512" y="3410993"/>
              <a:ext cx="430530" cy="302895"/>
            </a:xfrm>
            <a:custGeom>
              <a:rect b="b" l="l" r="r" t="t"/>
              <a:pathLst>
                <a:path extrusionOk="0" h="302895" w="430529">
                  <a:moveTo>
                    <a:pt x="0" y="247199"/>
                  </a:moveTo>
                  <a:lnTo>
                    <a:pt x="357624" y="27749"/>
                  </a:lnTo>
                  <a:lnTo>
                    <a:pt x="340599" y="0"/>
                  </a:lnTo>
                  <a:lnTo>
                    <a:pt x="430124" y="21449"/>
                  </a:lnTo>
                  <a:lnTo>
                    <a:pt x="408699" y="110999"/>
                  </a:lnTo>
                  <a:lnTo>
                    <a:pt x="391674" y="83249"/>
                  </a:lnTo>
                  <a:lnTo>
                    <a:pt x="34049" y="302699"/>
                  </a:lnTo>
                  <a:lnTo>
                    <a:pt x="0" y="247199"/>
                  </a:lnTo>
                  <a:close/>
                </a:path>
              </a:pathLst>
            </a:custGeom>
            <a:noFill/>
            <a:ln cap="flat" cmpd="sng" w="9525">
              <a:solidFill>
                <a:srgbClr val="565E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7277560" y="3790692"/>
            <a:ext cx="485140" cy="130810"/>
            <a:chOff x="7277560" y="3790692"/>
            <a:chExt cx="485140" cy="130810"/>
          </a:xfrm>
        </p:grpSpPr>
        <p:sp>
          <p:nvSpPr>
            <p:cNvPr id="366" name="Google Shape;366;p26"/>
            <p:cNvSpPr/>
            <p:nvPr/>
          </p:nvSpPr>
          <p:spPr>
            <a:xfrm>
              <a:off x="7277560" y="3790692"/>
              <a:ext cx="485140" cy="130810"/>
            </a:xfrm>
            <a:custGeom>
              <a:rect b="b" l="l" r="r" t="t"/>
              <a:pathLst>
                <a:path extrusionOk="0" h="130810" w="485140">
                  <a:moveTo>
                    <a:pt x="65099" y="130199"/>
                  </a:moveTo>
                  <a:lnTo>
                    <a:pt x="0" y="65099"/>
                  </a:lnTo>
                  <a:lnTo>
                    <a:pt x="65099" y="0"/>
                  </a:lnTo>
                  <a:lnTo>
                    <a:pt x="65099" y="32549"/>
                  </a:lnTo>
                  <a:lnTo>
                    <a:pt x="484799" y="32549"/>
                  </a:lnTo>
                  <a:lnTo>
                    <a:pt x="484799" y="97649"/>
                  </a:lnTo>
                  <a:lnTo>
                    <a:pt x="65099" y="97649"/>
                  </a:lnTo>
                  <a:lnTo>
                    <a:pt x="65099" y="130199"/>
                  </a:lnTo>
                  <a:close/>
                </a:path>
              </a:pathLst>
            </a:custGeom>
            <a:solidFill>
              <a:srgbClr val="FFF2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7277560" y="3790692"/>
              <a:ext cx="485140" cy="130810"/>
            </a:xfrm>
            <a:custGeom>
              <a:rect b="b" l="l" r="r" t="t"/>
              <a:pathLst>
                <a:path extrusionOk="0" h="130810" w="485140">
                  <a:moveTo>
                    <a:pt x="0" y="65099"/>
                  </a:moveTo>
                  <a:lnTo>
                    <a:pt x="65099" y="0"/>
                  </a:lnTo>
                  <a:lnTo>
                    <a:pt x="65099" y="32549"/>
                  </a:lnTo>
                  <a:lnTo>
                    <a:pt x="484799" y="32549"/>
                  </a:lnTo>
                  <a:lnTo>
                    <a:pt x="484799" y="97649"/>
                  </a:lnTo>
                  <a:lnTo>
                    <a:pt x="65099" y="97649"/>
                  </a:lnTo>
                  <a:lnTo>
                    <a:pt x="65099" y="130199"/>
                  </a:lnTo>
                  <a:lnTo>
                    <a:pt x="0" y="65099"/>
                  </a:lnTo>
                  <a:close/>
                </a:path>
              </a:pathLst>
            </a:custGeom>
            <a:noFill/>
            <a:ln cap="flat" cmpd="sng" w="9525">
              <a:solidFill>
                <a:srgbClr val="565E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68" name="Google Shape;368;p26"/>
          <p:cNvSpPr txBox="1"/>
          <p:nvPr/>
        </p:nvSpPr>
        <p:spPr>
          <a:xfrm>
            <a:off x="8057196" y="3692133"/>
            <a:ext cx="52514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02235" lvl="0" marL="1143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Arial"/>
                <a:ea typeface="Arial"/>
                <a:cs typeface="Arial"/>
                <a:sym typeface="Arial"/>
              </a:rPr>
              <a:t>Sigmoid  layer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6"/>
          <p:cNvSpPr txBox="1"/>
          <p:nvPr/>
        </p:nvSpPr>
        <p:spPr>
          <a:xfrm>
            <a:off x="5102317" y="3581662"/>
            <a:ext cx="84391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20013" lvl="0" marL="13208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Arial"/>
                <a:ea typeface="Arial"/>
                <a:cs typeface="Arial"/>
                <a:sym typeface="Arial"/>
              </a:rPr>
              <a:t>Multiplication  operation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 txBox="1"/>
          <p:nvPr>
            <p:ph type="title"/>
          </p:nvPr>
        </p:nvSpPr>
        <p:spPr>
          <a:xfrm>
            <a:off x="530223" y="200011"/>
            <a:ext cx="733425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ECURRENT 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EURAL 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ETWORK 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+ LSTM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7"/>
          <p:cNvSpPr txBox="1"/>
          <p:nvPr/>
        </p:nvSpPr>
        <p:spPr>
          <a:xfrm>
            <a:off x="600948" y="978485"/>
            <a:ext cx="187960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A51C00"/>
                </a:solidFill>
                <a:latin typeface="Arial"/>
                <a:ea typeface="Arial"/>
                <a:cs typeface="Arial"/>
                <a:sym typeface="Arial"/>
              </a:rPr>
              <a:t>LSTM (How it works?)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7"/>
          <p:cNvSpPr txBox="1"/>
          <p:nvPr/>
        </p:nvSpPr>
        <p:spPr>
          <a:xfrm>
            <a:off x="442917" y="1408382"/>
            <a:ext cx="3461385" cy="448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36550" lvl="0" marL="348615" marR="0" rtl="0" algn="l">
              <a:lnSpc>
                <a:spcPct val="118857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There are three gates to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protect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and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348615" marR="0" rtl="0" algn="l">
              <a:lnSpc>
                <a:spcPct val="118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control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the cell states.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7"/>
          <p:cNvSpPr txBox="1"/>
          <p:nvPr/>
        </p:nvSpPr>
        <p:spPr>
          <a:xfrm>
            <a:off x="900117" y="1827481"/>
            <a:ext cx="1327150" cy="657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36550" lvl="0" marL="348615" marR="0" rtl="0" algn="l">
              <a:lnSpc>
                <a:spcPct val="118857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forget gate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6550" lvl="0" marL="348615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input gate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6550" lvl="0" marL="348615" marR="0" rtl="0" algn="l">
              <a:lnSpc>
                <a:spcPct val="118857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output gate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8" name="Google Shape;378;p27"/>
          <p:cNvGrpSpPr/>
          <p:nvPr/>
        </p:nvGrpSpPr>
        <p:grpSpPr>
          <a:xfrm>
            <a:off x="4919240" y="1148797"/>
            <a:ext cx="2994768" cy="3271488"/>
            <a:chOff x="4919240" y="1148797"/>
            <a:chExt cx="2994768" cy="3271488"/>
          </a:xfrm>
        </p:grpSpPr>
        <p:sp>
          <p:nvSpPr>
            <p:cNvPr id="379" name="Google Shape;379;p27"/>
            <p:cNvSpPr/>
            <p:nvPr/>
          </p:nvSpPr>
          <p:spPr>
            <a:xfrm>
              <a:off x="5113514" y="1148797"/>
              <a:ext cx="2800494" cy="327148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4919240" y="2850269"/>
              <a:ext cx="441325" cy="109220"/>
            </a:xfrm>
            <a:custGeom>
              <a:rect b="b" l="l" r="r" t="t"/>
              <a:pathLst>
                <a:path extrusionOk="0" h="109219" w="441325">
                  <a:moveTo>
                    <a:pt x="386999" y="108599"/>
                  </a:moveTo>
                  <a:lnTo>
                    <a:pt x="386999" y="81449"/>
                  </a:lnTo>
                  <a:lnTo>
                    <a:pt x="0" y="81449"/>
                  </a:lnTo>
                  <a:lnTo>
                    <a:pt x="0" y="27149"/>
                  </a:lnTo>
                  <a:lnTo>
                    <a:pt x="386999" y="27149"/>
                  </a:lnTo>
                  <a:lnTo>
                    <a:pt x="386999" y="0"/>
                  </a:lnTo>
                  <a:lnTo>
                    <a:pt x="441299" y="54299"/>
                  </a:lnTo>
                  <a:lnTo>
                    <a:pt x="386999" y="108599"/>
                  </a:lnTo>
                  <a:close/>
                </a:path>
              </a:pathLst>
            </a:custGeom>
            <a:solidFill>
              <a:srgbClr val="97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4919240" y="2850269"/>
              <a:ext cx="441325" cy="109220"/>
            </a:xfrm>
            <a:custGeom>
              <a:rect b="b" l="l" r="r" t="t"/>
              <a:pathLst>
                <a:path extrusionOk="0" h="109219" w="441325">
                  <a:moveTo>
                    <a:pt x="0" y="27149"/>
                  </a:moveTo>
                  <a:lnTo>
                    <a:pt x="386999" y="27149"/>
                  </a:lnTo>
                  <a:lnTo>
                    <a:pt x="386999" y="0"/>
                  </a:lnTo>
                  <a:lnTo>
                    <a:pt x="441299" y="54299"/>
                  </a:lnTo>
                  <a:lnTo>
                    <a:pt x="386999" y="108599"/>
                  </a:lnTo>
                  <a:lnTo>
                    <a:pt x="386999" y="81449"/>
                  </a:lnTo>
                  <a:lnTo>
                    <a:pt x="0" y="81449"/>
                  </a:lnTo>
                  <a:lnTo>
                    <a:pt x="0" y="27149"/>
                  </a:lnTo>
                  <a:close/>
                </a:path>
              </a:pathLst>
            </a:custGeom>
            <a:noFill/>
            <a:ln cap="flat" cmpd="sng" w="9525">
              <a:solidFill>
                <a:srgbClr val="565E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5697338" y="1931341"/>
              <a:ext cx="294005" cy="853440"/>
            </a:xfrm>
            <a:custGeom>
              <a:rect b="b" l="l" r="r" t="t"/>
              <a:pathLst>
                <a:path extrusionOk="0" h="853439" w="294004">
                  <a:moveTo>
                    <a:pt x="255674" y="853428"/>
                  </a:moveTo>
                  <a:lnTo>
                    <a:pt x="189124" y="815303"/>
                  </a:lnTo>
                  <a:lnTo>
                    <a:pt x="215299" y="808178"/>
                  </a:lnTo>
                  <a:lnTo>
                    <a:pt x="0" y="14249"/>
                  </a:lnTo>
                  <a:lnTo>
                    <a:pt x="52349" y="0"/>
                  </a:lnTo>
                  <a:lnTo>
                    <a:pt x="267649" y="793928"/>
                  </a:lnTo>
                  <a:lnTo>
                    <a:pt x="293824" y="786803"/>
                  </a:lnTo>
                  <a:lnTo>
                    <a:pt x="255674" y="853428"/>
                  </a:lnTo>
                  <a:close/>
                </a:path>
              </a:pathLst>
            </a:custGeom>
            <a:solidFill>
              <a:srgbClr val="97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5697338" y="1931341"/>
              <a:ext cx="294005" cy="853440"/>
            </a:xfrm>
            <a:custGeom>
              <a:rect b="b" l="l" r="r" t="t"/>
              <a:pathLst>
                <a:path extrusionOk="0" h="853439" w="294004">
                  <a:moveTo>
                    <a:pt x="52349" y="0"/>
                  </a:moveTo>
                  <a:lnTo>
                    <a:pt x="267649" y="793928"/>
                  </a:lnTo>
                  <a:lnTo>
                    <a:pt x="293824" y="786803"/>
                  </a:lnTo>
                  <a:lnTo>
                    <a:pt x="255674" y="853428"/>
                  </a:lnTo>
                  <a:lnTo>
                    <a:pt x="189124" y="815303"/>
                  </a:lnTo>
                  <a:lnTo>
                    <a:pt x="215299" y="808178"/>
                  </a:lnTo>
                  <a:lnTo>
                    <a:pt x="0" y="14249"/>
                  </a:lnTo>
                  <a:lnTo>
                    <a:pt x="5234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65E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84" name="Google Shape;384;p27"/>
          <p:cNvSpPr txBox="1"/>
          <p:nvPr/>
        </p:nvSpPr>
        <p:spPr>
          <a:xfrm>
            <a:off x="4093866" y="2780888"/>
            <a:ext cx="68135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Arial"/>
                <a:ea typeface="Arial"/>
                <a:cs typeface="Arial"/>
                <a:sym typeface="Arial"/>
              </a:rPr>
              <a:t>forget gate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7"/>
          <p:cNvSpPr txBox="1"/>
          <p:nvPr/>
        </p:nvSpPr>
        <p:spPr>
          <a:xfrm>
            <a:off x="5337798" y="1637890"/>
            <a:ext cx="63055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Arial"/>
                <a:ea typeface="Arial"/>
                <a:cs typeface="Arial"/>
                <a:sym typeface="Arial"/>
              </a:rPr>
              <a:t>Input gate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6" name="Google Shape;386;p27"/>
          <p:cNvGrpSpPr/>
          <p:nvPr/>
        </p:nvGrpSpPr>
        <p:grpSpPr>
          <a:xfrm>
            <a:off x="6694011" y="1922316"/>
            <a:ext cx="140335" cy="876935"/>
            <a:chOff x="6694011" y="1922316"/>
            <a:chExt cx="140335" cy="876935"/>
          </a:xfrm>
        </p:grpSpPr>
        <p:sp>
          <p:nvSpPr>
            <p:cNvPr id="387" name="Google Shape;387;p27"/>
            <p:cNvSpPr/>
            <p:nvPr/>
          </p:nvSpPr>
          <p:spPr>
            <a:xfrm>
              <a:off x="6694011" y="1922316"/>
              <a:ext cx="140335" cy="876935"/>
            </a:xfrm>
            <a:custGeom>
              <a:rect b="b" l="l" r="r" t="t"/>
              <a:pathLst>
                <a:path extrusionOk="0" h="876935" w="140334">
                  <a:moveTo>
                    <a:pt x="90074" y="876453"/>
                  </a:moveTo>
                  <a:lnTo>
                    <a:pt x="32024" y="826203"/>
                  </a:lnTo>
                  <a:lnTo>
                    <a:pt x="59099" y="824253"/>
                  </a:lnTo>
                  <a:lnTo>
                    <a:pt x="0" y="3899"/>
                  </a:lnTo>
                  <a:lnTo>
                    <a:pt x="54149" y="0"/>
                  </a:lnTo>
                  <a:lnTo>
                    <a:pt x="113249" y="820353"/>
                  </a:lnTo>
                  <a:lnTo>
                    <a:pt x="140324" y="818403"/>
                  </a:lnTo>
                  <a:lnTo>
                    <a:pt x="90074" y="876453"/>
                  </a:lnTo>
                  <a:close/>
                </a:path>
              </a:pathLst>
            </a:custGeom>
            <a:solidFill>
              <a:srgbClr val="97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6694011" y="1922316"/>
              <a:ext cx="140335" cy="876935"/>
            </a:xfrm>
            <a:custGeom>
              <a:rect b="b" l="l" r="r" t="t"/>
              <a:pathLst>
                <a:path extrusionOk="0" h="876935" w="140334">
                  <a:moveTo>
                    <a:pt x="54149" y="0"/>
                  </a:moveTo>
                  <a:lnTo>
                    <a:pt x="113249" y="820353"/>
                  </a:lnTo>
                  <a:lnTo>
                    <a:pt x="140324" y="818403"/>
                  </a:lnTo>
                  <a:lnTo>
                    <a:pt x="90074" y="876453"/>
                  </a:lnTo>
                  <a:lnTo>
                    <a:pt x="32024" y="826203"/>
                  </a:lnTo>
                  <a:lnTo>
                    <a:pt x="59099" y="824253"/>
                  </a:lnTo>
                  <a:lnTo>
                    <a:pt x="0" y="3899"/>
                  </a:lnTo>
                  <a:lnTo>
                    <a:pt x="5414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65E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89" name="Google Shape;389;p27"/>
          <p:cNvSpPr txBox="1"/>
          <p:nvPr/>
        </p:nvSpPr>
        <p:spPr>
          <a:xfrm>
            <a:off x="6335815" y="1637890"/>
            <a:ext cx="7366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Arial"/>
                <a:ea typeface="Arial"/>
                <a:cs typeface="Arial"/>
                <a:sym typeface="Arial"/>
              </a:rPr>
              <a:t>Output gate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"/>
          <p:cNvSpPr txBox="1"/>
          <p:nvPr>
            <p:ph type="title"/>
          </p:nvPr>
        </p:nvSpPr>
        <p:spPr>
          <a:xfrm>
            <a:off x="530223" y="200011"/>
            <a:ext cx="733425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ECURRENT 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EURAL 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ETWORK 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+ LSTM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8"/>
          <p:cNvSpPr txBox="1"/>
          <p:nvPr/>
        </p:nvSpPr>
        <p:spPr>
          <a:xfrm>
            <a:off x="324142" y="978485"/>
            <a:ext cx="3734435" cy="1297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88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A51C00"/>
                </a:solidFill>
                <a:latin typeface="Arial"/>
                <a:ea typeface="Arial"/>
                <a:cs typeface="Arial"/>
                <a:sym typeface="Arial"/>
              </a:rPr>
              <a:t>LSTM (How it works?)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Arial"/>
              <a:ea typeface="Arial"/>
              <a:cs typeface="Arial"/>
              <a:sym typeface="Arial"/>
            </a:endParaRPr>
          </a:p>
          <a:p>
            <a:pPr indent="-336550" lvl="0" marL="399415" marR="16637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First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, forget gate looks at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lang="en-US" sz="1350">
                <a:latin typeface="Arial"/>
                <a:ea typeface="Arial"/>
                <a:cs typeface="Arial"/>
                <a:sym typeface="Arial"/>
              </a:rPr>
              <a:t>t-1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en-US" sz="1350"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and  outputs a number between 0 and 1.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6550" lvl="0" marL="399415" marR="6858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1 represents “keep the information” and 0  represents “remove the information”.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8"/>
          <p:cNvSpPr/>
          <p:nvPr/>
        </p:nvSpPr>
        <p:spPr>
          <a:xfrm>
            <a:off x="4767645" y="1157057"/>
            <a:ext cx="3216678" cy="21217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97" name="Google Shape;397;p28"/>
          <p:cNvGrpSpPr/>
          <p:nvPr/>
        </p:nvGrpSpPr>
        <p:grpSpPr>
          <a:xfrm>
            <a:off x="4900194" y="3472801"/>
            <a:ext cx="2905948" cy="621066"/>
            <a:chOff x="4900194" y="3472801"/>
            <a:chExt cx="2905948" cy="621066"/>
          </a:xfrm>
        </p:grpSpPr>
        <p:sp>
          <p:nvSpPr>
            <p:cNvPr id="398" name="Google Shape;398;p28"/>
            <p:cNvSpPr/>
            <p:nvPr/>
          </p:nvSpPr>
          <p:spPr>
            <a:xfrm>
              <a:off x="4900194" y="3472801"/>
              <a:ext cx="2905948" cy="34187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6845736" y="3813417"/>
              <a:ext cx="153670" cy="280035"/>
            </a:xfrm>
            <a:custGeom>
              <a:rect b="b" l="l" r="r" t="t"/>
              <a:pathLst>
                <a:path extrusionOk="0" h="280035" w="153670">
                  <a:moveTo>
                    <a:pt x="78524" y="279899"/>
                  </a:moveTo>
                  <a:lnTo>
                    <a:pt x="37424" y="82649"/>
                  </a:lnTo>
                  <a:lnTo>
                    <a:pt x="0" y="90449"/>
                  </a:lnTo>
                  <a:lnTo>
                    <a:pt x="59249" y="0"/>
                  </a:lnTo>
                  <a:lnTo>
                    <a:pt x="149699" y="59249"/>
                  </a:lnTo>
                  <a:lnTo>
                    <a:pt x="112274" y="67049"/>
                  </a:lnTo>
                  <a:lnTo>
                    <a:pt x="153374" y="264299"/>
                  </a:lnTo>
                  <a:lnTo>
                    <a:pt x="78524" y="279899"/>
                  </a:lnTo>
                  <a:close/>
                </a:path>
              </a:pathLst>
            </a:custGeom>
            <a:solidFill>
              <a:srgbClr val="FFF2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6845736" y="3813417"/>
              <a:ext cx="153670" cy="280035"/>
            </a:xfrm>
            <a:custGeom>
              <a:rect b="b" l="l" r="r" t="t"/>
              <a:pathLst>
                <a:path extrusionOk="0" h="280035" w="153670">
                  <a:moveTo>
                    <a:pt x="78524" y="279899"/>
                  </a:moveTo>
                  <a:lnTo>
                    <a:pt x="37424" y="82649"/>
                  </a:lnTo>
                  <a:lnTo>
                    <a:pt x="0" y="90449"/>
                  </a:lnTo>
                  <a:lnTo>
                    <a:pt x="59249" y="0"/>
                  </a:lnTo>
                  <a:lnTo>
                    <a:pt x="149699" y="59249"/>
                  </a:lnTo>
                  <a:lnTo>
                    <a:pt x="112274" y="67049"/>
                  </a:lnTo>
                  <a:lnTo>
                    <a:pt x="153374" y="264299"/>
                  </a:lnTo>
                  <a:lnTo>
                    <a:pt x="78524" y="279899"/>
                  </a:lnTo>
                  <a:close/>
                </a:path>
              </a:pathLst>
            </a:custGeom>
            <a:noFill/>
            <a:ln cap="flat" cmpd="sng" w="9525">
              <a:solidFill>
                <a:srgbClr val="565E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6285312" y="3814467"/>
              <a:ext cx="159385" cy="279400"/>
            </a:xfrm>
            <a:custGeom>
              <a:rect b="b" l="l" r="r" t="t"/>
              <a:pathLst>
                <a:path extrusionOk="0" h="279400" w="159385">
                  <a:moveTo>
                    <a:pt x="74399" y="278999"/>
                  </a:moveTo>
                  <a:lnTo>
                    <a:pt x="0" y="260999"/>
                  </a:lnTo>
                  <a:lnTo>
                    <a:pt x="47374" y="65399"/>
                  </a:lnTo>
                  <a:lnTo>
                    <a:pt x="10174" y="56399"/>
                  </a:lnTo>
                  <a:lnTo>
                    <a:pt x="102599" y="0"/>
                  </a:lnTo>
                  <a:lnTo>
                    <a:pt x="158974" y="92399"/>
                  </a:lnTo>
                  <a:lnTo>
                    <a:pt x="121774" y="83399"/>
                  </a:lnTo>
                  <a:lnTo>
                    <a:pt x="74399" y="278999"/>
                  </a:lnTo>
                  <a:close/>
                </a:path>
              </a:pathLst>
            </a:custGeom>
            <a:solidFill>
              <a:srgbClr val="FFF2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6285312" y="3814467"/>
              <a:ext cx="159385" cy="279400"/>
            </a:xfrm>
            <a:custGeom>
              <a:rect b="b" l="l" r="r" t="t"/>
              <a:pathLst>
                <a:path extrusionOk="0" h="279400" w="159385">
                  <a:moveTo>
                    <a:pt x="0" y="260999"/>
                  </a:moveTo>
                  <a:lnTo>
                    <a:pt x="47374" y="65399"/>
                  </a:lnTo>
                  <a:lnTo>
                    <a:pt x="10174" y="56399"/>
                  </a:lnTo>
                  <a:lnTo>
                    <a:pt x="102599" y="0"/>
                  </a:lnTo>
                  <a:lnTo>
                    <a:pt x="158974" y="92399"/>
                  </a:lnTo>
                  <a:lnTo>
                    <a:pt x="121774" y="83399"/>
                  </a:lnTo>
                  <a:lnTo>
                    <a:pt x="74399" y="278999"/>
                  </a:lnTo>
                  <a:lnTo>
                    <a:pt x="0" y="260999"/>
                  </a:lnTo>
                  <a:close/>
                </a:path>
              </a:pathLst>
            </a:custGeom>
            <a:noFill/>
            <a:ln cap="flat" cmpd="sng" w="9525">
              <a:solidFill>
                <a:srgbClr val="565E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03" name="Google Shape;403;p28"/>
          <p:cNvSpPr txBox="1"/>
          <p:nvPr/>
        </p:nvSpPr>
        <p:spPr>
          <a:xfrm>
            <a:off x="6690828" y="4321458"/>
            <a:ext cx="963294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14325" lvl="0" marL="32639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Arial"/>
                <a:ea typeface="Arial"/>
                <a:cs typeface="Arial"/>
                <a:sym typeface="Arial"/>
              </a:rPr>
              <a:t>Current closing  Price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8"/>
          <p:cNvSpPr txBox="1"/>
          <p:nvPr/>
        </p:nvSpPr>
        <p:spPr>
          <a:xfrm>
            <a:off x="5439894" y="4169059"/>
            <a:ext cx="102425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44780" lvl="0" marL="15684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Arial"/>
                <a:ea typeface="Arial"/>
                <a:cs typeface="Arial"/>
                <a:sym typeface="Arial"/>
              </a:rPr>
              <a:t>Past information  of this state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9"/>
          <p:cNvSpPr txBox="1"/>
          <p:nvPr>
            <p:ph type="title"/>
          </p:nvPr>
        </p:nvSpPr>
        <p:spPr>
          <a:xfrm>
            <a:off x="530223" y="200011"/>
            <a:ext cx="733425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ECURRENT 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EURAL 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ETWORK 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+ LSTM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9"/>
          <p:cNvSpPr txBox="1"/>
          <p:nvPr/>
        </p:nvSpPr>
        <p:spPr>
          <a:xfrm>
            <a:off x="298742" y="978485"/>
            <a:ext cx="3813175" cy="2457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143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A51C00"/>
                </a:solidFill>
                <a:latin typeface="Arial"/>
                <a:ea typeface="Arial"/>
                <a:cs typeface="Arial"/>
                <a:sym typeface="Arial"/>
              </a:rPr>
              <a:t>LSTM (How it works?)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Arial"/>
              <a:ea typeface="Arial"/>
              <a:cs typeface="Arial"/>
              <a:sym typeface="Arial"/>
            </a:endParaRPr>
          </a:p>
          <a:p>
            <a:pPr indent="-336550" lvl="0" marL="424815" marR="219075" rtl="0" algn="just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First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, forget gate looks at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lang="en-US" sz="1350">
                <a:latin typeface="Arial"/>
                <a:ea typeface="Arial"/>
                <a:cs typeface="Arial"/>
                <a:sym typeface="Arial"/>
              </a:rPr>
              <a:t>t-1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en-US" sz="1350"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and  outputs a number between 0 and 1.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6550" lvl="0" marL="424815" marR="121285" rtl="0" algn="just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1 represents “keep the information” and 0  represents “remove the information”.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6550" lvl="0" marL="424815" marR="130810" rtl="0" algn="just">
              <a:lnSpc>
                <a:spcPct val="117857"/>
              </a:lnSpc>
              <a:spcBef>
                <a:spcPts val="885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Second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, input gate decides which values  will be updated, in order to do that a tanh  layer creates a vector of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baseline="-25000" lang="en-US" sz="1350">
                <a:latin typeface="Arial"/>
                <a:ea typeface="Arial"/>
                <a:cs typeface="Arial"/>
                <a:sym typeface="Arial"/>
              </a:rPr>
              <a:t>t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(bar)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6550" lvl="0" marL="424815" marR="93980" rtl="0" algn="just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Combining these two, create an update to  the state.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1" name="Google Shape;411;p29"/>
          <p:cNvGrpSpPr/>
          <p:nvPr/>
        </p:nvGrpSpPr>
        <p:grpSpPr>
          <a:xfrm>
            <a:off x="4669990" y="1073847"/>
            <a:ext cx="3473193" cy="3366814"/>
            <a:chOff x="4669990" y="1073847"/>
            <a:chExt cx="3473193" cy="3366814"/>
          </a:xfrm>
        </p:grpSpPr>
        <p:sp>
          <p:nvSpPr>
            <p:cNvPr id="412" name="Google Shape;412;p29"/>
            <p:cNvSpPr/>
            <p:nvPr/>
          </p:nvSpPr>
          <p:spPr>
            <a:xfrm>
              <a:off x="4767645" y="1157057"/>
              <a:ext cx="3216678" cy="212178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4900194" y="3472801"/>
              <a:ext cx="2905948" cy="34187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6845736" y="3813417"/>
              <a:ext cx="153670" cy="280035"/>
            </a:xfrm>
            <a:custGeom>
              <a:rect b="b" l="l" r="r" t="t"/>
              <a:pathLst>
                <a:path extrusionOk="0" h="280035" w="153670">
                  <a:moveTo>
                    <a:pt x="78524" y="279899"/>
                  </a:moveTo>
                  <a:lnTo>
                    <a:pt x="37424" y="82649"/>
                  </a:lnTo>
                  <a:lnTo>
                    <a:pt x="0" y="90449"/>
                  </a:lnTo>
                  <a:lnTo>
                    <a:pt x="59249" y="0"/>
                  </a:lnTo>
                  <a:lnTo>
                    <a:pt x="149699" y="59249"/>
                  </a:lnTo>
                  <a:lnTo>
                    <a:pt x="112274" y="67049"/>
                  </a:lnTo>
                  <a:lnTo>
                    <a:pt x="153374" y="264299"/>
                  </a:lnTo>
                  <a:lnTo>
                    <a:pt x="78524" y="279899"/>
                  </a:lnTo>
                  <a:close/>
                </a:path>
              </a:pathLst>
            </a:custGeom>
            <a:solidFill>
              <a:srgbClr val="FFF2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6845736" y="3813417"/>
              <a:ext cx="153670" cy="280035"/>
            </a:xfrm>
            <a:custGeom>
              <a:rect b="b" l="l" r="r" t="t"/>
              <a:pathLst>
                <a:path extrusionOk="0" h="280035" w="153670">
                  <a:moveTo>
                    <a:pt x="78524" y="279899"/>
                  </a:moveTo>
                  <a:lnTo>
                    <a:pt x="37424" y="82649"/>
                  </a:lnTo>
                  <a:lnTo>
                    <a:pt x="0" y="90449"/>
                  </a:lnTo>
                  <a:lnTo>
                    <a:pt x="59249" y="0"/>
                  </a:lnTo>
                  <a:lnTo>
                    <a:pt x="149699" y="59249"/>
                  </a:lnTo>
                  <a:lnTo>
                    <a:pt x="112274" y="67049"/>
                  </a:lnTo>
                  <a:lnTo>
                    <a:pt x="153374" y="264299"/>
                  </a:lnTo>
                  <a:lnTo>
                    <a:pt x="78524" y="279899"/>
                  </a:lnTo>
                  <a:close/>
                </a:path>
              </a:pathLst>
            </a:custGeom>
            <a:noFill/>
            <a:ln cap="flat" cmpd="sng" w="9525">
              <a:solidFill>
                <a:srgbClr val="565E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6285312" y="3814467"/>
              <a:ext cx="159385" cy="279400"/>
            </a:xfrm>
            <a:custGeom>
              <a:rect b="b" l="l" r="r" t="t"/>
              <a:pathLst>
                <a:path extrusionOk="0" h="279400" w="159385">
                  <a:moveTo>
                    <a:pt x="74399" y="278999"/>
                  </a:moveTo>
                  <a:lnTo>
                    <a:pt x="0" y="260999"/>
                  </a:lnTo>
                  <a:lnTo>
                    <a:pt x="47374" y="65399"/>
                  </a:lnTo>
                  <a:lnTo>
                    <a:pt x="10174" y="56399"/>
                  </a:lnTo>
                  <a:lnTo>
                    <a:pt x="102599" y="0"/>
                  </a:lnTo>
                  <a:lnTo>
                    <a:pt x="158974" y="92399"/>
                  </a:lnTo>
                  <a:lnTo>
                    <a:pt x="121774" y="83399"/>
                  </a:lnTo>
                  <a:lnTo>
                    <a:pt x="74399" y="278999"/>
                  </a:lnTo>
                  <a:close/>
                </a:path>
              </a:pathLst>
            </a:custGeom>
            <a:solidFill>
              <a:srgbClr val="FFF2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6285312" y="3814467"/>
              <a:ext cx="159385" cy="279400"/>
            </a:xfrm>
            <a:custGeom>
              <a:rect b="b" l="l" r="r" t="t"/>
              <a:pathLst>
                <a:path extrusionOk="0" h="279400" w="159385">
                  <a:moveTo>
                    <a:pt x="0" y="260999"/>
                  </a:moveTo>
                  <a:lnTo>
                    <a:pt x="47374" y="65399"/>
                  </a:lnTo>
                  <a:lnTo>
                    <a:pt x="10174" y="56399"/>
                  </a:lnTo>
                  <a:lnTo>
                    <a:pt x="102599" y="0"/>
                  </a:lnTo>
                  <a:lnTo>
                    <a:pt x="158974" y="92399"/>
                  </a:lnTo>
                  <a:lnTo>
                    <a:pt x="121774" y="83399"/>
                  </a:lnTo>
                  <a:lnTo>
                    <a:pt x="74399" y="278999"/>
                  </a:lnTo>
                  <a:lnTo>
                    <a:pt x="0" y="260999"/>
                  </a:lnTo>
                  <a:close/>
                </a:path>
              </a:pathLst>
            </a:custGeom>
            <a:noFill/>
            <a:ln cap="flat" cmpd="sng" w="9525">
              <a:solidFill>
                <a:srgbClr val="565E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4756490" y="3358843"/>
              <a:ext cx="3386693" cy="88777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4669990" y="1073847"/>
              <a:ext cx="3473192" cy="228499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4921789" y="4112366"/>
              <a:ext cx="163195" cy="328295"/>
            </a:xfrm>
            <a:custGeom>
              <a:rect b="b" l="l" r="r" t="t"/>
              <a:pathLst>
                <a:path extrusionOk="0" h="328295" w="163195">
                  <a:moveTo>
                    <a:pt x="59224" y="327674"/>
                  </a:moveTo>
                  <a:lnTo>
                    <a:pt x="40799" y="84674"/>
                  </a:lnTo>
                  <a:lnTo>
                    <a:pt x="0" y="87749"/>
                  </a:lnTo>
                  <a:lnTo>
                    <a:pt x="75424" y="0"/>
                  </a:lnTo>
                  <a:lnTo>
                    <a:pt x="163199" y="75449"/>
                  </a:lnTo>
                  <a:lnTo>
                    <a:pt x="122399" y="78524"/>
                  </a:lnTo>
                  <a:lnTo>
                    <a:pt x="140824" y="321524"/>
                  </a:lnTo>
                  <a:lnTo>
                    <a:pt x="59224" y="327674"/>
                  </a:lnTo>
                  <a:close/>
                </a:path>
              </a:pathLst>
            </a:custGeom>
            <a:solidFill>
              <a:srgbClr val="FFF2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4921789" y="4112366"/>
              <a:ext cx="163195" cy="328295"/>
            </a:xfrm>
            <a:custGeom>
              <a:rect b="b" l="l" r="r" t="t"/>
              <a:pathLst>
                <a:path extrusionOk="0" h="328295" w="163195">
                  <a:moveTo>
                    <a:pt x="59224" y="327674"/>
                  </a:moveTo>
                  <a:lnTo>
                    <a:pt x="40799" y="84674"/>
                  </a:lnTo>
                  <a:lnTo>
                    <a:pt x="0" y="87749"/>
                  </a:lnTo>
                  <a:lnTo>
                    <a:pt x="75424" y="0"/>
                  </a:lnTo>
                  <a:lnTo>
                    <a:pt x="163199" y="75449"/>
                  </a:lnTo>
                  <a:lnTo>
                    <a:pt x="122399" y="78524"/>
                  </a:lnTo>
                  <a:lnTo>
                    <a:pt x="140824" y="321524"/>
                  </a:lnTo>
                  <a:lnTo>
                    <a:pt x="59224" y="327674"/>
                  </a:lnTo>
                  <a:close/>
                </a:path>
              </a:pathLst>
            </a:custGeom>
            <a:noFill/>
            <a:ln cap="flat" cmpd="sng" w="9525">
              <a:solidFill>
                <a:srgbClr val="565E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22" name="Google Shape;422;p29"/>
          <p:cNvSpPr txBox="1"/>
          <p:nvPr/>
        </p:nvSpPr>
        <p:spPr>
          <a:xfrm>
            <a:off x="4644980" y="4516158"/>
            <a:ext cx="78549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27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Arial"/>
                <a:ea typeface="Arial"/>
                <a:cs typeface="Arial"/>
                <a:sym typeface="Arial"/>
              </a:rPr>
              <a:t>required for  updating the  weight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0"/>
          <p:cNvSpPr txBox="1"/>
          <p:nvPr>
            <p:ph type="title"/>
          </p:nvPr>
        </p:nvSpPr>
        <p:spPr>
          <a:xfrm>
            <a:off x="530223" y="200011"/>
            <a:ext cx="733425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ECURRENT 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EURAL 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ETWORK 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+ LSTM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0"/>
          <p:cNvSpPr/>
          <p:nvPr/>
        </p:nvSpPr>
        <p:spPr>
          <a:xfrm>
            <a:off x="1643730" y="1024597"/>
            <a:ext cx="5760981" cy="38798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1"/>
          <p:cNvSpPr txBox="1"/>
          <p:nvPr>
            <p:ph type="title"/>
          </p:nvPr>
        </p:nvSpPr>
        <p:spPr>
          <a:xfrm>
            <a:off x="530223" y="200011"/>
            <a:ext cx="227393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ONCLUSION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1"/>
          <p:cNvSpPr/>
          <p:nvPr/>
        </p:nvSpPr>
        <p:spPr>
          <a:xfrm>
            <a:off x="4873715" y="2615144"/>
            <a:ext cx="3816492" cy="24445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5" name="Google Shape;435;p31"/>
          <p:cNvSpPr/>
          <p:nvPr/>
        </p:nvSpPr>
        <p:spPr>
          <a:xfrm>
            <a:off x="4912791" y="95249"/>
            <a:ext cx="3595051" cy="24227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436" name="Google Shape;436;p31"/>
          <p:cNvGrpSpPr/>
          <p:nvPr/>
        </p:nvGrpSpPr>
        <p:grpSpPr>
          <a:xfrm>
            <a:off x="4105466" y="3516242"/>
            <a:ext cx="662940" cy="254635"/>
            <a:chOff x="4105466" y="3516242"/>
            <a:chExt cx="662940" cy="254635"/>
          </a:xfrm>
        </p:grpSpPr>
        <p:sp>
          <p:nvSpPr>
            <p:cNvPr id="437" name="Google Shape;437;p31"/>
            <p:cNvSpPr/>
            <p:nvPr/>
          </p:nvSpPr>
          <p:spPr>
            <a:xfrm>
              <a:off x="4105466" y="3516242"/>
              <a:ext cx="662940" cy="254635"/>
            </a:xfrm>
            <a:custGeom>
              <a:rect b="b" l="l" r="r" t="t"/>
              <a:pathLst>
                <a:path extrusionOk="0" h="254635" w="662939">
                  <a:moveTo>
                    <a:pt x="535648" y="254099"/>
                  </a:moveTo>
                  <a:lnTo>
                    <a:pt x="535648" y="190574"/>
                  </a:lnTo>
                  <a:lnTo>
                    <a:pt x="0" y="190574"/>
                  </a:lnTo>
                  <a:lnTo>
                    <a:pt x="0" y="63524"/>
                  </a:lnTo>
                  <a:lnTo>
                    <a:pt x="535648" y="63524"/>
                  </a:lnTo>
                  <a:lnTo>
                    <a:pt x="535648" y="0"/>
                  </a:lnTo>
                  <a:lnTo>
                    <a:pt x="662698" y="127049"/>
                  </a:lnTo>
                  <a:lnTo>
                    <a:pt x="535648" y="254099"/>
                  </a:lnTo>
                  <a:close/>
                </a:path>
              </a:pathLst>
            </a:custGeom>
            <a:solidFill>
              <a:srgbClr val="CC412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4105466" y="3516242"/>
              <a:ext cx="662940" cy="254635"/>
            </a:xfrm>
            <a:custGeom>
              <a:rect b="b" l="l" r="r" t="t"/>
              <a:pathLst>
                <a:path extrusionOk="0" h="254635" w="662939">
                  <a:moveTo>
                    <a:pt x="0" y="63524"/>
                  </a:moveTo>
                  <a:lnTo>
                    <a:pt x="535648" y="63524"/>
                  </a:lnTo>
                  <a:lnTo>
                    <a:pt x="535648" y="0"/>
                  </a:lnTo>
                  <a:lnTo>
                    <a:pt x="662698" y="127049"/>
                  </a:lnTo>
                  <a:lnTo>
                    <a:pt x="535648" y="254099"/>
                  </a:lnTo>
                  <a:lnTo>
                    <a:pt x="535648" y="190574"/>
                  </a:lnTo>
                  <a:lnTo>
                    <a:pt x="0" y="190574"/>
                  </a:lnTo>
                  <a:lnTo>
                    <a:pt x="0" y="63524"/>
                  </a:lnTo>
                  <a:close/>
                </a:path>
              </a:pathLst>
            </a:custGeom>
            <a:noFill/>
            <a:ln cap="flat" cmpd="sng" w="9525">
              <a:solidFill>
                <a:srgbClr val="565E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39" name="Google Shape;439;p31"/>
          <p:cNvSpPr txBox="1"/>
          <p:nvPr/>
        </p:nvSpPr>
        <p:spPr>
          <a:xfrm>
            <a:off x="297274" y="970185"/>
            <a:ext cx="4394200" cy="2921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7327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Linear Regression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Arial"/>
              <a:ea typeface="Arial"/>
              <a:cs typeface="Arial"/>
              <a:sym typeface="Arial"/>
            </a:endParaRPr>
          </a:p>
          <a:p>
            <a:pPr indent="-336550" lvl="0" marL="111696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Model does not fit properly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17857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Stock price prediction is a complex problem and difficult  to predict.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610235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Machine learning model doesn’t perform well as  compared to Deep Learning model.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Arial"/>
              <a:ea typeface="Arial"/>
              <a:cs typeface="Arial"/>
              <a:sym typeface="Arial"/>
            </a:endParaRPr>
          </a:p>
          <a:p>
            <a:pPr indent="0" lvl="0" marL="6597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Recurrent Neural Network + LSTM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6550" lvl="0" marL="1116965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Model fits properly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0" name="Google Shape;440;p31"/>
          <p:cNvGrpSpPr/>
          <p:nvPr/>
        </p:nvGrpSpPr>
        <p:grpSpPr>
          <a:xfrm>
            <a:off x="4105466" y="1230247"/>
            <a:ext cx="662940" cy="254635"/>
            <a:chOff x="4105466" y="1230247"/>
            <a:chExt cx="662940" cy="254635"/>
          </a:xfrm>
        </p:grpSpPr>
        <p:sp>
          <p:nvSpPr>
            <p:cNvPr id="441" name="Google Shape;441;p31"/>
            <p:cNvSpPr/>
            <p:nvPr/>
          </p:nvSpPr>
          <p:spPr>
            <a:xfrm>
              <a:off x="4105466" y="1230247"/>
              <a:ext cx="662940" cy="254635"/>
            </a:xfrm>
            <a:custGeom>
              <a:rect b="b" l="l" r="r" t="t"/>
              <a:pathLst>
                <a:path extrusionOk="0" h="254634" w="662939">
                  <a:moveTo>
                    <a:pt x="535648" y="254099"/>
                  </a:moveTo>
                  <a:lnTo>
                    <a:pt x="535648" y="190574"/>
                  </a:lnTo>
                  <a:lnTo>
                    <a:pt x="0" y="190574"/>
                  </a:lnTo>
                  <a:lnTo>
                    <a:pt x="0" y="63524"/>
                  </a:lnTo>
                  <a:lnTo>
                    <a:pt x="535648" y="63524"/>
                  </a:lnTo>
                  <a:lnTo>
                    <a:pt x="535648" y="0"/>
                  </a:lnTo>
                  <a:lnTo>
                    <a:pt x="662698" y="127049"/>
                  </a:lnTo>
                  <a:lnTo>
                    <a:pt x="535648" y="254099"/>
                  </a:lnTo>
                  <a:close/>
                </a:path>
              </a:pathLst>
            </a:custGeom>
            <a:solidFill>
              <a:srgbClr val="CC412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4105466" y="1230247"/>
              <a:ext cx="662940" cy="254635"/>
            </a:xfrm>
            <a:custGeom>
              <a:rect b="b" l="l" r="r" t="t"/>
              <a:pathLst>
                <a:path extrusionOk="0" h="254634" w="662939">
                  <a:moveTo>
                    <a:pt x="0" y="63524"/>
                  </a:moveTo>
                  <a:lnTo>
                    <a:pt x="535648" y="63524"/>
                  </a:lnTo>
                  <a:lnTo>
                    <a:pt x="535648" y="0"/>
                  </a:lnTo>
                  <a:lnTo>
                    <a:pt x="662698" y="127049"/>
                  </a:lnTo>
                  <a:lnTo>
                    <a:pt x="535648" y="254099"/>
                  </a:lnTo>
                  <a:lnTo>
                    <a:pt x="535648" y="190574"/>
                  </a:lnTo>
                  <a:lnTo>
                    <a:pt x="0" y="190574"/>
                  </a:lnTo>
                  <a:lnTo>
                    <a:pt x="0" y="63524"/>
                  </a:lnTo>
                  <a:close/>
                </a:path>
              </a:pathLst>
            </a:custGeom>
            <a:noFill/>
            <a:ln cap="flat" cmpd="sng" w="9525">
              <a:solidFill>
                <a:srgbClr val="565E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2"/>
          <p:cNvSpPr txBox="1"/>
          <p:nvPr/>
        </p:nvSpPr>
        <p:spPr>
          <a:xfrm>
            <a:off x="8319059" y="4371391"/>
            <a:ext cx="2298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2"/>
          <p:cNvSpPr txBox="1"/>
          <p:nvPr>
            <p:ph type="title"/>
          </p:nvPr>
        </p:nvSpPr>
        <p:spPr>
          <a:xfrm>
            <a:off x="1476243" y="1836794"/>
            <a:ext cx="592455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993D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YOU!</a:t>
            </a:r>
            <a:endParaRPr sz="7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530223" y="200011"/>
            <a:ext cx="251650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NTRODUCTION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9"/>
          <p:cNvSpPr txBox="1"/>
          <p:nvPr/>
        </p:nvSpPr>
        <p:spPr>
          <a:xfrm>
            <a:off x="559919" y="902310"/>
            <a:ext cx="3938270" cy="2511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1790" lvl="0" marL="363855" marR="18415" rtl="0" algn="just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A stock market is a public market for  the trading of company stock.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51790" lvl="0" marL="363855" marR="5080" rtl="0" algn="just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Stock market allows us to buy and sell  units of stocks (ownership) of a  company.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51790" lvl="0" marL="363855" marR="8255" rtl="0" algn="just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If the company’s profits go up,then we  own some of the profits and if they go  down, then we lose profits with them.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●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2" name="Google Shape;62;p9"/>
          <p:cNvGraphicFramePr/>
          <p:nvPr/>
        </p:nvGraphicFramePr>
        <p:xfrm>
          <a:off x="923923" y="31653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{0582F20F-57DB-43D7-947C-B7A4B04FB7B3}</a:tableStyleId>
              </a:tblPr>
              <a:tblGrid>
                <a:gridCol w="198750"/>
                <a:gridCol w="635625"/>
                <a:gridCol w="171450"/>
                <a:gridCol w="589275"/>
                <a:gridCol w="567700"/>
                <a:gridCol w="1402725"/>
              </a:tblGrid>
              <a:tr h="26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93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If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1593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more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1593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sellers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1593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than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1593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buyers,	stock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</a:tr>
              <a:tr h="276225">
                <a:tc grid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prices tend to fall. Conversely, when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0" marL="0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276225">
                <a:tc grid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more buyers than sellers, stock prices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0" marL="0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2600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7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tend to rise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0" marL="0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BFBFB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</a:tr>
            </a:tbl>
          </a:graphicData>
        </a:graphic>
      </p:graphicFrame>
      <p:grpSp>
        <p:nvGrpSpPr>
          <p:cNvPr id="63" name="Google Shape;63;p9"/>
          <p:cNvGrpSpPr/>
          <p:nvPr/>
        </p:nvGrpSpPr>
        <p:grpSpPr>
          <a:xfrm>
            <a:off x="3452867" y="0"/>
            <a:ext cx="5691113" cy="5143489"/>
            <a:chOff x="3452867" y="0"/>
            <a:chExt cx="5691113" cy="5143489"/>
          </a:xfrm>
        </p:grpSpPr>
        <p:sp>
          <p:nvSpPr>
            <p:cNvPr id="64" name="Google Shape;64;p9"/>
            <p:cNvSpPr/>
            <p:nvPr/>
          </p:nvSpPr>
          <p:spPr>
            <a:xfrm>
              <a:off x="3452867" y="0"/>
              <a:ext cx="5691113" cy="514348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4881615" y="1150335"/>
              <a:ext cx="3499292" cy="282140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530223" y="200011"/>
            <a:ext cx="251650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NTRODUCTION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" name="Google Shape;71;p10"/>
          <p:cNvGrpSpPr/>
          <p:nvPr/>
        </p:nvGrpSpPr>
        <p:grpSpPr>
          <a:xfrm>
            <a:off x="4620684" y="1525696"/>
            <a:ext cx="3505962" cy="2337320"/>
            <a:chOff x="4620684" y="1525696"/>
            <a:chExt cx="3505962" cy="2337320"/>
          </a:xfrm>
        </p:grpSpPr>
        <p:sp>
          <p:nvSpPr>
            <p:cNvPr id="72" name="Google Shape;72;p10"/>
            <p:cNvSpPr/>
            <p:nvPr/>
          </p:nvSpPr>
          <p:spPr>
            <a:xfrm>
              <a:off x="4620684" y="1525696"/>
              <a:ext cx="3505962" cy="23373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10"/>
            <p:cNvSpPr/>
            <p:nvPr/>
          </p:nvSpPr>
          <p:spPr>
            <a:xfrm>
              <a:off x="7587709" y="1946771"/>
              <a:ext cx="127635" cy="1051560"/>
            </a:xfrm>
            <a:custGeom>
              <a:rect b="b" l="l" r="r" t="t"/>
              <a:pathLst>
                <a:path extrusionOk="0" h="1051560" w="127634">
                  <a:moveTo>
                    <a:pt x="63749" y="1051197"/>
                  </a:moveTo>
                  <a:lnTo>
                    <a:pt x="0" y="987448"/>
                  </a:lnTo>
                  <a:lnTo>
                    <a:pt x="31874" y="987448"/>
                  </a:lnTo>
                  <a:lnTo>
                    <a:pt x="31874" y="63749"/>
                  </a:lnTo>
                  <a:lnTo>
                    <a:pt x="0" y="63749"/>
                  </a:lnTo>
                  <a:lnTo>
                    <a:pt x="63749" y="0"/>
                  </a:lnTo>
                  <a:lnTo>
                    <a:pt x="127499" y="63749"/>
                  </a:lnTo>
                  <a:lnTo>
                    <a:pt x="95624" y="63749"/>
                  </a:lnTo>
                  <a:lnTo>
                    <a:pt x="95624" y="987448"/>
                  </a:lnTo>
                  <a:lnTo>
                    <a:pt x="127499" y="987448"/>
                  </a:lnTo>
                  <a:lnTo>
                    <a:pt x="63749" y="1051197"/>
                  </a:lnTo>
                  <a:close/>
                </a:path>
              </a:pathLst>
            </a:custGeom>
            <a:solidFill>
              <a:srgbClr val="FFF2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7587709" y="1946771"/>
              <a:ext cx="127635" cy="1051560"/>
            </a:xfrm>
            <a:custGeom>
              <a:rect b="b" l="l" r="r" t="t"/>
              <a:pathLst>
                <a:path extrusionOk="0" h="1051560" w="127634">
                  <a:moveTo>
                    <a:pt x="0" y="63749"/>
                  </a:moveTo>
                  <a:lnTo>
                    <a:pt x="63749" y="0"/>
                  </a:lnTo>
                  <a:lnTo>
                    <a:pt x="127499" y="63749"/>
                  </a:lnTo>
                  <a:lnTo>
                    <a:pt x="95624" y="63749"/>
                  </a:lnTo>
                  <a:lnTo>
                    <a:pt x="95624" y="987448"/>
                  </a:lnTo>
                  <a:lnTo>
                    <a:pt x="127499" y="987448"/>
                  </a:lnTo>
                  <a:lnTo>
                    <a:pt x="63749" y="1051197"/>
                  </a:lnTo>
                  <a:lnTo>
                    <a:pt x="0" y="987448"/>
                  </a:lnTo>
                  <a:lnTo>
                    <a:pt x="31874" y="987448"/>
                  </a:lnTo>
                  <a:lnTo>
                    <a:pt x="31874" y="63749"/>
                  </a:lnTo>
                  <a:lnTo>
                    <a:pt x="0" y="63749"/>
                  </a:lnTo>
                  <a:close/>
                </a:path>
              </a:pathLst>
            </a:custGeom>
            <a:noFill/>
            <a:ln cap="flat" cmpd="sng" w="9525">
              <a:solidFill>
                <a:srgbClr val="565E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5" name="Google Shape;75;p10"/>
          <p:cNvSpPr txBox="1"/>
          <p:nvPr/>
        </p:nvSpPr>
        <p:spPr>
          <a:xfrm>
            <a:off x="6383258" y="4037181"/>
            <a:ext cx="43942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Profit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Google Shape;76;p10"/>
          <p:cNvGrpSpPr/>
          <p:nvPr/>
        </p:nvGrpSpPr>
        <p:grpSpPr>
          <a:xfrm>
            <a:off x="566580" y="1525711"/>
            <a:ext cx="3512024" cy="2337305"/>
            <a:chOff x="566580" y="1525711"/>
            <a:chExt cx="3512024" cy="2337305"/>
          </a:xfrm>
        </p:grpSpPr>
        <p:sp>
          <p:nvSpPr>
            <p:cNvPr id="77" name="Google Shape;77;p10"/>
            <p:cNvSpPr/>
            <p:nvPr/>
          </p:nvSpPr>
          <p:spPr>
            <a:xfrm>
              <a:off x="566580" y="1525711"/>
              <a:ext cx="3512024" cy="233730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3514917" y="1985970"/>
              <a:ext cx="127635" cy="428625"/>
            </a:xfrm>
            <a:custGeom>
              <a:rect b="b" l="l" r="r" t="t"/>
              <a:pathLst>
                <a:path extrusionOk="0" h="428625" w="127635">
                  <a:moveTo>
                    <a:pt x="63749" y="428099"/>
                  </a:moveTo>
                  <a:lnTo>
                    <a:pt x="0" y="364349"/>
                  </a:lnTo>
                  <a:lnTo>
                    <a:pt x="31874" y="364349"/>
                  </a:lnTo>
                  <a:lnTo>
                    <a:pt x="31874" y="63749"/>
                  </a:lnTo>
                  <a:lnTo>
                    <a:pt x="0" y="63749"/>
                  </a:lnTo>
                  <a:lnTo>
                    <a:pt x="63749" y="0"/>
                  </a:lnTo>
                  <a:lnTo>
                    <a:pt x="127499" y="63749"/>
                  </a:lnTo>
                  <a:lnTo>
                    <a:pt x="95624" y="63749"/>
                  </a:lnTo>
                  <a:lnTo>
                    <a:pt x="95624" y="364349"/>
                  </a:lnTo>
                  <a:lnTo>
                    <a:pt x="127499" y="364349"/>
                  </a:lnTo>
                  <a:lnTo>
                    <a:pt x="63749" y="428099"/>
                  </a:lnTo>
                  <a:close/>
                </a:path>
              </a:pathLst>
            </a:custGeom>
            <a:solidFill>
              <a:srgbClr val="FFF2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" name="Google Shape;79;p10"/>
            <p:cNvSpPr/>
            <p:nvPr/>
          </p:nvSpPr>
          <p:spPr>
            <a:xfrm>
              <a:off x="3514917" y="1985970"/>
              <a:ext cx="127635" cy="428625"/>
            </a:xfrm>
            <a:custGeom>
              <a:rect b="b" l="l" r="r" t="t"/>
              <a:pathLst>
                <a:path extrusionOk="0" h="428625" w="127635">
                  <a:moveTo>
                    <a:pt x="0" y="63749"/>
                  </a:moveTo>
                  <a:lnTo>
                    <a:pt x="63749" y="0"/>
                  </a:lnTo>
                  <a:lnTo>
                    <a:pt x="127499" y="63749"/>
                  </a:lnTo>
                  <a:lnTo>
                    <a:pt x="95624" y="63749"/>
                  </a:lnTo>
                  <a:lnTo>
                    <a:pt x="95624" y="364349"/>
                  </a:lnTo>
                  <a:lnTo>
                    <a:pt x="127499" y="364349"/>
                  </a:lnTo>
                  <a:lnTo>
                    <a:pt x="63749" y="428099"/>
                  </a:lnTo>
                  <a:lnTo>
                    <a:pt x="0" y="364349"/>
                  </a:lnTo>
                  <a:lnTo>
                    <a:pt x="31874" y="364349"/>
                  </a:lnTo>
                  <a:lnTo>
                    <a:pt x="31874" y="63749"/>
                  </a:lnTo>
                  <a:lnTo>
                    <a:pt x="0" y="63749"/>
                  </a:lnTo>
                  <a:close/>
                </a:path>
              </a:pathLst>
            </a:custGeom>
            <a:noFill/>
            <a:ln cap="flat" cmpd="sng" w="9525">
              <a:solidFill>
                <a:srgbClr val="565E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0" name="Google Shape;80;p10"/>
          <p:cNvSpPr txBox="1"/>
          <p:nvPr/>
        </p:nvSpPr>
        <p:spPr>
          <a:xfrm>
            <a:off x="2037371" y="4037181"/>
            <a:ext cx="40132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Loss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/>
          <p:nvPr/>
        </p:nvSpPr>
        <p:spPr>
          <a:xfrm>
            <a:off x="3256216" y="4419505"/>
            <a:ext cx="1903095" cy="448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0" lvl="0" marL="12700" marR="508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Red is purchased stock  Green is sold stock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541173" y="227911"/>
            <a:ext cx="600710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OW 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EAD 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A S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TOCK 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ABLE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?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468149" y="2629694"/>
            <a:ext cx="7640484" cy="9334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" name="Google Shape;88;p11"/>
          <p:cNvSpPr txBox="1"/>
          <p:nvPr/>
        </p:nvSpPr>
        <p:spPr>
          <a:xfrm>
            <a:off x="713323" y="1344072"/>
            <a:ext cx="1397000" cy="742315"/>
          </a:xfrm>
          <a:prstGeom prst="rect">
            <a:avLst/>
          </a:prstGeom>
          <a:noFill/>
          <a:ln cap="flat" cmpd="sng" w="19025">
            <a:solidFill>
              <a:srgbClr val="A5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6675">
            <a:spAutoFit/>
          </a:bodyPr>
          <a:lstStyle/>
          <a:p>
            <a:pPr indent="0" lvl="0" marL="79375" marR="9525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Date- </a:t>
            </a:r>
            <a:r>
              <a:rPr lang="en-US" sz="1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day on  which the stock  is traded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1"/>
          <p:cNvSpPr txBox="1"/>
          <p:nvPr/>
        </p:nvSpPr>
        <p:spPr>
          <a:xfrm>
            <a:off x="3111418" y="1305372"/>
            <a:ext cx="1687195" cy="846455"/>
          </a:xfrm>
          <a:prstGeom prst="rect">
            <a:avLst/>
          </a:prstGeom>
          <a:noFill/>
          <a:ln cap="flat" cmpd="sng" w="19025">
            <a:solidFill>
              <a:srgbClr val="A5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85725" marR="78105" rtl="0" algn="l">
              <a:lnSpc>
                <a:spcPct val="98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High- </a:t>
            </a:r>
            <a:r>
              <a:rPr b="1" lang="en-US" sz="1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high </a:t>
            </a:r>
            <a:r>
              <a:rPr lang="en-US" sz="1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is the  </a:t>
            </a:r>
            <a:r>
              <a:rPr b="1" lang="en-US" sz="1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highest </a:t>
            </a:r>
            <a:r>
              <a:rPr lang="en-US" sz="1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price at which  a </a:t>
            </a:r>
            <a:r>
              <a:rPr b="1" lang="en-US" sz="1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stock </a:t>
            </a:r>
            <a:r>
              <a:rPr lang="en-US" sz="1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traded during  the course of the day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1"/>
          <p:cNvSpPr txBox="1"/>
          <p:nvPr/>
        </p:nvSpPr>
        <p:spPr>
          <a:xfrm>
            <a:off x="5954912" y="1316422"/>
            <a:ext cx="1774189" cy="846455"/>
          </a:xfrm>
          <a:prstGeom prst="rect">
            <a:avLst/>
          </a:prstGeom>
          <a:noFill/>
          <a:ln cap="flat" cmpd="sng" w="19025">
            <a:solidFill>
              <a:srgbClr val="A5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9200">
            <a:spAutoFit/>
          </a:bodyPr>
          <a:lstStyle/>
          <a:p>
            <a:pPr indent="0" lvl="0" marL="130175" marR="95250" rtl="0" algn="l">
              <a:lnSpc>
                <a:spcPct val="98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Close- </a:t>
            </a:r>
            <a:r>
              <a:rPr lang="en-US" sz="1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refers to the  last </a:t>
            </a:r>
            <a:r>
              <a:rPr b="1" lang="en-US" sz="1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price </a:t>
            </a:r>
            <a:r>
              <a:rPr lang="en-US" sz="1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at which a  </a:t>
            </a:r>
            <a:r>
              <a:rPr b="1" lang="en-US" sz="1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stock </a:t>
            </a:r>
            <a:r>
              <a:rPr lang="en-US" sz="1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trades during a  regular trading session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1"/>
          <p:cNvSpPr txBox="1"/>
          <p:nvPr/>
        </p:nvSpPr>
        <p:spPr>
          <a:xfrm>
            <a:off x="1722346" y="4140616"/>
            <a:ext cx="1539875" cy="798195"/>
          </a:xfrm>
          <a:prstGeom prst="rect">
            <a:avLst/>
          </a:prstGeom>
          <a:noFill/>
          <a:ln cap="flat" cmpd="sng" w="19025">
            <a:solidFill>
              <a:srgbClr val="A5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6525" marR="0" rtl="0" algn="l">
              <a:lnSpc>
                <a:spcPct val="116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Open- </a:t>
            </a:r>
            <a:r>
              <a:rPr lang="en-US" sz="1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price of the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136525" marR="31750" rtl="0" algn="l">
              <a:lnSpc>
                <a:spcPct val="118333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first trade for any  listed </a:t>
            </a:r>
            <a:r>
              <a:rPr b="1" lang="en-US" sz="1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stock </a:t>
            </a:r>
            <a:r>
              <a:rPr lang="en-US" sz="1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is its  daily </a:t>
            </a:r>
            <a:r>
              <a:rPr b="1" lang="en-US" sz="1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opening </a:t>
            </a:r>
            <a:r>
              <a:rPr lang="en-US" sz="1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price.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1"/>
          <p:cNvSpPr txBox="1"/>
          <p:nvPr/>
        </p:nvSpPr>
        <p:spPr>
          <a:xfrm>
            <a:off x="4210666" y="4103116"/>
            <a:ext cx="1654175" cy="846455"/>
          </a:xfrm>
          <a:prstGeom prst="rect">
            <a:avLst/>
          </a:prstGeom>
          <a:noFill/>
          <a:ln cap="flat" cmpd="sng" w="19025">
            <a:solidFill>
              <a:srgbClr val="A5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275">
            <a:spAutoFit/>
          </a:bodyPr>
          <a:lstStyle/>
          <a:p>
            <a:pPr indent="0" lvl="0" marL="100965" marR="107314" rtl="0" algn="l">
              <a:lnSpc>
                <a:spcPct val="98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Low- </a:t>
            </a:r>
            <a:r>
              <a:rPr lang="en-US" sz="1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lowest price at  which a </a:t>
            </a:r>
            <a:r>
              <a:rPr b="1" lang="en-US" sz="1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stock </a:t>
            </a:r>
            <a:r>
              <a:rPr lang="en-US" sz="1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trades  over the course of a  </a:t>
            </a:r>
            <a:r>
              <a:rPr b="1" lang="en-US" sz="1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trading </a:t>
            </a:r>
            <a:r>
              <a:rPr lang="en-US" sz="1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day.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6446861" y="4056541"/>
            <a:ext cx="1774189" cy="1000760"/>
          </a:xfrm>
          <a:prstGeom prst="rect">
            <a:avLst/>
          </a:prstGeom>
          <a:noFill/>
          <a:ln cap="flat" cmpd="sng" w="19025">
            <a:solidFill>
              <a:srgbClr val="A5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2864" marR="0" rtl="0" algn="l">
              <a:lnSpc>
                <a:spcPct val="110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Volume- </a:t>
            </a:r>
            <a:r>
              <a:rPr lang="en-US" sz="1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the number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62864" marR="101600" rtl="0" algn="l">
              <a:lnSpc>
                <a:spcPct val="118333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b="1" lang="en-US" sz="1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shares </a:t>
            </a:r>
            <a:r>
              <a:rPr lang="en-US" sz="1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or contracts  traded in a security or  an entire </a:t>
            </a:r>
            <a:r>
              <a:rPr b="1" lang="en-US" sz="1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market </a:t>
            </a:r>
            <a:r>
              <a:rPr lang="en-US" sz="1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during  a given period of time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11"/>
          <p:cNvGrpSpPr/>
          <p:nvPr/>
        </p:nvGrpSpPr>
        <p:grpSpPr>
          <a:xfrm>
            <a:off x="1282072" y="2180820"/>
            <a:ext cx="161290" cy="391160"/>
            <a:chOff x="1282072" y="2180820"/>
            <a:chExt cx="161290" cy="391160"/>
          </a:xfrm>
        </p:grpSpPr>
        <p:sp>
          <p:nvSpPr>
            <p:cNvPr id="95" name="Google Shape;95;p11"/>
            <p:cNvSpPr/>
            <p:nvPr/>
          </p:nvSpPr>
          <p:spPr>
            <a:xfrm>
              <a:off x="1282072" y="2180820"/>
              <a:ext cx="161290" cy="391160"/>
            </a:xfrm>
            <a:custGeom>
              <a:rect b="b" l="l" r="r" t="t"/>
              <a:pathLst>
                <a:path extrusionOk="0" h="391160" w="161290">
                  <a:moveTo>
                    <a:pt x="80549" y="390899"/>
                  </a:moveTo>
                  <a:lnTo>
                    <a:pt x="0" y="310349"/>
                  </a:lnTo>
                  <a:lnTo>
                    <a:pt x="40274" y="310349"/>
                  </a:lnTo>
                  <a:lnTo>
                    <a:pt x="40274" y="0"/>
                  </a:lnTo>
                  <a:lnTo>
                    <a:pt x="120824" y="0"/>
                  </a:lnTo>
                  <a:lnTo>
                    <a:pt x="120824" y="310349"/>
                  </a:lnTo>
                  <a:lnTo>
                    <a:pt x="161099" y="310349"/>
                  </a:lnTo>
                  <a:lnTo>
                    <a:pt x="80549" y="390899"/>
                  </a:lnTo>
                  <a:close/>
                </a:path>
              </a:pathLst>
            </a:custGeom>
            <a:solidFill>
              <a:srgbClr val="FFF2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1282072" y="2180820"/>
              <a:ext cx="161290" cy="391160"/>
            </a:xfrm>
            <a:custGeom>
              <a:rect b="b" l="l" r="r" t="t"/>
              <a:pathLst>
                <a:path extrusionOk="0" h="391160" w="161290">
                  <a:moveTo>
                    <a:pt x="0" y="310349"/>
                  </a:moveTo>
                  <a:lnTo>
                    <a:pt x="40274" y="310349"/>
                  </a:lnTo>
                  <a:lnTo>
                    <a:pt x="40274" y="0"/>
                  </a:lnTo>
                  <a:lnTo>
                    <a:pt x="120824" y="0"/>
                  </a:lnTo>
                  <a:lnTo>
                    <a:pt x="120824" y="310349"/>
                  </a:lnTo>
                  <a:lnTo>
                    <a:pt x="161099" y="310349"/>
                  </a:lnTo>
                  <a:lnTo>
                    <a:pt x="80549" y="390899"/>
                  </a:lnTo>
                  <a:lnTo>
                    <a:pt x="0" y="310349"/>
                  </a:lnTo>
                  <a:close/>
                </a:path>
              </a:pathLst>
            </a:custGeom>
            <a:noFill/>
            <a:ln cap="flat" cmpd="sng" w="9525">
              <a:solidFill>
                <a:srgbClr val="565E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97" name="Google Shape;97;p11"/>
          <p:cNvGrpSpPr/>
          <p:nvPr/>
        </p:nvGrpSpPr>
        <p:grpSpPr>
          <a:xfrm>
            <a:off x="3917817" y="2164895"/>
            <a:ext cx="161290" cy="391160"/>
            <a:chOff x="3917817" y="2164895"/>
            <a:chExt cx="161290" cy="391160"/>
          </a:xfrm>
        </p:grpSpPr>
        <p:sp>
          <p:nvSpPr>
            <p:cNvPr id="98" name="Google Shape;98;p11"/>
            <p:cNvSpPr/>
            <p:nvPr/>
          </p:nvSpPr>
          <p:spPr>
            <a:xfrm>
              <a:off x="3917817" y="2164895"/>
              <a:ext cx="161290" cy="391160"/>
            </a:xfrm>
            <a:custGeom>
              <a:rect b="b" l="l" r="r" t="t"/>
              <a:pathLst>
                <a:path extrusionOk="0" h="391160" w="161289">
                  <a:moveTo>
                    <a:pt x="80549" y="390899"/>
                  </a:moveTo>
                  <a:lnTo>
                    <a:pt x="0" y="310349"/>
                  </a:lnTo>
                  <a:lnTo>
                    <a:pt x="40274" y="310349"/>
                  </a:lnTo>
                  <a:lnTo>
                    <a:pt x="40274" y="0"/>
                  </a:lnTo>
                  <a:lnTo>
                    <a:pt x="120824" y="0"/>
                  </a:lnTo>
                  <a:lnTo>
                    <a:pt x="120824" y="310349"/>
                  </a:lnTo>
                  <a:lnTo>
                    <a:pt x="161099" y="310349"/>
                  </a:lnTo>
                  <a:lnTo>
                    <a:pt x="80549" y="390899"/>
                  </a:lnTo>
                  <a:close/>
                </a:path>
              </a:pathLst>
            </a:custGeom>
            <a:solidFill>
              <a:srgbClr val="FFF2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3917817" y="2164895"/>
              <a:ext cx="161290" cy="391160"/>
            </a:xfrm>
            <a:custGeom>
              <a:rect b="b" l="l" r="r" t="t"/>
              <a:pathLst>
                <a:path extrusionOk="0" h="391160" w="161289">
                  <a:moveTo>
                    <a:pt x="0" y="310349"/>
                  </a:moveTo>
                  <a:lnTo>
                    <a:pt x="40274" y="310349"/>
                  </a:lnTo>
                  <a:lnTo>
                    <a:pt x="40274" y="0"/>
                  </a:lnTo>
                  <a:lnTo>
                    <a:pt x="120824" y="0"/>
                  </a:lnTo>
                  <a:lnTo>
                    <a:pt x="120824" y="310349"/>
                  </a:lnTo>
                  <a:lnTo>
                    <a:pt x="161099" y="310349"/>
                  </a:lnTo>
                  <a:lnTo>
                    <a:pt x="80549" y="390899"/>
                  </a:lnTo>
                  <a:lnTo>
                    <a:pt x="0" y="310349"/>
                  </a:lnTo>
                  <a:close/>
                </a:path>
              </a:pathLst>
            </a:custGeom>
            <a:noFill/>
            <a:ln cap="flat" cmpd="sng" w="9525">
              <a:solidFill>
                <a:srgbClr val="565E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00" name="Google Shape;100;p11"/>
          <p:cNvGrpSpPr/>
          <p:nvPr/>
        </p:nvGrpSpPr>
        <p:grpSpPr>
          <a:xfrm>
            <a:off x="6685736" y="2218520"/>
            <a:ext cx="161290" cy="391160"/>
            <a:chOff x="6685736" y="2218520"/>
            <a:chExt cx="161290" cy="391160"/>
          </a:xfrm>
        </p:grpSpPr>
        <p:sp>
          <p:nvSpPr>
            <p:cNvPr id="101" name="Google Shape;101;p11"/>
            <p:cNvSpPr/>
            <p:nvPr/>
          </p:nvSpPr>
          <p:spPr>
            <a:xfrm>
              <a:off x="6685736" y="2218520"/>
              <a:ext cx="161290" cy="391160"/>
            </a:xfrm>
            <a:custGeom>
              <a:rect b="b" l="l" r="r" t="t"/>
              <a:pathLst>
                <a:path extrusionOk="0" h="391160" w="161290">
                  <a:moveTo>
                    <a:pt x="80549" y="390899"/>
                  </a:moveTo>
                  <a:lnTo>
                    <a:pt x="0" y="310349"/>
                  </a:lnTo>
                  <a:lnTo>
                    <a:pt x="40274" y="310349"/>
                  </a:lnTo>
                  <a:lnTo>
                    <a:pt x="40274" y="0"/>
                  </a:lnTo>
                  <a:lnTo>
                    <a:pt x="120824" y="0"/>
                  </a:lnTo>
                  <a:lnTo>
                    <a:pt x="120824" y="310349"/>
                  </a:lnTo>
                  <a:lnTo>
                    <a:pt x="161099" y="310349"/>
                  </a:lnTo>
                  <a:lnTo>
                    <a:pt x="80549" y="390899"/>
                  </a:lnTo>
                  <a:close/>
                </a:path>
              </a:pathLst>
            </a:custGeom>
            <a:solidFill>
              <a:srgbClr val="FFF2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6685736" y="2218520"/>
              <a:ext cx="161290" cy="391160"/>
            </a:xfrm>
            <a:custGeom>
              <a:rect b="b" l="l" r="r" t="t"/>
              <a:pathLst>
                <a:path extrusionOk="0" h="391160" w="161290">
                  <a:moveTo>
                    <a:pt x="0" y="310349"/>
                  </a:moveTo>
                  <a:lnTo>
                    <a:pt x="40274" y="310349"/>
                  </a:lnTo>
                  <a:lnTo>
                    <a:pt x="40274" y="0"/>
                  </a:lnTo>
                  <a:lnTo>
                    <a:pt x="120824" y="0"/>
                  </a:lnTo>
                  <a:lnTo>
                    <a:pt x="120824" y="310349"/>
                  </a:lnTo>
                  <a:lnTo>
                    <a:pt x="161099" y="310349"/>
                  </a:lnTo>
                  <a:lnTo>
                    <a:pt x="80549" y="390899"/>
                  </a:lnTo>
                  <a:lnTo>
                    <a:pt x="0" y="310349"/>
                  </a:lnTo>
                  <a:close/>
                </a:path>
              </a:pathLst>
            </a:custGeom>
            <a:noFill/>
            <a:ln cap="flat" cmpd="sng" w="9525">
              <a:solidFill>
                <a:srgbClr val="565E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03" name="Google Shape;103;p11"/>
          <p:cNvGrpSpPr/>
          <p:nvPr/>
        </p:nvGrpSpPr>
        <p:grpSpPr>
          <a:xfrm>
            <a:off x="450524" y="2673119"/>
            <a:ext cx="7651750" cy="1383733"/>
            <a:chOff x="450524" y="2673119"/>
            <a:chExt cx="7651750" cy="1383733"/>
          </a:xfrm>
        </p:grpSpPr>
        <p:sp>
          <p:nvSpPr>
            <p:cNvPr id="104" name="Google Shape;104;p11"/>
            <p:cNvSpPr/>
            <p:nvPr/>
          </p:nvSpPr>
          <p:spPr>
            <a:xfrm>
              <a:off x="7462810" y="3631417"/>
              <a:ext cx="161290" cy="391160"/>
            </a:xfrm>
            <a:custGeom>
              <a:rect b="b" l="l" r="r" t="t"/>
              <a:pathLst>
                <a:path extrusionOk="0" h="391160" w="161290">
                  <a:moveTo>
                    <a:pt x="120824" y="390899"/>
                  </a:moveTo>
                  <a:lnTo>
                    <a:pt x="40274" y="390899"/>
                  </a:lnTo>
                  <a:lnTo>
                    <a:pt x="40274" y="80549"/>
                  </a:lnTo>
                  <a:lnTo>
                    <a:pt x="0" y="80549"/>
                  </a:lnTo>
                  <a:lnTo>
                    <a:pt x="80549" y="0"/>
                  </a:lnTo>
                  <a:lnTo>
                    <a:pt x="161099" y="80549"/>
                  </a:lnTo>
                  <a:lnTo>
                    <a:pt x="120824" y="80549"/>
                  </a:lnTo>
                  <a:lnTo>
                    <a:pt x="120824" y="390899"/>
                  </a:lnTo>
                  <a:close/>
                </a:path>
              </a:pathLst>
            </a:custGeom>
            <a:solidFill>
              <a:srgbClr val="FFF2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7462810" y="3631417"/>
              <a:ext cx="161290" cy="391160"/>
            </a:xfrm>
            <a:custGeom>
              <a:rect b="b" l="l" r="r" t="t"/>
              <a:pathLst>
                <a:path extrusionOk="0" h="391160" w="161290">
                  <a:moveTo>
                    <a:pt x="0" y="80549"/>
                  </a:moveTo>
                  <a:lnTo>
                    <a:pt x="80549" y="0"/>
                  </a:lnTo>
                  <a:lnTo>
                    <a:pt x="161099" y="80549"/>
                  </a:lnTo>
                  <a:lnTo>
                    <a:pt x="120824" y="80549"/>
                  </a:lnTo>
                  <a:lnTo>
                    <a:pt x="120824" y="390899"/>
                  </a:lnTo>
                  <a:lnTo>
                    <a:pt x="40274" y="390899"/>
                  </a:lnTo>
                  <a:lnTo>
                    <a:pt x="40274" y="80549"/>
                  </a:lnTo>
                  <a:lnTo>
                    <a:pt x="0" y="80549"/>
                  </a:lnTo>
                  <a:close/>
                </a:path>
              </a:pathLst>
            </a:custGeom>
            <a:noFill/>
            <a:ln cap="flat" cmpd="sng" w="9525">
              <a:solidFill>
                <a:srgbClr val="565E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450524" y="2673119"/>
              <a:ext cx="7651750" cy="908685"/>
            </a:xfrm>
            <a:custGeom>
              <a:rect b="b" l="l" r="r" t="t"/>
              <a:pathLst>
                <a:path extrusionOk="0" h="908685" w="7651750">
                  <a:moveTo>
                    <a:pt x="0" y="0"/>
                  </a:moveTo>
                  <a:lnTo>
                    <a:pt x="7651409" y="0"/>
                  </a:lnTo>
                  <a:lnTo>
                    <a:pt x="7651409" y="908548"/>
                  </a:lnTo>
                  <a:lnTo>
                    <a:pt x="0" y="90854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9025">
              <a:solidFill>
                <a:srgbClr val="A51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2503019" y="3665692"/>
              <a:ext cx="161290" cy="391160"/>
            </a:xfrm>
            <a:custGeom>
              <a:rect b="b" l="l" r="r" t="t"/>
              <a:pathLst>
                <a:path extrusionOk="0" h="391160" w="161289">
                  <a:moveTo>
                    <a:pt x="120824" y="390899"/>
                  </a:moveTo>
                  <a:lnTo>
                    <a:pt x="40274" y="390899"/>
                  </a:lnTo>
                  <a:lnTo>
                    <a:pt x="40274" y="80549"/>
                  </a:lnTo>
                  <a:lnTo>
                    <a:pt x="0" y="80549"/>
                  </a:lnTo>
                  <a:lnTo>
                    <a:pt x="80549" y="0"/>
                  </a:lnTo>
                  <a:lnTo>
                    <a:pt x="161099" y="80549"/>
                  </a:lnTo>
                  <a:lnTo>
                    <a:pt x="120824" y="80549"/>
                  </a:lnTo>
                  <a:lnTo>
                    <a:pt x="120824" y="390899"/>
                  </a:lnTo>
                  <a:close/>
                </a:path>
              </a:pathLst>
            </a:custGeom>
            <a:solidFill>
              <a:srgbClr val="FFF2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2503019" y="3665692"/>
              <a:ext cx="161290" cy="391160"/>
            </a:xfrm>
            <a:custGeom>
              <a:rect b="b" l="l" r="r" t="t"/>
              <a:pathLst>
                <a:path extrusionOk="0" h="391160" w="161289">
                  <a:moveTo>
                    <a:pt x="0" y="80549"/>
                  </a:moveTo>
                  <a:lnTo>
                    <a:pt x="80549" y="0"/>
                  </a:lnTo>
                  <a:lnTo>
                    <a:pt x="161099" y="80549"/>
                  </a:lnTo>
                  <a:lnTo>
                    <a:pt x="120824" y="80549"/>
                  </a:lnTo>
                  <a:lnTo>
                    <a:pt x="120824" y="390899"/>
                  </a:lnTo>
                  <a:lnTo>
                    <a:pt x="40274" y="390899"/>
                  </a:lnTo>
                  <a:lnTo>
                    <a:pt x="40274" y="80549"/>
                  </a:lnTo>
                  <a:lnTo>
                    <a:pt x="0" y="80549"/>
                  </a:lnTo>
                  <a:close/>
                </a:path>
              </a:pathLst>
            </a:custGeom>
            <a:noFill/>
            <a:ln cap="flat" cmpd="sng" w="9525">
              <a:solidFill>
                <a:srgbClr val="565E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4982914" y="3665692"/>
              <a:ext cx="161290" cy="391160"/>
            </a:xfrm>
            <a:custGeom>
              <a:rect b="b" l="l" r="r" t="t"/>
              <a:pathLst>
                <a:path extrusionOk="0" h="391160" w="161289">
                  <a:moveTo>
                    <a:pt x="120824" y="390899"/>
                  </a:moveTo>
                  <a:lnTo>
                    <a:pt x="40274" y="390899"/>
                  </a:lnTo>
                  <a:lnTo>
                    <a:pt x="40274" y="80549"/>
                  </a:lnTo>
                  <a:lnTo>
                    <a:pt x="0" y="80549"/>
                  </a:lnTo>
                  <a:lnTo>
                    <a:pt x="80549" y="0"/>
                  </a:lnTo>
                  <a:lnTo>
                    <a:pt x="161099" y="80549"/>
                  </a:lnTo>
                  <a:lnTo>
                    <a:pt x="120824" y="80549"/>
                  </a:lnTo>
                  <a:lnTo>
                    <a:pt x="120824" y="390899"/>
                  </a:lnTo>
                  <a:close/>
                </a:path>
              </a:pathLst>
            </a:custGeom>
            <a:solidFill>
              <a:srgbClr val="FFF2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4982914" y="3665692"/>
              <a:ext cx="161290" cy="391160"/>
            </a:xfrm>
            <a:custGeom>
              <a:rect b="b" l="l" r="r" t="t"/>
              <a:pathLst>
                <a:path extrusionOk="0" h="391160" w="161289">
                  <a:moveTo>
                    <a:pt x="0" y="80549"/>
                  </a:moveTo>
                  <a:lnTo>
                    <a:pt x="80549" y="0"/>
                  </a:lnTo>
                  <a:lnTo>
                    <a:pt x="161099" y="80549"/>
                  </a:lnTo>
                  <a:lnTo>
                    <a:pt x="120824" y="80549"/>
                  </a:lnTo>
                  <a:lnTo>
                    <a:pt x="120824" y="390899"/>
                  </a:lnTo>
                  <a:lnTo>
                    <a:pt x="40274" y="390899"/>
                  </a:lnTo>
                  <a:lnTo>
                    <a:pt x="40274" y="80549"/>
                  </a:lnTo>
                  <a:lnTo>
                    <a:pt x="0" y="80549"/>
                  </a:lnTo>
                  <a:close/>
                </a:path>
              </a:pathLst>
            </a:custGeom>
            <a:noFill/>
            <a:ln cap="flat" cmpd="sng" w="9525">
              <a:solidFill>
                <a:srgbClr val="565E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/>
        </p:nvSpPr>
        <p:spPr>
          <a:xfrm>
            <a:off x="559919" y="984667"/>
            <a:ext cx="309689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1790" lvl="0" marL="3638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To	accurately	predict	the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2"/>
          <p:cNvSpPr txBox="1"/>
          <p:nvPr/>
        </p:nvSpPr>
        <p:spPr>
          <a:xfrm>
            <a:off x="911223" y="1228506"/>
            <a:ext cx="27687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closing value of a given  stock across a given period of  time in the future.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2"/>
          <p:cNvSpPr txBox="1"/>
          <p:nvPr/>
        </p:nvSpPr>
        <p:spPr>
          <a:xfrm>
            <a:off x="1712907" y="2057179"/>
            <a:ext cx="1967230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0170" lvl="0" marL="102235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different	machine  and	deep		learning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2"/>
          <p:cNvSpPr txBox="1"/>
          <p:nvPr/>
        </p:nvSpPr>
        <p:spPr>
          <a:xfrm>
            <a:off x="559919" y="2057179"/>
            <a:ext cx="1167765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1790" lvl="0" marL="363855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Use  learning  models  compare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2"/>
          <p:cNvSpPr txBox="1"/>
          <p:nvPr/>
        </p:nvSpPr>
        <p:spPr>
          <a:xfrm>
            <a:off x="1868418" y="2609628"/>
            <a:ext cx="1812289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72085" lvl="0" marL="12700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available	and  them	in	terms	of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2"/>
          <p:cNvSpPr txBox="1"/>
          <p:nvPr/>
        </p:nvSpPr>
        <p:spPr>
          <a:xfrm>
            <a:off x="911223" y="3194462"/>
            <a:ext cx="184340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A51C00"/>
                </a:solidFill>
                <a:latin typeface="Arial"/>
                <a:ea typeface="Arial"/>
                <a:cs typeface="Arial"/>
                <a:sym typeface="Arial"/>
              </a:rPr>
              <a:t>graphical analysis</a:t>
            </a:r>
            <a:r>
              <a:rPr lang="en-US" sz="1600">
                <a:solidFill>
                  <a:srgbClr val="A51C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2"/>
          <p:cNvSpPr txBox="1"/>
          <p:nvPr/>
        </p:nvSpPr>
        <p:spPr>
          <a:xfrm>
            <a:off x="8370079" y="4371391"/>
            <a:ext cx="12763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2"/>
          <p:cNvSpPr txBox="1"/>
          <p:nvPr>
            <p:ph type="title"/>
          </p:nvPr>
        </p:nvSpPr>
        <p:spPr>
          <a:xfrm>
            <a:off x="541173" y="227911"/>
            <a:ext cx="384175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ROBLEM 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TATEMENT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12"/>
          <p:cNvGrpSpPr/>
          <p:nvPr/>
        </p:nvGrpSpPr>
        <p:grpSpPr>
          <a:xfrm>
            <a:off x="3910914" y="1021035"/>
            <a:ext cx="4588731" cy="3090347"/>
            <a:chOff x="3910914" y="1021035"/>
            <a:chExt cx="4588731" cy="3090347"/>
          </a:xfrm>
        </p:grpSpPr>
        <p:sp>
          <p:nvSpPr>
            <p:cNvPr id="124" name="Google Shape;124;p12"/>
            <p:cNvSpPr/>
            <p:nvPr/>
          </p:nvSpPr>
          <p:spPr>
            <a:xfrm>
              <a:off x="3910914" y="1021035"/>
              <a:ext cx="4588731" cy="309034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8072908" y="1133047"/>
              <a:ext cx="22860" cy="2832735"/>
            </a:xfrm>
            <a:custGeom>
              <a:rect b="b" l="l" r="r" t="t"/>
              <a:pathLst>
                <a:path extrusionOk="0" h="2832735" w="22859">
                  <a:moveTo>
                    <a:pt x="22499" y="0"/>
                  </a:moveTo>
                  <a:lnTo>
                    <a:pt x="0" y="2832594"/>
                  </a:lnTo>
                </a:path>
              </a:pathLst>
            </a:custGeom>
            <a:noFill/>
            <a:ln cap="flat" cmpd="sng" w="2855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8188033" y="1080672"/>
              <a:ext cx="22860" cy="2832735"/>
            </a:xfrm>
            <a:custGeom>
              <a:rect b="b" l="l" r="r" t="t"/>
              <a:pathLst>
                <a:path extrusionOk="0" h="2832735" w="22859">
                  <a:moveTo>
                    <a:pt x="22499" y="0"/>
                  </a:moveTo>
                  <a:lnTo>
                    <a:pt x="0" y="2832594"/>
                  </a:lnTo>
                </a:path>
              </a:pathLst>
            </a:custGeom>
            <a:noFill/>
            <a:ln cap="flat" cmpd="sng" w="285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7725371" y="1277384"/>
              <a:ext cx="225824" cy="9892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8" name="Google Shape;128;p12"/>
          <p:cNvSpPr/>
          <p:nvPr/>
        </p:nvSpPr>
        <p:spPr>
          <a:xfrm>
            <a:off x="4915102" y="4256828"/>
            <a:ext cx="188324" cy="19552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9" name="Google Shape;129;p12"/>
          <p:cNvSpPr/>
          <p:nvPr/>
        </p:nvSpPr>
        <p:spPr>
          <a:xfrm>
            <a:off x="4915102" y="4575503"/>
            <a:ext cx="188324" cy="19552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0" name="Google Shape;130;p12"/>
          <p:cNvSpPr/>
          <p:nvPr/>
        </p:nvSpPr>
        <p:spPr>
          <a:xfrm>
            <a:off x="5347451" y="4295753"/>
            <a:ext cx="225824" cy="9892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1" name="Google Shape;131;p12"/>
          <p:cNvSpPr/>
          <p:nvPr/>
        </p:nvSpPr>
        <p:spPr>
          <a:xfrm>
            <a:off x="5347451" y="4623803"/>
            <a:ext cx="225824" cy="9892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2" name="Google Shape;132;p12"/>
          <p:cNvSpPr txBox="1"/>
          <p:nvPr/>
        </p:nvSpPr>
        <p:spPr>
          <a:xfrm>
            <a:off x="5895083" y="4203431"/>
            <a:ext cx="127762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Actual Close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Predicted Close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2"/>
          <p:cNvSpPr txBox="1"/>
          <p:nvPr/>
        </p:nvSpPr>
        <p:spPr>
          <a:xfrm>
            <a:off x="6834682" y="1148620"/>
            <a:ext cx="70929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0922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Arial"/>
                <a:ea typeface="Arial"/>
                <a:cs typeface="Arial"/>
                <a:sym typeface="Arial"/>
              </a:rPr>
              <a:t>Today’s  Close price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2"/>
          <p:cNvSpPr/>
          <p:nvPr/>
        </p:nvSpPr>
        <p:spPr>
          <a:xfrm>
            <a:off x="6768536" y="1155422"/>
            <a:ext cx="842644" cy="358140"/>
          </a:xfrm>
          <a:custGeom>
            <a:rect b="b" l="l" r="r" t="t"/>
            <a:pathLst>
              <a:path extrusionOk="0" h="358140" w="842645">
                <a:moveTo>
                  <a:pt x="0" y="59649"/>
                </a:moveTo>
                <a:lnTo>
                  <a:pt x="4686" y="36431"/>
                </a:lnTo>
                <a:lnTo>
                  <a:pt x="17468" y="17471"/>
                </a:lnTo>
                <a:lnTo>
                  <a:pt x="36428" y="4687"/>
                </a:lnTo>
                <a:lnTo>
                  <a:pt x="59649" y="0"/>
                </a:lnTo>
                <a:lnTo>
                  <a:pt x="782448" y="0"/>
                </a:lnTo>
                <a:lnTo>
                  <a:pt x="824623" y="17472"/>
                </a:lnTo>
                <a:lnTo>
                  <a:pt x="842098" y="59649"/>
                </a:lnTo>
                <a:lnTo>
                  <a:pt x="842098" y="298249"/>
                </a:lnTo>
                <a:lnTo>
                  <a:pt x="837411" y="321467"/>
                </a:lnTo>
                <a:lnTo>
                  <a:pt x="824629" y="340427"/>
                </a:lnTo>
                <a:lnTo>
                  <a:pt x="805669" y="353211"/>
                </a:lnTo>
                <a:lnTo>
                  <a:pt x="782448" y="357899"/>
                </a:lnTo>
                <a:lnTo>
                  <a:pt x="59649" y="357899"/>
                </a:lnTo>
                <a:lnTo>
                  <a:pt x="36428" y="353211"/>
                </a:lnTo>
                <a:lnTo>
                  <a:pt x="17468" y="340427"/>
                </a:lnTo>
                <a:lnTo>
                  <a:pt x="4686" y="321467"/>
                </a:lnTo>
                <a:lnTo>
                  <a:pt x="0" y="298249"/>
                </a:lnTo>
                <a:lnTo>
                  <a:pt x="0" y="59649"/>
                </a:lnTo>
                <a:close/>
              </a:path>
            </a:pathLst>
          </a:custGeom>
          <a:noFill/>
          <a:ln cap="flat" cmpd="sng" w="19025">
            <a:solidFill>
              <a:srgbClr val="A5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5" name="Google Shape;135;p12"/>
          <p:cNvSpPr txBox="1"/>
          <p:nvPr/>
        </p:nvSpPr>
        <p:spPr>
          <a:xfrm>
            <a:off x="8130080" y="386619"/>
            <a:ext cx="70929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52705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Arial"/>
                <a:ea typeface="Arial"/>
                <a:cs typeface="Arial"/>
                <a:sym typeface="Arial"/>
              </a:rPr>
              <a:t>Predicted  Close price  of Next day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12"/>
          <p:cNvGrpSpPr/>
          <p:nvPr/>
        </p:nvGrpSpPr>
        <p:grpSpPr>
          <a:xfrm>
            <a:off x="8063934" y="393424"/>
            <a:ext cx="842644" cy="869719"/>
            <a:chOff x="8063934" y="393424"/>
            <a:chExt cx="842644" cy="869719"/>
          </a:xfrm>
        </p:grpSpPr>
        <p:sp>
          <p:nvSpPr>
            <p:cNvPr id="137" name="Google Shape;137;p12"/>
            <p:cNvSpPr/>
            <p:nvPr/>
          </p:nvSpPr>
          <p:spPr>
            <a:xfrm>
              <a:off x="8063934" y="393424"/>
              <a:ext cx="842644" cy="535305"/>
            </a:xfrm>
            <a:custGeom>
              <a:rect b="b" l="l" r="r" t="t"/>
              <a:pathLst>
                <a:path extrusionOk="0" h="535305" w="842645">
                  <a:moveTo>
                    <a:pt x="0" y="89152"/>
                  </a:moveTo>
                  <a:lnTo>
                    <a:pt x="7007" y="54450"/>
                  </a:lnTo>
                  <a:lnTo>
                    <a:pt x="26115" y="26112"/>
                  </a:lnTo>
                  <a:lnTo>
                    <a:pt x="54453" y="7006"/>
                  </a:lnTo>
                  <a:lnTo>
                    <a:pt x="89149" y="0"/>
                  </a:lnTo>
                  <a:lnTo>
                    <a:pt x="752948" y="0"/>
                  </a:lnTo>
                  <a:lnTo>
                    <a:pt x="802416" y="14978"/>
                  </a:lnTo>
                  <a:lnTo>
                    <a:pt x="835310" y="55034"/>
                  </a:lnTo>
                  <a:lnTo>
                    <a:pt x="842098" y="89152"/>
                  </a:lnTo>
                  <a:lnTo>
                    <a:pt x="842098" y="445746"/>
                  </a:lnTo>
                  <a:lnTo>
                    <a:pt x="835090" y="480448"/>
                  </a:lnTo>
                  <a:lnTo>
                    <a:pt x="815982" y="508786"/>
                  </a:lnTo>
                  <a:lnTo>
                    <a:pt x="787644" y="527892"/>
                  </a:lnTo>
                  <a:lnTo>
                    <a:pt x="752948" y="534898"/>
                  </a:lnTo>
                  <a:lnTo>
                    <a:pt x="89149" y="534898"/>
                  </a:lnTo>
                  <a:lnTo>
                    <a:pt x="54453" y="527892"/>
                  </a:lnTo>
                  <a:lnTo>
                    <a:pt x="26115" y="508786"/>
                  </a:lnTo>
                  <a:lnTo>
                    <a:pt x="7007" y="480448"/>
                  </a:lnTo>
                  <a:lnTo>
                    <a:pt x="0" y="445746"/>
                  </a:lnTo>
                  <a:lnTo>
                    <a:pt x="0" y="89152"/>
                  </a:lnTo>
                  <a:close/>
                </a:path>
              </a:pathLst>
            </a:custGeom>
            <a:noFill/>
            <a:ln cap="flat" cmpd="sng" w="19025">
              <a:solidFill>
                <a:srgbClr val="A51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" name="Google Shape;138;p12"/>
            <p:cNvSpPr/>
            <p:nvPr/>
          </p:nvSpPr>
          <p:spPr>
            <a:xfrm>
              <a:off x="8303233" y="979933"/>
              <a:ext cx="246379" cy="283210"/>
            </a:xfrm>
            <a:custGeom>
              <a:rect b="b" l="l" r="r" t="t"/>
              <a:pathLst>
                <a:path extrusionOk="0" h="283209" w="246379">
                  <a:moveTo>
                    <a:pt x="61424" y="283199"/>
                  </a:moveTo>
                  <a:lnTo>
                    <a:pt x="0" y="221699"/>
                  </a:lnTo>
                  <a:lnTo>
                    <a:pt x="61549" y="160199"/>
                  </a:lnTo>
                  <a:lnTo>
                    <a:pt x="61524" y="190949"/>
                  </a:lnTo>
                  <a:lnTo>
                    <a:pt x="184524" y="190949"/>
                  </a:lnTo>
                  <a:lnTo>
                    <a:pt x="184724" y="0"/>
                  </a:lnTo>
                  <a:lnTo>
                    <a:pt x="246224" y="0"/>
                  </a:lnTo>
                  <a:lnTo>
                    <a:pt x="245974" y="252449"/>
                  </a:lnTo>
                  <a:lnTo>
                    <a:pt x="61474" y="252449"/>
                  </a:lnTo>
                  <a:lnTo>
                    <a:pt x="61424" y="283199"/>
                  </a:lnTo>
                  <a:close/>
                </a:path>
              </a:pathLst>
            </a:custGeom>
            <a:solidFill>
              <a:srgbClr val="FFF2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" name="Google Shape;139;p12"/>
            <p:cNvSpPr/>
            <p:nvPr/>
          </p:nvSpPr>
          <p:spPr>
            <a:xfrm>
              <a:off x="8303233" y="979933"/>
              <a:ext cx="246379" cy="283210"/>
            </a:xfrm>
            <a:custGeom>
              <a:rect b="b" l="l" r="r" t="t"/>
              <a:pathLst>
                <a:path extrusionOk="0" h="283209" w="246379">
                  <a:moveTo>
                    <a:pt x="184724" y="0"/>
                  </a:moveTo>
                  <a:lnTo>
                    <a:pt x="184524" y="190949"/>
                  </a:lnTo>
                  <a:lnTo>
                    <a:pt x="61524" y="190949"/>
                  </a:lnTo>
                  <a:lnTo>
                    <a:pt x="61549" y="160199"/>
                  </a:lnTo>
                  <a:lnTo>
                    <a:pt x="0" y="221699"/>
                  </a:lnTo>
                  <a:lnTo>
                    <a:pt x="61424" y="283199"/>
                  </a:lnTo>
                  <a:lnTo>
                    <a:pt x="61474" y="252449"/>
                  </a:lnTo>
                  <a:lnTo>
                    <a:pt x="245974" y="252449"/>
                  </a:lnTo>
                  <a:lnTo>
                    <a:pt x="246224" y="0"/>
                  </a:lnTo>
                  <a:lnTo>
                    <a:pt x="18472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65E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/>
        </p:nvSpPr>
        <p:spPr>
          <a:xfrm>
            <a:off x="593723" y="952434"/>
            <a:ext cx="7729855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5400" marR="177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The data used in this project is of the </a:t>
            </a:r>
            <a:r>
              <a:rPr b="1" lang="en-US" sz="1600">
                <a:solidFill>
                  <a:srgbClr val="A51C00"/>
                </a:solidFill>
                <a:latin typeface="Arial"/>
                <a:ea typeface="Arial"/>
                <a:cs typeface="Arial"/>
                <a:sym typeface="Arial"/>
              </a:rPr>
              <a:t>Alphabet Inc</a:t>
            </a:r>
            <a:r>
              <a:rPr b="1" baseline="30000" lang="en-US" sz="1575">
                <a:solidFill>
                  <a:srgbClr val="A51C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1" lang="en-US" sz="1600">
                <a:solidFill>
                  <a:srgbClr val="A51C00"/>
                </a:solidFill>
                <a:latin typeface="Arial"/>
                <a:ea typeface="Arial"/>
                <a:cs typeface="Arial"/>
                <a:sym typeface="Arial"/>
              </a:rPr>
              <a:t>January 1, 2005 to July  30, 2017,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this is a series of data points indexed in time order or a time series. Our  goal was to predict the closing price for any given date after training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3"/>
          <p:cNvSpPr txBox="1"/>
          <p:nvPr/>
        </p:nvSpPr>
        <p:spPr>
          <a:xfrm>
            <a:off x="8370079" y="4371391"/>
            <a:ext cx="1275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13"/>
          <p:cNvGrpSpPr/>
          <p:nvPr/>
        </p:nvGrpSpPr>
        <p:grpSpPr>
          <a:xfrm>
            <a:off x="533398" y="2249720"/>
            <a:ext cx="7659015" cy="2643319"/>
            <a:chOff x="533398" y="2249720"/>
            <a:chExt cx="7659015" cy="2643319"/>
          </a:xfrm>
        </p:grpSpPr>
        <p:sp>
          <p:nvSpPr>
            <p:cNvPr id="147" name="Google Shape;147;p13"/>
            <p:cNvSpPr/>
            <p:nvPr/>
          </p:nvSpPr>
          <p:spPr>
            <a:xfrm>
              <a:off x="533398" y="2249720"/>
              <a:ext cx="7595809" cy="264331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607973" y="2292245"/>
              <a:ext cx="7584440" cy="2592705"/>
            </a:xfrm>
            <a:custGeom>
              <a:rect b="b" l="l" r="r" t="t"/>
              <a:pathLst>
                <a:path extrusionOk="0" h="2592704" w="7584440">
                  <a:moveTo>
                    <a:pt x="0" y="0"/>
                  </a:moveTo>
                  <a:lnTo>
                    <a:pt x="7584309" y="0"/>
                  </a:lnTo>
                  <a:lnTo>
                    <a:pt x="7584309" y="2592544"/>
                  </a:lnTo>
                  <a:lnTo>
                    <a:pt x="0" y="259254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9025">
              <a:solidFill>
                <a:srgbClr val="A51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9" name="Google Shape;149;p13"/>
          <p:cNvSpPr txBox="1"/>
          <p:nvPr>
            <p:ph type="title"/>
          </p:nvPr>
        </p:nvSpPr>
        <p:spPr>
          <a:xfrm>
            <a:off x="541173" y="227911"/>
            <a:ext cx="158813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ATASET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/>
          <p:nvPr>
            <p:ph idx="1" type="body"/>
          </p:nvPr>
        </p:nvSpPr>
        <p:spPr>
          <a:xfrm>
            <a:off x="485925" y="880235"/>
            <a:ext cx="8172149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075">
            <a:spAutoFit/>
          </a:bodyPr>
          <a:lstStyle/>
          <a:p>
            <a:pPr indent="-351790" lvl="0" marL="5137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/>
              <a:t>Process of selecting a </a:t>
            </a:r>
            <a:r>
              <a:rPr b="1" lang="en-US">
                <a:solidFill>
                  <a:srgbClr val="A51C00"/>
                </a:solidFill>
                <a:latin typeface="Arial"/>
                <a:ea typeface="Arial"/>
                <a:cs typeface="Arial"/>
                <a:sym typeface="Arial"/>
              </a:rPr>
              <a:t>subset </a:t>
            </a:r>
            <a:r>
              <a:rPr lang="en-US"/>
              <a:t>of relevant features for use in model construction.</a:t>
            </a:r>
            <a:endParaRPr/>
          </a:p>
          <a:p>
            <a:pPr indent="-351790" lvl="0" marL="513715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/>
              <a:t>Feature selection methods include and exclude attributes present in the data without  changing them.</a:t>
            </a:r>
            <a:endParaRPr/>
          </a:p>
          <a:p>
            <a:pPr indent="-351790" lvl="0" marL="513715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/>
              <a:t>Here, in our case ‘</a:t>
            </a:r>
            <a:r>
              <a:rPr b="1" lang="en-US">
                <a:solidFill>
                  <a:srgbClr val="A51C00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lang="en-US"/>
              <a:t>’,‘</a:t>
            </a:r>
            <a:r>
              <a:rPr b="1" lang="en-US">
                <a:solidFill>
                  <a:srgbClr val="A51C00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r>
              <a:rPr lang="en-US"/>
              <a:t>’ and ‘</a:t>
            </a:r>
            <a:r>
              <a:rPr b="1" lang="en-US">
                <a:solidFill>
                  <a:srgbClr val="A51C00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r>
              <a:rPr lang="en-US"/>
              <a:t>’ attributes are dropped.</a:t>
            </a:r>
            <a:endParaRPr/>
          </a:p>
        </p:txBody>
      </p:sp>
      <p:sp>
        <p:nvSpPr>
          <p:cNvPr id="155" name="Google Shape;155;p14"/>
          <p:cNvSpPr txBox="1"/>
          <p:nvPr/>
        </p:nvSpPr>
        <p:spPr>
          <a:xfrm>
            <a:off x="8202024" y="4142792"/>
            <a:ext cx="12763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4"/>
          <p:cNvSpPr txBox="1"/>
          <p:nvPr>
            <p:ph type="title"/>
          </p:nvPr>
        </p:nvSpPr>
        <p:spPr>
          <a:xfrm>
            <a:off x="541173" y="227911"/>
            <a:ext cx="388937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EATURE 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MPORTANCE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4"/>
          <p:cNvSpPr/>
          <p:nvPr/>
        </p:nvSpPr>
        <p:spPr>
          <a:xfrm>
            <a:off x="1185272" y="3388493"/>
            <a:ext cx="6529986" cy="10418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58" name="Google Shape;158;p14"/>
          <p:cNvGrpSpPr/>
          <p:nvPr/>
        </p:nvGrpSpPr>
        <p:grpSpPr>
          <a:xfrm>
            <a:off x="1818696" y="2767994"/>
            <a:ext cx="4093210" cy="499880"/>
            <a:chOff x="1818696" y="2767994"/>
            <a:chExt cx="4093210" cy="499880"/>
          </a:xfrm>
        </p:grpSpPr>
        <p:sp>
          <p:nvSpPr>
            <p:cNvPr id="159" name="Google Shape;159;p14"/>
            <p:cNvSpPr/>
            <p:nvPr/>
          </p:nvSpPr>
          <p:spPr>
            <a:xfrm>
              <a:off x="1818696" y="2767994"/>
              <a:ext cx="4093210" cy="499745"/>
            </a:xfrm>
            <a:custGeom>
              <a:rect b="b" l="l" r="r" t="t"/>
              <a:pathLst>
                <a:path extrusionOk="0" h="499745" w="4093210">
                  <a:moveTo>
                    <a:pt x="100634" y="499498"/>
                  </a:moveTo>
                  <a:lnTo>
                    <a:pt x="0" y="374624"/>
                  </a:lnTo>
                  <a:lnTo>
                    <a:pt x="63337" y="374624"/>
                  </a:lnTo>
                  <a:lnTo>
                    <a:pt x="63337" y="0"/>
                  </a:lnTo>
                  <a:lnTo>
                    <a:pt x="4092591" y="0"/>
                  </a:lnTo>
                  <a:lnTo>
                    <a:pt x="4092591" y="74599"/>
                  </a:lnTo>
                  <a:lnTo>
                    <a:pt x="137932" y="74599"/>
                  </a:lnTo>
                  <a:lnTo>
                    <a:pt x="137932" y="374624"/>
                  </a:lnTo>
                  <a:lnTo>
                    <a:pt x="201267" y="374624"/>
                  </a:lnTo>
                  <a:lnTo>
                    <a:pt x="100634" y="499498"/>
                  </a:lnTo>
                  <a:close/>
                </a:path>
              </a:pathLst>
            </a:custGeom>
            <a:solidFill>
              <a:srgbClr val="FFF2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818696" y="2767994"/>
              <a:ext cx="4093210" cy="499745"/>
            </a:xfrm>
            <a:custGeom>
              <a:rect b="b" l="l" r="r" t="t"/>
              <a:pathLst>
                <a:path extrusionOk="0" h="499745" w="4093210">
                  <a:moveTo>
                    <a:pt x="4092591" y="74599"/>
                  </a:moveTo>
                  <a:lnTo>
                    <a:pt x="137932" y="74599"/>
                  </a:lnTo>
                  <a:lnTo>
                    <a:pt x="137932" y="374624"/>
                  </a:lnTo>
                  <a:lnTo>
                    <a:pt x="201267" y="374624"/>
                  </a:lnTo>
                  <a:lnTo>
                    <a:pt x="100634" y="499498"/>
                  </a:lnTo>
                  <a:lnTo>
                    <a:pt x="0" y="374624"/>
                  </a:lnTo>
                  <a:lnTo>
                    <a:pt x="63337" y="374624"/>
                  </a:lnTo>
                  <a:lnTo>
                    <a:pt x="63337" y="0"/>
                  </a:lnTo>
                  <a:lnTo>
                    <a:pt x="4092591" y="0"/>
                  </a:lnTo>
                  <a:lnTo>
                    <a:pt x="4092591" y="74599"/>
                  </a:lnTo>
                  <a:close/>
                </a:path>
              </a:pathLst>
            </a:custGeom>
            <a:noFill/>
            <a:ln cap="flat" cmpd="sng" w="9525">
              <a:solidFill>
                <a:srgbClr val="565E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4166966" y="2850044"/>
              <a:ext cx="179070" cy="417830"/>
            </a:xfrm>
            <a:custGeom>
              <a:rect b="b" l="l" r="r" t="t"/>
              <a:pathLst>
                <a:path extrusionOk="0" h="417829" w="179070">
                  <a:moveTo>
                    <a:pt x="89399" y="417299"/>
                  </a:moveTo>
                  <a:lnTo>
                    <a:pt x="0" y="327899"/>
                  </a:lnTo>
                  <a:lnTo>
                    <a:pt x="44699" y="327899"/>
                  </a:lnTo>
                  <a:lnTo>
                    <a:pt x="44699" y="0"/>
                  </a:lnTo>
                  <a:lnTo>
                    <a:pt x="134099" y="0"/>
                  </a:lnTo>
                  <a:lnTo>
                    <a:pt x="134099" y="327899"/>
                  </a:lnTo>
                  <a:lnTo>
                    <a:pt x="178799" y="327899"/>
                  </a:lnTo>
                  <a:lnTo>
                    <a:pt x="89399" y="417299"/>
                  </a:lnTo>
                  <a:close/>
                </a:path>
              </a:pathLst>
            </a:custGeom>
            <a:solidFill>
              <a:srgbClr val="FFF2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4166966" y="2850044"/>
              <a:ext cx="179070" cy="417830"/>
            </a:xfrm>
            <a:custGeom>
              <a:rect b="b" l="l" r="r" t="t"/>
              <a:pathLst>
                <a:path extrusionOk="0" h="417829" w="179070">
                  <a:moveTo>
                    <a:pt x="0" y="327899"/>
                  </a:moveTo>
                  <a:lnTo>
                    <a:pt x="44699" y="327899"/>
                  </a:lnTo>
                  <a:lnTo>
                    <a:pt x="44699" y="0"/>
                  </a:lnTo>
                  <a:lnTo>
                    <a:pt x="134099" y="0"/>
                  </a:lnTo>
                  <a:lnTo>
                    <a:pt x="134099" y="327899"/>
                  </a:lnTo>
                  <a:lnTo>
                    <a:pt x="178799" y="327899"/>
                  </a:lnTo>
                  <a:lnTo>
                    <a:pt x="89399" y="417299"/>
                  </a:lnTo>
                  <a:lnTo>
                    <a:pt x="0" y="327899"/>
                  </a:lnTo>
                  <a:close/>
                </a:path>
              </a:pathLst>
            </a:custGeom>
            <a:noFill/>
            <a:ln cap="flat" cmpd="sng" w="9525">
              <a:solidFill>
                <a:srgbClr val="565E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5318264" y="2850044"/>
              <a:ext cx="179070" cy="417830"/>
            </a:xfrm>
            <a:custGeom>
              <a:rect b="b" l="l" r="r" t="t"/>
              <a:pathLst>
                <a:path extrusionOk="0" h="417829" w="179070">
                  <a:moveTo>
                    <a:pt x="89399" y="417299"/>
                  </a:moveTo>
                  <a:lnTo>
                    <a:pt x="0" y="327899"/>
                  </a:lnTo>
                  <a:lnTo>
                    <a:pt x="44699" y="327899"/>
                  </a:lnTo>
                  <a:lnTo>
                    <a:pt x="44699" y="0"/>
                  </a:lnTo>
                  <a:lnTo>
                    <a:pt x="134099" y="0"/>
                  </a:lnTo>
                  <a:lnTo>
                    <a:pt x="134099" y="327899"/>
                  </a:lnTo>
                  <a:lnTo>
                    <a:pt x="178799" y="327899"/>
                  </a:lnTo>
                  <a:lnTo>
                    <a:pt x="89399" y="417299"/>
                  </a:lnTo>
                  <a:close/>
                </a:path>
              </a:pathLst>
            </a:custGeom>
            <a:solidFill>
              <a:srgbClr val="FFF2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5318264" y="2850044"/>
              <a:ext cx="179070" cy="417830"/>
            </a:xfrm>
            <a:custGeom>
              <a:rect b="b" l="l" r="r" t="t"/>
              <a:pathLst>
                <a:path extrusionOk="0" h="417829" w="179070">
                  <a:moveTo>
                    <a:pt x="0" y="327899"/>
                  </a:moveTo>
                  <a:lnTo>
                    <a:pt x="44699" y="327899"/>
                  </a:lnTo>
                  <a:lnTo>
                    <a:pt x="44699" y="0"/>
                  </a:lnTo>
                  <a:lnTo>
                    <a:pt x="134099" y="0"/>
                  </a:lnTo>
                  <a:lnTo>
                    <a:pt x="134099" y="327899"/>
                  </a:lnTo>
                  <a:lnTo>
                    <a:pt x="178799" y="327899"/>
                  </a:lnTo>
                  <a:lnTo>
                    <a:pt x="89399" y="417299"/>
                  </a:lnTo>
                  <a:lnTo>
                    <a:pt x="0" y="327899"/>
                  </a:lnTo>
                  <a:close/>
                </a:path>
              </a:pathLst>
            </a:custGeom>
            <a:noFill/>
            <a:ln cap="flat" cmpd="sng" w="9525">
              <a:solidFill>
                <a:srgbClr val="565E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5" name="Google Shape;165;p14"/>
          <p:cNvSpPr txBox="1"/>
          <p:nvPr/>
        </p:nvSpPr>
        <p:spPr>
          <a:xfrm>
            <a:off x="6394459" y="2678405"/>
            <a:ext cx="75628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Dropped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6258162" y="2612694"/>
            <a:ext cx="1049655" cy="391160"/>
          </a:xfrm>
          <a:custGeom>
            <a:rect b="b" l="l" r="r" t="t"/>
            <a:pathLst>
              <a:path extrusionOk="0" h="391160" w="1049654">
                <a:moveTo>
                  <a:pt x="0" y="65149"/>
                </a:moveTo>
                <a:lnTo>
                  <a:pt x="5120" y="39793"/>
                </a:lnTo>
                <a:lnTo>
                  <a:pt x="19084" y="19084"/>
                </a:lnTo>
                <a:lnTo>
                  <a:pt x="39793" y="5120"/>
                </a:lnTo>
                <a:lnTo>
                  <a:pt x="65149" y="0"/>
                </a:lnTo>
                <a:lnTo>
                  <a:pt x="983948" y="0"/>
                </a:lnTo>
                <a:lnTo>
                  <a:pt x="1030022" y="19074"/>
                </a:lnTo>
                <a:lnTo>
                  <a:pt x="1049097" y="65149"/>
                </a:lnTo>
                <a:lnTo>
                  <a:pt x="1049097" y="325749"/>
                </a:lnTo>
                <a:lnTo>
                  <a:pt x="1043977" y="351105"/>
                </a:lnTo>
                <a:lnTo>
                  <a:pt x="1030013" y="371814"/>
                </a:lnTo>
                <a:lnTo>
                  <a:pt x="1009304" y="385778"/>
                </a:lnTo>
                <a:lnTo>
                  <a:pt x="983948" y="390899"/>
                </a:lnTo>
                <a:lnTo>
                  <a:pt x="65149" y="390899"/>
                </a:lnTo>
                <a:lnTo>
                  <a:pt x="39793" y="385778"/>
                </a:lnTo>
                <a:lnTo>
                  <a:pt x="19084" y="371814"/>
                </a:lnTo>
                <a:lnTo>
                  <a:pt x="5120" y="351105"/>
                </a:lnTo>
                <a:lnTo>
                  <a:pt x="0" y="325749"/>
                </a:lnTo>
                <a:lnTo>
                  <a:pt x="0" y="65149"/>
                </a:lnTo>
                <a:close/>
              </a:path>
            </a:pathLst>
          </a:custGeom>
          <a:noFill/>
          <a:ln cap="flat" cmpd="sng" w="19025">
            <a:solidFill>
              <a:srgbClr val="A5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idx="1" type="body"/>
          </p:nvPr>
        </p:nvSpPr>
        <p:spPr>
          <a:xfrm>
            <a:off x="485925" y="880235"/>
            <a:ext cx="8172149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075">
            <a:spAutoFit/>
          </a:bodyPr>
          <a:lstStyle/>
          <a:p>
            <a:pPr indent="-351790" lvl="0" marL="5137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/>
              <a:t>Process of selecting a </a:t>
            </a:r>
            <a:r>
              <a:rPr b="1" lang="en-US">
                <a:solidFill>
                  <a:srgbClr val="A51C00"/>
                </a:solidFill>
                <a:latin typeface="Arial"/>
                <a:ea typeface="Arial"/>
                <a:cs typeface="Arial"/>
                <a:sym typeface="Arial"/>
              </a:rPr>
              <a:t>subset </a:t>
            </a:r>
            <a:r>
              <a:rPr lang="en-US"/>
              <a:t>of relevant features for use in model construction.</a:t>
            </a:r>
            <a:endParaRPr/>
          </a:p>
          <a:p>
            <a:pPr indent="-351790" lvl="0" marL="513715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/>
              <a:t>Feature selection methods include and exclude attributes present in the data without  changing them.</a:t>
            </a:r>
            <a:endParaRPr/>
          </a:p>
          <a:p>
            <a:pPr indent="-351790" lvl="0" marL="513715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/>
              <a:t>Here, in our case ‘</a:t>
            </a:r>
            <a:r>
              <a:rPr b="1" lang="en-US">
                <a:solidFill>
                  <a:srgbClr val="A51C00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lang="en-US"/>
              <a:t>’,‘</a:t>
            </a:r>
            <a:r>
              <a:rPr b="1" lang="en-US">
                <a:solidFill>
                  <a:srgbClr val="A51C00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r>
              <a:rPr lang="en-US"/>
              <a:t>’ and ‘</a:t>
            </a:r>
            <a:r>
              <a:rPr b="1" lang="en-US">
                <a:solidFill>
                  <a:srgbClr val="A51C00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r>
              <a:rPr lang="en-US"/>
              <a:t>’ attributes are dropped.</a:t>
            </a:r>
            <a:endParaRPr/>
          </a:p>
        </p:txBody>
      </p:sp>
      <p:sp>
        <p:nvSpPr>
          <p:cNvPr id="172" name="Google Shape;172;p15"/>
          <p:cNvSpPr txBox="1"/>
          <p:nvPr/>
        </p:nvSpPr>
        <p:spPr>
          <a:xfrm>
            <a:off x="8202024" y="4142792"/>
            <a:ext cx="12763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5"/>
          <p:cNvSpPr txBox="1"/>
          <p:nvPr>
            <p:ph type="title"/>
          </p:nvPr>
        </p:nvSpPr>
        <p:spPr>
          <a:xfrm>
            <a:off x="541173" y="227911"/>
            <a:ext cx="388937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EATURE 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MPORTANCE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15"/>
          <p:cNvGrpSpPr/>
          <p:nvPr/>
        </p:nvGrpSpPr>
        <p:grpSpPr>
          <a:xfrm>
            <a:off x="2641169" y="3140793"/>
            <a:ext cx="3172093" cy="1181148"/>
            <a:chOff x="2641169" y="3140793"/>
            <a:chExt cx="3172093" cy="1181148"/>
          </a:xfrm>
        </p:grpSpPr>
        <p:sp>
          <p:nvSpPr>
            <p:cNvPr id="175" name="Google Shape;175;p15"/>
            <p:cNvSpPr/>
            <p:nvPr/>
          </p:nvSpPr>
          <p:spPr>
            <a:xfrm>
              <a:off x="2641169" y="3140793"/>
              <a:ext cx="1760171" cy="118114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4176816" y="3140801"/>
              <a:ext cx="1636446" cy="118114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