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bRl2IXIjuqE?si=THZgW0MABSinySOa" TargetMode="External"/><Relationship Id="rId2" Type="http://schemas.openxmlformats.org/officeDocument/2006/relationships/hyperlink" Target="https://docs.google.com/spreadsheets/d/1RRumzg3P7SZoFkBiBUw4S2HW9qhOXg71/edit?usp=drive_link&amp;ouid=109868940049378712343&amp;rtpof=true&amp;sd=true" TargetMode="External"/><Relationship Id="rId1" Type="http://schemas.openxmlformats.org/officeDocument/2006/relationships/slideLayout" Target="../slideLayouts/slideLayout1.xml"/><Relationship Id="rId4" Type="http://schemas.openxmlformats.org/officeDocument/2006/relationships/hyperlink" Target="https://youtu.be/pfmJtWEMEpo?si=XxxWE5rKg_2CCDo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youtu.be/eL6dukE4f-4?si=p6ohbWandHUszNP0" TargetMode="External"/><Relationship Id="rId2" Type="http://schemas.openxmlformats.org/officeDocument/2006/relationships/hyperlink" Target="https://docs.google.com/spreadsheets/d/1m9cuNYtySkUNMdaIIo0dpKgKC4LNUt6m/edit?usp=drive_link&amp;ouid=109868940049378712343&amp;rtpof=true&amp;sd=true" TargetMode="External"/><Relationship Id="rId1" Type="http://schemas.openxmlformats.org/officeDocument/2006/relationships/slideLayout" Target="../slideLayouts/slideLayout1.xml"/><Relationship Id="rId5" Type="http://schemas.openxmlformats.org/officeDocument/2006/relationships/hyperlink" Target="https://youtube.com/playlist?list=PLKnIA16_Rmvb-ZTsM1QS-tlwmlkeGSnru&amp;si=UYoWL65_XBZu6jwk" TargetMode="External"/><Relationship Id="rId4" Type="http://schemas.openxmlformats.org/officeDocument/2006/relationships/hyperlink" Target="https://youtu.be/n40hS9tQmcY?si=v2C6KsIbRoee24Z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Problem Statements For Second and Third Year </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2737B4F9-7491-48D1-68E4-3CB6D6E8736D}"/>
              </a:ext>
            </a:extLst>
          </p:cNvPr>
          <p:cNvSpPr txBox="1">
            <a:spLocks/>
          </p:cNvSpPr>
          <p:nvPr/>
        </p:nvSpPr>
        <p:spPr>
          <a:xfrm>
            <a:off x="5286999" y="4612433"/>
            <a:ext cx="6253317" cy="69467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3200" u="sng" dirty="0"/>
              <a:t>Web Development and AI/ML</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600" i="1" dirty="0">
                <a:solidFill>
                  <a:schemeClr val="tx1"/>
                </a:solidFill>
              </a:rPr>
              <a:t>Problem Statement 1– An Online Shop Web Application</a:t>
            </a:r>
            <a:br>
              <a:rPr lang="en-US" sz="1800" i="1" dirty="0">
                <a:solidFill>
                  <a:schemeClr val="tx1"/>
                </a:solidFill>
              </a:rPr>
            </a:br>
            <a:br>
              <a:rPr lang="en-US" sz="1800" i="1" dirty="0">
                <a:solidFill>
                  <a:schemeClr val="tx1"/>
                </a:solidFill>
              </a:rPr>
            </a:br>
            <a:r>
              <a:rPr lang="en-US" sz="1800" i="1" dirty="0">
                <a:solidFill>
                  <a:schemeClr val="tx1"/>
                </a:solidFill>
              </a:rPr>
              <a:t>Develop an online shop platform that offers a seamless and intuitive shopping experience for users. The platform should feature a wide range of products categorized efficiently for easy navigation. Users should be able to browse products, add them to their cart, and securely checkout using various payment methods. Additionally, the platform should include features such as user accounts for managing orders, wish lists for saving favorite items, and a responsive design to ensure compatibility across different devices. The objective is to create a robust and user-friendly online shopping destination that fosters customer satisfaction and promotes sales conversion. Moreover, feel free to incorporate additional features.</a:t>
            </a: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D9979C-5533-29E5-261C-3A5845D8D8BC}"/>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6B7040B9-8B1B-229A-D8A4-21C588ED0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D8462-14D4-B7A0-7059-E50DA7B071F3}"/>
              </a:ext>
            </a:extLst>
          </p:cNvPr>
          <p:cNvSpPr>
            <a:spLocks noGrp="1"/>
          </p:cNvSpPr>
          <p:nvPr>
            <p:ph type="ctrTitle"/>
          </p:nvPr>
        </p:nvSpPr>
        <p:spPr>
          <a:xfrm>
            <a:off x="1097280" y="758952"/>
            <a:ext cx="10058400" cy="3892168"/>
          </a:xfrm>
        </p:spPr>
        <p:txBody>
          <a:bodyPr anchor="ctr">
            <a:normAutofit/>
          </a:bodyPr>
          <a:lstStyle/>
          <a:p>
            <a:pPr lvl="0"/>
            <a:r>
              <a:rPr lang="en-US" sz="3600" i="1" dirty="0">
                <a:solidFill>
                  <a:schemeClr val="tx1"/>
                </a:solidFill>
              </a:rPr>
              <a:t>Problem Statement 2– Connection Web Application</a:t>
            </a:r>
            <a:br>
              <a:rPr lang="en-US" sz="1800" i="1" dirty="0">
                <a:solidFill>
                  <a:schemeClr val="tx1"/>
                </a:solidFill>
              </a:rPr>
            </a:br>
            <a:br>
              <a:rPr lang="en-US" sz="1800" i="1" dirty="0">
                <a:solidFill>
                  <a:schemeClr val="tx1"/>
                </a:solidFill>
              </a:rPr>
            </a:br>
            <a:r>
              <a:rPr lang="en-US" sz="1800" i="1" dirty="0">
                <a:solidFill>
                  <a:schemeClr val="tx1"/>
                </a:solidFill>
              </a:rPr>
              <a:t>Design and develop an online connection app aimed at facilitating meaningful interactions and relationships among users. The app should provide a platform for individuals to discover and connect with like-minded people based on shared interests, hobbies, or goals. It should offer features such as user profiles with customizable information, chat functionalities for initiating conversations, and advanced search filters to narrow down potential matches. Additionally, the app should prioritize user privacy and security, implementing measures to ensure a safe and respectful environment for all users. The goal is to create a dynamic and inclusive online community where users can forge genuine connections and foster meaningful relationships. Moreover, feel free to incorporate additional features.</a:t>
            </a:r>
            <a:endParaRPr lang="en-US" sz="1800" i="1" dirty="0">
              <a:solidFill>
                <a:srgbClr val="FFFFFF"/>
              </a:solidFill>
            </a:endParaRPr>
          </a:p>
        </p:txBody>
      </p:sp>
      <p:sp>
        <p:nvSpPr>
          <p:cNvPr id="49" name="Rectangle 48">
            <a:extLst>
              <a:ext uri="{FF2B5EF4-FFF2-40B4-BE49-F238E27FC236}">
                <a16:creationId xmlns:a16="http://schemas.microsoft.com/office/drawing/2014/main" id="{7E551627-B3E4-348B-E3A3-D9FEB7E65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576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1DF2FA-42FB-BED5-AD01-AFD0EEED39DF}"/>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2689E947-12DA-ED99-4831-11E40BED7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7717AE1-0C91-B365-2540-55837F2F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D54D7583-0908-4A96-64FD-D66ABAFA7386}"/>
              </a:ext>
            </a:extLst>
          </p:cNvPr>
          <p:cNvSpPr txBox="1"/>
          <p:nvPr/>
        </p:nvSpPr>
        <p:spPr>
          <a:xfrm>
            <a:off x="206188" y="206188"/>
            <a:ext cx="11716871" cy="4862870"/>
          </a:xfrm>
          <a:prstGeom prst="rect">
            <a:avLst/>
          </a:prstGeom>
          <a:noFill/>
        </p:spPr>
        <p:txBody>
          <a:bodyPr wrap="square" rtlCol="0">
            <a:spAutoFit/>
          </a:bodyPr>
          <a:lstStyle/>
          <a:p>
            <a:r>
              <a:rPr lang="en-IN" sz="4000" dirty="0">
                <a:latin typeface="+mj-lt"/>
                <a:cs typeface="Times New Roman" panose="02020603050405020304" pitchFamily="18" charset="0"/>
              </a:rPr>
              <a:t>Problem Statement for AI/ML for 2nd Year:</a:t>
            </a:r>
          </a:p>
          <a:p>
            <a:endParaRPr lang="en-IN" b="1" dirty="0">
              <a:latin typeface="+mj-lt"/>
              <a:cs typeface="Times New Roman" panose="02020603050405020304" pitchFamily="18" charset="0"/>
            </a:endParaRPr>
          </a:p>
          <a:p>
            <a:r>
              <a:rPr lang="en-IN" b="1" dirty="0">
                <a:latin typeface="+mj-lt"/>
                <a:cs typeface="Times New Roman" panose="02020603050405020304" pitchFamily="18" charset="0"/>
              </a:rPr>
              <a:t>Topic - </a:t>
            </a:r>
            <a:r>
              <a:rPr lang="en-IN" sz="1800" b="0" i="0" u="none" strike="noStrike" dirty="0">
                <a:solidFill>
                  <a:srgbClr val="000000"/>
                </a:solidFill>
                <a:effectLst/>
                <a:latin typeface="+mj-lt"/>
                <a:cs typeface="Times New Roman" panose="02020603050405020304" pitchFamily="18" charset="0"/>
              </a:rPr>
              <a:t>Car price prediction</a:t>
            </a:r>
            <a:endParaRPr lang="en-IN" b="1" dirty="0">
              <a:latin typeface="+mj-lt"/>
              <a:cs typeface="Times New Roman" panose="02020603050405020304" pitchFamily="18" charset="0"/>
            </a:endParaRPr>
          </a:p>
          <a:p>
            <a:endParaRPr lang="en-IN" b="1" dirty="0">
              <a:latin typeface="+mj-lt"/>
              <a:cs typeface="Times New Roman" panose="02020603050405020304" pitchFamily="18" charset="0"/>
            </a:endParaRPr>
          </a:p>
          <a:p>
            <a:r>
              <a:rPr lang="en-IN" b="1" dirty="0">
                <a:latin typeface="+mj-lt"/>
                <a:cs typeface="Times New Roman" panose="02020603050405020304" pitchFamily="18" charset="0"/>
              </a:rPr>
              <a:t>Guidelines:</a:t>
            </a:r>
          </a:p>
          <a:p>
            <a:pPr marL="457200"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Analyze the data carefully </a:t>
            </a:r>
          </a:p>
          <a:p>
            <a:pPr marL="457200"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Check the consistency of dataset(Null values, blank or NAN values)</a:t>
            </a:r>
          </a:p>
          <a:p>
            <a:pPr marL="457200"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Build the ML model using Linear Regression algorithm (Bonus points if you use any other algorithm but at least Linear regression is necessary to use)</a:t>
            </a:r>
          </a:p>
          <a:p>
            <a:pPr marL="457200"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Find the accuracy score for test data</a:t>
            </a:r>
          </a:p>
          <a:p>
            <a:pPr marL="457200"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Predict the results on test dataset and compare accuracies with train data</a:t>
            </a:r>
            <a:endParaRPr lang="en-IN" b="1" dirty="0">
              <a:latin typeface="+mj-lt"/>
              <a:cs typeface="Times New Roman" panose="02020603050405020304" pitchFamily="18" charset="0"/>
            </a:endParaRPr>
          </a:p>
          <a:p>
            <a:r>
              <a:rPr lang="en-US" sz="1800" b="1" i="0" u="none" strike="noStrike" dirty="0">
                <a:solidFill>
                  <a:srgbClr val="000000"/>
                </a:solidFill>
                <a:effectLst/>
                <a:latin typeface="+mj-lt"/>
                <a:cs typeface="Times New Roman" panose="02020603050405020304" pitchFamily="18" charset="0"/>
              </a:rPr>
              <a:t>Marking will be based on- </a:t>
            </a:r>
          </a:p>
          <a:p>
            <a:pPr marL="442798"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The depth of EDA performed on dataset</a:t>
            </a:r>
          </a:p>
          <a:p>
            <a:pPr marL="442798"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Accuracy of test dataset on ML model</a:t>
            </a:r>
          </a:p>
          <a:p>
            <a:pPr marL="442798"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Best algorithm accuracy if used multiple algorithms for training model</a:t>
            </a:r>
          </a:p>
          <a:p>
            <a:endParaRPr lang="en-IN" dirty="0">
              <a:latin typeface="+mj-lt"/>
            </a:endParaRPr>
          </a:p>
        </p:txBody>
      </p:sp>
      <p:sp>
        <p:nvSpPr>
          <p:cNvPr id="4" name="TextBox 3">
            <a:extLst>
              <a:ext uri="{FF2B5EF4-FFF2-40B4-BE49-F238E27FC236}">
                <a16:creationId xmlns:a16="http://schemas.microsoft.com/office/drawing/2014/main" id="{7F450D9E-0F13-5795-76B3-9BF9A9E00844}"/>
              </a:ext>
            </a:extLst>
          </p:cNvPr>
          <p:cNvSpPr txBox="1"/>
          <p:nvPr/>
        </p:nvSpPr>
        <p:spPr>
          <a:xfrm>
            <a:off x="80683" y="5124572"/>
            <a:ext cx="11842376" cy="1754326"/>
          </a:xfrm>
          <a:prstGeom prst="rect">
            <a:avLst/>
          </a:prstGeom>
          <a:noFill/>
        </p:spPr>
        <p:txBody>
          <a:bodyPr wrap="square" rtlCol="0">
            <a:spAutoFit/>
          </a:bodyPr>
          <a:lstStyle/>
          <a:p>
            <a:r>
              <a:rPr lang="en-IN" dirty="0">
                <a:solidFill>
                  <a:schemeClr val="bg1"/>
                </a:solidFill>
                <a:latin typeface="+mj-lt"/>
              </a:rPr>
              <a:t>Dataset - </a:t>
            </a:r>
            <a:r>
              <a:rPr lang="en-IN" b="0" i="0" dirty="0">
                <a:solidFill>
                  <a:srgbClr val="000000"/>
                </a:solidFill>
                <a:effectLst/>
                <a:latin typeface="+mj-lt"/>
                <a:hlinkClick r:id="rId2"/>
              </a:rPr>
              <a:t>https://docs.google.com/spreadsheets/d/1RRumzg3P7SZoFkBiBUw4S2HW9qhOXg71/edit?usp=drive_link&amp;ouid=109868940049378712343&amp;rtpof=true&amp;sd=true</a:t>
            </a:r>
            <a:endParaRPr lang="en-IN" b="0" i="0" dirty="0">
              <a:solidFill>
                <a:srgbClr val="000000"/>
              </a:solidFill>
              <a:effectLst/>
              <a:latin typeface="+mj-lt"/>
            </a:endParaRPr>
          </a:p>
          <a:p>
            <a:r>
              <a:rPr lang="en-IN" dirty="0">
                <a:solidFill>
                  <a:schemeClr val="bg1"/>
                </a:solidFill>
                <a:latin typeface="+mj-lt"/>
              </a:rPr>
              <a:t>Reference 1- </a:t>
            </a:r>
            <a:r>
              <a:rPr lang="en-IN" b="0" i="0" dirty="0">
                <a:solidFill>
                  <a:srgbClr val="000000"/>
                </a:solidFill>
                <a:effectLst/>
                <a:latin typeface="+mj-lt"/>
                <a:hlinkClick r:id="rId3"/>
              </a:rPr>
              <a:t>https://youtu.be/bRl2IXIjuqE?si=THZgW0MABSinySOa</a:t>
            </a:r>
            <a:endParaRPr lang="en-IN" b="0" i="0" dirty="0">
              <a:solidFill>
                <a:srgbClr val="000000"/>
              </a:solidFill>
              <a:effectLst/>
              <a:latin typeface="+mj-lt"/>
            </a:endParaRPr>
          </a:p>
          <a:p>
            <a:r>
              <a:rPr lang="en-IN" dirty="0">
                <a:solidFill>
                  <a:schemeClr val="bg1"/>
                </a:solidFill>
                <a:latin typeface="+mj-lt"/>
              </a:rPr>
              <a:t>Reference 2-</a:t>
            </a:r>
            <a:r>
              <a:rPr lang="en-IN" b="0" i="0" dirty="0">
                <a:solidFill>
                  <a:srgbClr val="000000"/>
                </a:solidFill>
                <a:effectLst/>
                <a:latin typeface="+mj-lt"/>
                <a:hlinkClick r:id="rId4"/>
              </a:rPr>
              <a:t>https://youtu.be/</a:t>
            </a:r>
            <a:r>
              <a:rPr lang="en-IN" b="0" i="0" dirty="0" err="1">
                <a:solidFill>
                  <a:srgbClr val="000000"/>
                </a:solidFill>
                <a:effectLst/>
                <a:latin typeface="+mj-lt"/>
                <a:hlinkClick r:id="rId4"/>
              </a:rPr>
              <a:t>pfmJtWEMEpo?si</a:t>
            </a:r>
            <a:r>
              <a:rPr lang="en-IN" b="0" i="0" dirty="0">
                <a:solidFill>
                  <a:srgbClr val="000000"/>
                </a:solidFill>
                <a:effectLst/>
                <a:latin typeface="+mj-lt"/>
                <a:hlinkClick r:id="rId4"/>
              </a:rPr>
              <a:t>=XxxWE5rKg_2CCDo1</a:t>
            </a:r>
            <a:endParaRPr lang="en-IN" b="0" i="0" dirty="0">
              <a:solidFill>
                <a:srgbClr val="000000"/>
              </a:solidFill>
              <a:effectLst/>
              <a:latin typeface="+mj-lt"/>
            </a:endParaRPr>
          </a:p>
          <a:p>
            <a:endParaRPr lang="en-IN" dirty="0"/>
          </a:p>
        </p:txBody>
      </p:sp>
    </p:spTree>
    <p:extLst>
      <p:ext uri="{BB962C8B-B14F-4D97-AF65-F5344CB8AC3E}">
        <p14:creationId xmlns:p14="http://schemas.microsoft.com/office/powerpoint/2010/main" val="111244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4A45E1-8E93-A675-CBF4-39A2D4D52F53}"/>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7894842B-FF00-2D4C-A58B-7E68A5C4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49DA93-6FB7-E938-AA9E-E964BF68D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A8FE6E5B-5C68-38D9-20F2-444A68F274D0}"/>
              </a:ext>
            </a:extLst>
          </p:cNvPr>
          <p:cNvSpPr txBox="1"/>
          <p:nvPr/>
        </p:nvSpPr>
        <p:spPr>
          <a:xfrm>
            <a:off x="77635" y="165467"/>
            <a:ext cx="11716871" cy="4862870"/>
          </a:xfrm>
          <a:prstGeom prst="rect">
            <a:avLst/>
          </a:prstGeom>
          <a:noFill/>
        </p:spPr>
        <p:txBody>
          <a:bodyPr wrap="square" rtlCol="0">
            <a:spAutoFit/>
          </a:bodyPr>
          <a:lstStyle/>
          <a:p>
            <a:r>
              <a:rPr lang="en-IN" sz="4000" dirty="0">
                <a:latin typeface="+mj-lt"/>
                <a:cs typeface="Times New Roman" panose="02020603050405020304" pitchFamily="18" charset="0"/>
              </a:rPr>
              <a:t>Problem Statement for AI/ML for 3rd Year:</a:t>
            </a:r>
          </a:p>
          <a:p>
            <a:endParaRPr lang="en-IN" b="1" dirty="0">
              <a:latin typeface="+mj-lt"/>
              <a:cs typeface="Times New Roman" panose="02020603050405020304" pitchFamily="18" charset="0"/>
            </a:endParaRPr>
          </a:p>
          <a:p>
            <a:r>
              <a:rPr lang="en-IN" b="1" dirty="0">
                <a:latin typeface="+mj-lt"/>
                <a:cs typeface="Times New Roman" panose="02020603050405020304" pitchFamily="18" charset="0"/>
              </a:rPr>
              <a:t>Topic - </a:t>
            </a:r>
            <a:r>
              <a:rPr lang="en-IN" sz="1800" i="0" u="none" strike="noStrike" dirty="0">
                <a:solidFill>
                  <a:srgbClr val="000000"/>
                </a:solidFill>
                <a:effectLst/>
                <a:latin typeface="+mj-lt"/>
              </a:rPr>
              <a:t>Titanic survival prediction</a:t>
            </a:r>
            <a:endParaRPr lang="en-IN" dirty="0">
              <a:latin typeface="+mj-lt"/>
              <a:cs typeface="Times New Roman" panose="02020603050405020304" pitchFamily="18" charset="0"/>
            </a:endParaRPr>
          </a:p>
          <a:p>
            <a:endParaRPr lang="en-IN" b="1" dirty="0">
              <a:latin typeface="+mj-lt"/>
              <a:cs typeface="Times New Roman" panose="02020603050405020304" pitchFamily="18" charset="0"/>
            </a:endParaRPr>
          </a:p>
          <a:p>
            <a:r>
              <a:rPr lang="en-IN" b="1" dirty="0">
                <a:latin typeface="+mj-lt"/>
                <a:cs typeface="Times New Roman" panose="02020603050405020304" pitchFamily="18" charset="0"/>
              </a:rPr>
              <a:t>Guidelines:</a:t>
            </a:r>
          </a:p>
          <a:p>
            <a:pPr marL="352793" rtl="0" fontAlgn="base">
              <a:spcBef>
                <a:spcPts val="0"/>
              </a:spcBef>
              <a:spcAft>
                <a:spcPts val="0"/>
              </a:spcAft>
              <a:buFont typeface="+mj-lt"/>
              <a:buAutoNum type="arabicPeriod"/>
            </a:pPr>
            <a:r>
              <a:rPr lang="en-US" sz="1800" b="0" i="0" u="none" strike="noStrike" dirty="0">
                <a:solidFill>
                  <a:srgbClr val="000000"/>
                </a:solidFill>
                <a:effectLst/>
                <a:latin typeface="+mj-lt"/>
              </a:rPr>
              <a:t>Analyze the data carefully </a:t>
            </a:r>
          </a:p>
          <a:p>
            <a:pPr marL="352793" rtl="0" fontAlgn="base">
              <a:spcBef>
                <a:spcPts val="0"/>
              </a:spcBef>
              <a:spcAft>
                <a:spcPts val="0"/>
              </a:spcAft>
              <a:buFont typeface="+mj-lt"/>
              <a:buAutoNum type="arabicPeriod"/>
            </a:pPr>
            <a:r>
              <a:rPr lang="en-US" sz="1800" b="0" i="0" u="none" strike="noStrike" dirty="0">
                <a:solidFill>
                  <a:srgbClr val="000000"/>
                </a:solidFill>
                <a:effectLst/>
                <a:latin typeface="+mj-lt"/>
              </a:rPr>
              <a:t>Check the consistency of dataset(Null values, blank or NAN values)</a:t>
            </a:r>
          </a:p>
          <a:p>
            <a:pPr marL="352793" rtl="0" fontAlgn="base">
              <a:spcBef>
                <a:spcPts val="0"/>
              </a:spcBef>
              <a:spcAft>
                <a:spcPts val="0"/>
              </a:spcAft>
              <a:buFont typeface="+mj-lt"/>
              <a:buAutoNum type="arabicPeriod"/>
            </a:pPr>
            <a:r>
              <a:rPr lang="en-US" sz="1800" b="0" i="0" u="none" strike="noStrike" dirty="0">
                <a:solidFill>
                  <a:srgbClr val="000000"/>
                </a:solidFill>
                <a:effectLst/>
                <a:latin typeface="+mj-lt"/>
              </a:rPr>
              <a:t>Build the ML model using Logistic Regression algorithm (Bonus points if you use any other algorithm but at least Logistic regression is necessary to use)</a:t>
            </a:r>
          </a:p>
          <a:p>
            <a:pPr marL="352793" rtl="0" fontAlgn="base">
              <a:spcBef>
                <a:spcPts val="0"/>
              </a:spcBef>
              <a:spcAft>
                <a:spcPts val="0"/>
              </a:spcAft>
              <a:buFont typeface="+mj-lt"/>
              <a:buAutoNum type="arabicPeriod"/>
            </a:pPr>
            <a:r>
              <a:rPr lang="en-US" sz="1800" b="0" i="0" u="none" strike="noStrike" dirty="0">
                <a:solidFill>
                  <a:srgbClr val="000000"/>
                </a:solidFill>
                <a:effectLst/>
                <a:latin typeface="+mj-lt"/>
              </a:rPr>
              <a:t>Find the accuracy score for test data</a:t>
            </a:r>
          </a:p>
          <a:p>
            <a:pPr marL="352793" rtl="0" fontAlgn="base">
              <a:spcBef>
                <a:spcPts val="0"/>
              </a:spcBef>
              <a:spcAft>
                <a:spcPts val="0"/>
              </a:spcAft>
              <a:buFont typeface="+mj-lt"/>
              <a:buAutoNum type="arabicPeriod"/>
            </a:pPr>
            <a:r>
              <a:rPr lang="en-US" sz="1800" b="0" i="0" u="none" strike="noStrike" dirty="0">
                <a:solidFill>
                  <a:srgbClr val="000000"/>
                </a:solidFill>
                <a:effectLst/>
                <a:latin typeface="+mj-lt"/>
              </a:rPr>
              <a:t>Predict the results on test dataset and compare accuracies with train data</a:t>
            </a:r>
          </a:p>
          <a:p>
            <a:r>
              <a:rPr lang="en-US" sz="1800" b="1" i="0" u="none" strike="noStrike" dirty="0">
                <a:solidFill>
                  <a:srgbClr val="000000"/>
                </a:solidFill>
                <a:effectLst/>
                <a:latin typeface="+mj-lt"/>
                <a:cs typeface="Times New Roman" panose="02020603050405020304" pitchFamily="18" charset="0"/>
              </a:rPr>
              <a:t>Marking will be based on- </a:t>
            </a:r>
          </a:p>
          <a:p>
            <a:pPr marL="442798"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The depth of EDA performed on dataset</a:t>
            </a:r>
          </a:p>
          <a:p>
            <a:pPr marL="442798"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Accuracy of test dataset on ML model</a:t>
            </a:r>
          </a:p>
          <a:p>
            <a:pPr marL="442798" rtl="0" fontAlgn="base">
              <a:spcBef>
                <a:spcPts val="0"/>
              </a:spcBef>
              <a:spcAft>
                <a:spcPts val="0"/>
              </a:spcAft>
              <a:buFont typeface="+mj-lt"/>
              <a:buAutoNum type="arabicPeriod"/>
            </a:pPr>
            <a:r>
              <a:rPr lang="en-US" sz="1800" b="0" i="0" u="none" strike="noStrike" dirty="0">
                <a:solidFill>
                  <a:srgbClr val="000000"/>
                </a:solidFill>
                <a:effectLst/>
                <a:latin typeface="+mj-lt"/>
                <a:cs typeface="Times New Roman" panose="02020603050405020304" pitchFamily="18" charset="0"/>
              </a:rPr>
              <a:t>Best algorithm accuracy if used multiple algorithms for training model</a:t>
            </a:r>
          </a:p>
          <a:p>
            <a:endParaRPr lang="en-IN" dirty="0">
              <a:latin typeface="+mj-lt"/>
            </a:endParaRPr>
          </a:p>
        </p:txBody>
      </p:sp>
      <p:sp>
        <p:nvSpPr>
          <p:cNvPr id="4" name="TextBox 3">
            <a:extLst>
              <a:ext uri="{FF2B5EF4-FFF2-40B4-BE49-F238E27FC236}">
                <a16:creationId xmlns:a16="http://schemas.microsoft.com/office/drawing/2014/main" id="{BF64C150-3758-1DE0-1576-992042FA375C}"/>
              </a:ext>
            </a:extLst>
          </p:cNvPr>
          <p:cNvSpPr txBox="1"/>
          <p:nvPr/>
        </p:nvSpPr>
        <p:spPr>
          <a:xfrm>
            <a:off x="77635" y="4961102"/>
            <a:ext cx="11842376" cy="2308324"/>
          </a:xfrm>
          <a:prstGeom prst="rect">
            <a:avLst/>
          </a:prstGeom>
          <a:noFill/>
        </p:spPr>
        <p:txBody>
          <a:bodyPr wrap="square" rtlCol="0">
            <a:spAutoFit/>
          </a:bodyPr>
          <a:lstStyle/>
          <a:p>
            <a:r>
              <a:rPr lang="en-IN" dirty="0">
                <a:solidFill>
                  <a:schemeClr val="bg1"/>
                </a:solidFill>
                <a:latin typeface="+mj-lt"/>
              </a:rPr>
              <a:t>Dataset - </a:t>
            </a:r>
            <a:r>
              <a:rPr lang="en-IN" b="0" i="0" dirty="0">
                <a:solidFill>
                  <a:srgbClr val="000000"/>
                </a:solidFill>
                <a:effectLst/>
                <a:latin typeface="Times New Roman" panose="02020603050405020304" pitchFamily="18" charset="0"/>
                <a:hlinkClick r:id="rId2"/>
              </a:rPr>
              <a:t>https://docs.google.com/spreadsheets/d/1m9cuNYtySkUNMdaIIo0dpKgKC4LNUt6m/edit?usp=drive_link&amp;ouid=109868940049378712343&amp;rtpof=true&amp;sd=true</a:t>
            </a:r>
            <a:endParaRPr lang="en-IN" b="0" i="0" dirty="0">
              <a:solidFill>
                <a:srgbClr val="000000"/>
              </a:solidFill>
              <a:effectLst/>
              <a:latin typeface="Times New Roman" panose="02020603050405020304" pitchFamily="18" charset="0"/>
            </a:endParaRPr>
          </a:p>
          <a:p>
            <a:r>
              <a:rPr lang="en-IN" dirty="0">
                <a:solidFill>
                  <a:schemeClr val="bg1"/>
                </a:solidFill>
                <a:latin typeface="+mj-lt"/>
              </a:rPr>
              <a:t>Reference 1- </a:t>
            </a:r>
            <a:r>
              <a:rPr lang="en-IN" b="0" i="0" dirty="0">
                <a:solidFill>
                  <a:srgbClr val="000000"/>
                </a:solidFill>
                <a:effectLst/>
                <a:latin typeface="Times New Roman" panose="02020603050405020304" pitchFamily="18" charset="0"/>
                <a:hlinkClick r:id="rId3"/>
              </a:rPr>
              <a:t>https://youtu.be/eL6dukE4f-4?si=p6ohbWandHUszNP0</a:t>
            </a:r>
            <a:endParaRPr lang="en-IN" b="0" i="0" dirty="0">
              <a:solidFill>
                <a:srgbClr val="000000"/>
              </a:solidFill>
              <a:effectLst/>
              <a:latin typeface="Times New Roman" panose="02020603050405020304" pitchFamily="18" charset="0"/>
            </a:endParaRPr>
          </a:p>
          <a:p>
            <a:r>
              <a:rPr lang="en-IN" dirty="0">
                <a:solidFill>
                  <a:schemeClr val="bg1"/>
                </a:solidFill>
                <a:latin typeface="+mj-lt"/>
              </a:rPr>
              <a:t>Reference 2- </a:t>
            </a:r>
            <a:r>
              <a:rPr lang="en-IN" b="0" i="0" dirty="0">
                <a:solidFill>
                  <a:srgbClr val="000000"/>
                </a:solidFill>
                <a:effectLst/>
                <a:latin typeface="Times New Roman" panose="02020603050405020304" pitchFamily="18" charset="0"/>
                <a:hlinkClick r:id="rId4"/>
              </a:rPr>
              <a:t>https://youtu.be/n40hS9tQmcY?si=v2C6KsIbRoee24Zy</a:t>
            </a:r>
            <a:endParaRPr lang="en-IN" dirty="0">
              <a:solidFill>
                <a:srgbClr val="000000"/>
              </a:solidFill>
              <a:latin typeface="Times New Roman" panose="02020603050405020304" pitchFamily="18" charset="0"/>
            </a:endParaRPr>
          </a:p>
          <a:p>
            <a:r>
              <a:rPr lang="en-IN" dirty="0">
                <a:solidFill>
                  <a:schemeClr val="bg1"/>
                </a:solidFill>
              </a:rPr>
              <a:t>Reference 3-  </a:t>
            </a:r>
            <a:r>
              <a:rPr lang="en-IN" sz="1800" b="0" i="0" u="sng" strike="noStrike" dirty="0">
                <a:solidFill>
                  <a:srgbClr val="1155CC"/>
                </a:solidFill>
                <a:effectLst/>
                <a:latin typeface="Arial" panose="020B0604020202020204" pitchFamily="34" charset="0"/>
                <a:hlinkClick r:id="rId5"/>
              </a:rPr>
              <a:t>https://youtube.com/playlist?list=PLKnIA16_Rmvb-ZTsM1QS-tlwmlkeGSnru&amp;si=UYoWL65_XBZu6jwk</a:t>
            </a:r>
            <a:endParaRPr lang="en-IN" b="0" dirty="0">
              <a:effectLst/>
            </a:endParaRPr>
          </a:p>
          <a:p>
            <a:br>
              <a:rPr lang="en-IN" dirty="0"/>
            </a:br>
            <a:endParaRPr lang="en-IN" dirty="0">
              <a:solidFill>
                <a:schemeClr val="bg1"/>
              </a:solidFill>
            </a:endParaRPr>
          </a:p>
        </p:txBody>
      </p:sp>
    </p:spTree>
    <p:extLst>
      <p:ext uri="{BB962C8B-B14F-4D97-AF65-F5344CB8AC3E}">
        <p14:creationId xmlns:p14="http://schemas.microsoft.com/office/powerpoint/2010/main" val="253461074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{763DC0C5-4164-4FDB-94B6-3F2022B3E6B8}tf56160789_win32</Template>
  <TotalTime>47</TotalTime>
  <Words>639</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Bookman Old Style</vt:lpstr>
      <vt:lpstr>Calibri</vt:lpstr>
      <vt:lpstr>Franklin Gothic Book</vt:lpstr>
      <vt:lpstr>Times New Roman</vt:lpstr>
      <vt:lpstr>Custom</vt:lpstr>
      <vt:lpstr>Problem Statements For Second and Third Year </vt:lpstr>
      <vt:lpstr>Problem Statement 1– An Online Shop Web Application  Develop an online shop platform that offers a seamless and intuitive shopping experience for users. The platform should feature a wide range of products categorized efficiently for easy navigation. Users should be able to browse products, add them to their cart, and securely checkout using various payment methods. Additionally, the platform should include features such as user accounts for managing orders, wish lists for saving favorite items, and a responsive design to ensure compatibility across different devices. The objective is to create a robust and user-friendly online shopping destination that fosters customer satisfaction and promotes sales conversion. Moreover, feel free to incorporate additional features.</vt:lpstr>
      <vt:lpstr>Problem Statement 2– Connection Web Application  Design and develop an online connection app aimed at facilitating meaningful interactions and relationships among users. The app should provide a platform for individuals to discover and connect with like-minded people based on shared interests, hobbies, or goals. It should offer features such as user profiles with customizable information, chat functionalities for initiating conversations, and advanced search filters to narrow down potential matches. Additionally, the app should prioritize user privacy and security, implementing measures to ensure a safe and respectful environment for all users. The goal is to create a dynamic and inclusive online community where users can forge genuine connections and foster meaningful relationships. Moreover, feel free to incorporate additional features.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Statements For Second and Third Year </dc:title>
  <dc:creator>Mustafa Hasan Khan</dc:creator>
  <cp:lastModifiedBy>Mustafa Hasan Khan</cp:lastModifiedBy>
  <cp:revision>3</cp:revision>
  <dcterms:created xsi:type="dcterms:W3CDTF">2024-03-07T08:42:08Z</dcterms:created>
  <dcterms:modified xsi:type="dcterms:W3CDTF">2024-03-07T18:25:24Z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