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65" r:id="rId3"/>
    <p:sldId id="257" r:id="rId4"/>
    <p:sldId id="262" r:id="rId5"/>
    <p:sldId id="263" r:id="rId6"/>
    <p:sldId id="267" r:id="rId7"/>
    <p:sldId id="269" r:id="rId8"/>
    <p:sldId id="270" r:id="rId9"/>
    <p:sldId id="276" r:id="rId10"/>
    <p:sldId id="271" r:id="rId11"/>
    <p:sldId id="272" r:id="rId12"/>
    <p:sldId id="273" r:id="rId13"/>
    <p:sldId id="261" r:id="rId14"/>
    <p:sldId id="275" r:id="rId15"/>
    <p:sldId id="277" r:id="rId16"/>
    <p:sldId id="279" r:id="rId17"/>
    <p:sldId id="280" r:id="rId18"/>
    <p:sldId id="281" r:id="rId19"/>
    <p:sldId id="282" r:id="rId20"/>
    <p:sldId id="283" r:id="rId21"/>
    <p:sldId id="284" r:id="rId22"/>
    <p:sldId id="285" r:id="rId23"/>
    <p:sldId id="287" r:id="rId24"/>
    <p:sldId id="288" r:id="rId25"/>
    <p:sldId id="289" r:id="rId26"/>
    <p:sldId id="290" r:id="rId27"/>
    <p:sldId id="291" r:id="rId28"/>
    <p:sldId id="286"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C0F14-9363-6079-2524-4DDDE90C5002}" v="11" dt="2023-02-22T21:05:41.065"/>
    <p1510:client id="{6CAA21A5-AAF1-1112-8D73-0BF3769E52DB}" v="10" dt="2023-03-01T22:57:50.896"/>
    <p1510:client id="{72518B7B-7D43-2D7E-5DB6-F3B838F50B44}" v="778" dt="2023-02-28T20:00:23.948"/>
    <p1510:client id="{74D5653F-80D2-18F2-21CF-620E9B4FC6C5}" v="400" dt="2023-02-23T14:56:23.418"/>
    <p1510:client id="{788AB39F-FEBD-3F30-06A6-4D431A355D33}" v="5" dt="2023-03-01T17:32:07.614"/>
    <p1510:client id="{7CA10F56-3661-92D6-D079-72DCD92137EE}" v="2159" dt="2023-03-01T19:55:29.264"/>
    <p1510:client id="{AD4649FC-D355-41C6-8DB8-2899CE1AF222}" v="92" dt="2023-02-15T19:59:06.763"/>
    <p1510:client id="{AF64D9C0-B472-EC9A-263C-C61C7F587F85}" v="1005" dt="2023-02-23T18:00:53.583"/>
    <p1510:client id="{B6A29506-C102-DD39-9C4C-8DB42C2673DF}" v="1060" dt="2023-02-28T20:59:07.503"/>
    <p1510:client id="{BC4DD2CC-665E-A60A-E15E-23B8756B5254}" v="32" dt="2023-04-18T16:49:26.605"/>
    <p1510:client id="{E84690DA-9B41-358F-95EE-F91B7E97046F}" v="2" dt="2023-03-01T22:03:06.566"/>
    <p1510:client id="{EB282DB6-1F8A-402A-141F-74C90F8BF32D}" v="1252" dt="2023-03-01T00:30:54.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43050-9C21-45B8-BBD3-47A0CBB8AF95}" type="datetimeFigureOut">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FAAE2-D364-4EEC-AC7A-89657E01C2C9}" type="slidenum">
              <a:t>‹#›</a:t>
            </a:fld>
            <a:endParaRPr lang="en-US"/>
          </a:p>
        </p:txBody>
      </p:sp>
    </p:spTree>
    <p:extLst>
      <p:ext uri="{BB962C8B-B14F-4D97-AF65-F5344CB8AC3E}">
        <p14:creationId xmlns:p14="http://schemas.microsoft.com/office/powerpoint/2010/main" val="412335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pgenomr.github.io/book/genomicIntervals.html#fig:gintsu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ChIP-sequenc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mpgenomr.github.io/book/operations-on-genomic-intervals-with-genomicranges-package.html#fig:findNeare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interval may for instance represent exon coordinates or a transcription factor binding site. On the other hand, you can have base-pair resolution, continuous scores over the genome such as read coverage, or scores that could be associated with only certain bases such as in the case of CpG methylation (see Figure </a:t>
            </a:r>
            <a:r>
              <a:rPr lang="en-US">
                <a:hlinkClick r:id="rId3"/>
              </a:rPr>
              <a:t>6.1</a:t>
            </a:r>
            <a:r>
              <a:rPr lang="en-US"/>
              <a:t> ).</a:t>
            </a:r>
          </a:p>
        </p:txBody>
      </p:sp>
      <p:sp>
        <p:nvSpPr>
          <p:cNvPr id="4" name="Slide Number Placeholder 3"/>
          <p:cNvSpPr>
            <a:spLocks noGrp="1"/>
          </p:cNvSpPr>
          <p:nvPr>
            <p:ph type="sldNum" sz="quarter" idx="5"/>
          </p:nvPr>
        </p:nvSpPr>
        <p:spPr/>
        <p:txBody>
          <a:bodyPr/>
          <a:lstStyle/>
          <a:p>
            <a:fld id="{128FAAE2-D364-4EEC-AC7A-89657E01C2C9}" type="slidenum">
              <a:rPr lang="en-US"/>
              <a:t>2</a:t>
            </a:fld>
            <a:endParaRPr lang="en-US"/>
          </a:p>
        </p:txBody>
      </p:sp>
    </p:spTree>
    <p:extLst>
      <p:ext uri="{BB962C8B-B14F-4D97-AF65-F5344CB8AC3E}">
        <p14:creationId xmlns:p14="http://schemas.microsoft.com/office/powerpoint/2010/main" val="61657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12</a:t>
            </a:fld>
            <a:endParaRPr lang="en-US"/>
          </a:p>
        </p:txBody>
      </p:sp>
    </p:spTree>
    <p:extLst>
      <p:ext uri="{BB962C8B-B14F-4D97-AF65-F5344CB8AC3E}">
        <p14:creationId xmlns:p14="http://schemas.microsoft.com/office/powerpoint/2010/main" val="3080124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14</a:t>
            </a:fld>
            <a:endParaRPr lang="en-US"/>
          </a:p>
        </p:txBody>
      </p:sp>
    </p:spTree>
    <p:extLst>
      <p:ext uri="{BB962C8B-B14F-4D97-AF65-F5344CB8AC3E}">
        <p14:creationId xmlns:p14="http://schemas.microsoft.com/office/powerpoint/2010/main" val="370199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15</a:t>
            </a:fld>
            <a:endParaRPr lang="en-US"/>
          </a:p>
        </p:txBody>
      </p:sp>
    </p:spTree>
    <p:extLst>
      <p:ext uri="{BB962C8B-B14F-4D97-AF65-F5344CB8AC3E}">
        <p14:creationId xmlns:p14="http://schemas.microsoft.com/office/powerpoint/2010/main" val="3618541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16</a:t>
            </a:fld>
            <a:endParaRPr lang="en-US"/>
          </a:p>
        </p:txBody>
      </p:sp>
    </p:spTree>
    <p:extLst>
      <p:ext uri="{BB962C8B-B14F-4D97-AF65-F5344CB8AC3E}">
        <p14:creationId xmlns:p14="http://schemas.microsoft.com/office/powerpoint/2010/main" val="1327146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17</a:t>
            </a:fld>
            <a:endParaRPr lang="en-US"/>
          </a:p>
        </p:txBody>
      </p:sp>
    </p:spTree>
    <p:extLst>
      <p:ext uri="{BB962C8B-B14F-4D97-AF65-F5344CB8AC3E}">
        <p14:creationId xmlns:p14="http://schemas.microsoft.com/office/powerpoint/2010/main" val="1405455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18</a:t>
            </a:fld>
            <a:endParaRPr lang="en-US"/>
          </a:p>
        </p:txBody>
      </p:sp>
    </p:spTree>
    <p:extLst>
      <p:ext uri="{BB962C8B-B14F-4D97-AF65-F5344CB8AC3E}">
        <p14:creationId xmlns:p14="http://schemas.microsoft.com/office/powerpoint/2010/main" val="309153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19</a:t>
            </a:fld>
            <a:endParaRPr lang="en-US"/>
          </a:p>
        </p:txBody>
      </p:sp>
    </p:spTree>
    <p:extLst>
      <p:ext uri="{BB962C8B-B14F-4D97-AF65-F5344CB8AC3E}">
        <p14:creationId xmlns:p14="http://schemas.microsoft.com/office/powerpoint/2010/main" val="1410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20</a:t>
            </a:fld>
            <a:endParaRPr lang="en-US"/>
          </a:p>
        </p:txBody>
      </p:sp>
    </p:spTree>
    <p:extLst>
      <p:ext uri="{BB962C8B-B14F-4D97-AF65-F5344CB8AC3E}">
        <p14:creationId xmlns:p14="http://schemas.microsoft.com/office/powerpoint/2010/main" val="3983793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21</a:t>
            </a:fld>
            <a:endParaRPr lang="en-US"/>
          </a:p>
        </p:txBody>
      </p:sp>
    </p:spTree>
    <p:extLst>
      <p:ext uri="{BB962C8B-B14F-4D97-AF65-F5344CB8AC3E}">
        <p14:creationId xmlns:p14="http://schemas.microsoft.com/office/powerpoint/2010/main" val="630797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22</a:t>
            </a:fld>
            <a:endParaRPr lang="en-US"/>
          </a:p>
        </p:txBody>
      </p:sp>
    </p:spTree>
    <p:extLst>
      <p:ext uri="{BB962C8B-B14F-4D97-AF65-F5344CB8AC3E}">
        <p14:creationId xmlns:p14="http://schemas.microsoft.com/office/powerpoint/2010/main" val="1418772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Considerable time in computational genomics is spent on overlapping different features of the genome. Each feature can be represented with a genomic interval within the chromosomal coordinate system. In addition, each interval can carry different sorts of information. An interval may for instance represent exon coordinates or a transcription factor binding site. </a:t>
            </a:r>
          </a:p>
        </p:txBody>
      </p:sp>
      <p:sp>
        <p:nvSpPr>
          <p:cNvPr id="4" name="Slide Number Placeholder 3"/>
          <p:cNvSpPr>
            <a:spLocks noGrp="1"/>
          </p:cNvSpPr>
          <p:nvPr>
            <p:ph type="sldNum" sz="quarter" idx="5"/>
          </p:nvPr>
        </p:nvSpPr>
        <p:spPr/>
        <p:txBody>
          <a:bodyPr/>
          <a:lstStyle/>
          <a:p>
            <a:fld id="{128FAAE2-D364-4EEC-AC7A-89657E01C2C9}" type="slidenum">
              <a:rPr lang="en-US"/>
              <a:t>3</a:t>
            </a:fld>
            <a:endParaRPr lang="en-US"/>
          </a:p>
        </p:txBody>
      </p:sp>
    </p:spTree>
    <p:extLst>
      <p:ext uri="{BB962C8B-B14F-4D97-AF65-F5344CB8AC3E}">
        <p14:creationId xmlns:p14="http://schemas.microsoft.com/office/powerpoint/2010/main" val="4015138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Enrichment = </a:t>
            </a:r>
            <a:r>
              <a:rPr lang="en-US"/>
              <a:t>the extent to which a particular protein of interest is bound to a specific genomic region?</a:t>
            </a:r>
          </a:p>
        </p:txBody>
      </p:sp>
      <p:sp>
        <p:nvSpPr>
          <p:cNvPr id="4" name="Slide Number Placeholder 3"/>
          <p:cNvSpPr>
            <a:spLocks noGrp="1"/>
          </p:cNvSpPr>
          <p:nvPr>
            <p:ph type="sldNum" sz="quarter" idx="5"/>
          </p:nvPr>
        </p:nvSpPr>
        <p:spPr/>
        <p:txBody>
          <a:bodyPr/>
          <a:lstStyle/>
          <a:p>
            <a:fld id="{128FAAE2-D364-4EEC-AC7A-89657E01C2C9}" type="slidenum">
              <a:t>23</a:t>
            </a:fld>
            <a:endParaRPr lang="en-US"/>
          </a:p>
        </p:txBody>
      </p:sp>
    </p:spTree>
    <p:extLst>
      <p:ext uri="{BB962C8B-B14F-4D97-AF65-F5344CB8AC3E}">
        <p14:creationId xmlns:p14="http://schemas.microsoft.com/office/powerpoint/2010/main" val="2844452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Enrichment = </a:t>
            </a:r>
            <a:r>
              <a:rPr lang="en-US"/>
              <a:t>the extent to which a particular protein of interest is bound to a specific genomic region?</a:t>
            </a:r>
          </a:p>
          <a:p>
            <a:endParaRPr lang="en-US">
              <a:ea typeface="Calibri"/>
              <a:cs typeface="Calibri"/>
            </a:endParaRPr>
          </a:p>
          <a:p>
            <a:r>
              <a:rPr lang="en-US"/>
              <a:t>in sequencing experiments, such as </a:t>
            </a:r>
            <a:r>
              <a:rPr lang="en-US" err="1"/>
              <a:t>ChIP</a:t>
            </a:r>
            <a:r>
              <a:rPr lang="en-US"/>
              <a:t>-seq, the signal-to-noise ratio is a measure of the quality of the signal, which represents the specific signal that we are interested in, in relation to the noise, which represents any background or non-specific signals that might be present in the experiment. The signal-to-noise ratio is calculated by dividing the average signal intensity of the peaks of interest by the average signal intensity of the control regions, which are regions that are not expected to be enriched for the signal of interest.</a:t>
            </a:r>
            <a:endParaRPr lang="en-US">
              <a:ea typeface="Calibri"/>
              <a:cs typeface="Calibri"/>
            </a:endParaRPr>
          </a:p>
        </p:txBody>
      </p:sp>
      <p:sp>
        <p:nvSpPr>
          <p:cNvPr id="4" name="Slide Number Placeholder 3"/>
          <p:cNvSpPr>
            <a:spLocks noGrp="1"/>
          </p:cNvSpPr>
          <p:nvPr>
            <p:ph type="sldNum" sz="quarter" idx="5"/>
          </p:nvPr>
        </p:nvSpPr>
        <p:spPr/>
        <p:txBody>
          <a:bodyPr/>
          <a:lstStyle/>
          <a:p>
            <a:fld id="{128FAAE2-D364-4EEC-AC7A-89657E01C2C9}" type="slidenum">
              <a:t>24</a:t>
            </a:fld>
            <a:endParaRPr lang="en-US"/>
          </a:p>
        </p:txBody>
      </p:sp>
    </p:spTree>
    <p:extLst>
      <p:ext uri="{BB962C8B-B14F-4D97-AF65-F5344CB8AC3E}">
        <p14:creationId xmlns:p14="http://schemas.microsoft.com/office/powerpoint/2010/main" val="1386705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128FAAE2-D364-4EEC-AC7A-89657E01C2C9}" type="slidenum">
              <a:t>25</a:t>
            </a:fld>
            <a:endParaRPr lang="en-US"/>
          </a:p>
        </p:txBody>
      </p:sp>
    </p:spTree>
    <p:extLst>
      <p:ext uri="{BB962C8B-B14F-4D97-AF65-F5344CB8AC3E}">
        <p14:creationId xmlns:p14="http://schemas.microsoft.com/office/powerpoint/2010/main" val="547892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28FAAE2-D364-4EEC-AC7A-89657E01C2C9}" type="slidenum">
              <a:t>26</a:t>
            </a:fld>
            <a:endParaRPr lang="en-US"/>
          </a:p>
        </p:txBody>
      </p:sp>
    </p:spTree>
    <p:extLst>
      <p:ext uri="{BB962C8B-B14F-4D97-AF65-F5344CB8AC3E}">
        <p14:creationId xmlns:p14="http://schemas.microsoft.com/office/powerpoint/2010/main" val="1618046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28FAAE2-D364-4EEC-AC7A-89657E01C2C9}" type="slidenum">
              <a:t>27</a:t>
            </a:fld>
            <a:endParaRPr lang="en-US"/>
          </a:p>
        </p:txBody>
      </p:sp>
    </p:spTree>
    <p:extLst>
      <p:ext uri="{BB962C8B-B14F-4D97-AF65-F5344CB8AC3E}">
        <p14:creationId xmlns:p14="http://schemas.microsoft.com/office/powerpoint/2010/main" val="266441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looks a bit like a data frame. Also, note that the peculiar second argument “ranges” basically contains the start and end positions of the genomic intervals. However, you cannot just give start and end positions, you actually have to provide another object of </a:t>
            </a:r>
            <a:r>
              <a:rPr lang="en-US" err="1"/>
              <a:t>IRanges</a:t>
            </a:r>
            <a:r>
              <a:rPr lang="en-US"/>
              <a:t>. Do not let this confuse you; </a:t>
            </a:r>
            <a:r>
              <a:rPr lang="en-US" err="1"/>
              <a:t>GRanges</a:t>
            </a:r>
            <a:r>
              <a:rPr lang="en-US"/>
              <a:t> actually depends on another object that is very similar to itself called </a:t>
            </a:r>
            <a:r>
              <a:rPr lang="en-US" err="1"/>
              <a:t>IRanges</a:t>
            </a:r>
            <a:r>
              <a:rPr lang="en-US"/>
              <a:t> and you have to provide the “ranges” argument as an </a:t>
            </a:r>
            <a:r>
              <a:rPr lang="en-US" err="1"/>
              <a:t>IRanges</a:t>
            </a:r>
            <a:r>
              <a:rPr lang="en-US"/>
              <a:t> object. In its simplest form, an </a:t>
            </a:r>
            <a:r>
              <a:rPr lang="en-US" err="1"/>
              <a:t>IRanges</a:t>
            </a:r>
            <a:r>
              <a:rPr lang="en-US"/>
              <a:t> object can be constructed by providing start and end positions to the </a:t>
            </a:r>
            <a:r>
              <a:rPr lang="en-US" err="1"/>
              <a:t>IRanges</a:t>
            </a:r>
            <a:r>
              <a:rPr lang="en-US"/>
              <a:t>() function. Think of it as something you just have to provide in order to construct the </a:t>
            </a:r>
            <a:r>
              <a:rPr lang="en-US" err="1"/>
              <a:t>GRanges</a:t>
            </a:r>
            <a:r>
              <a:rPr lang="en-US"/>
              <a:t> object.</a:t>
            </a:r>
          </a:p>
        </p:txBody>
      </p:sp>
      <p:sp>
        <p:nvSpPr>
          <p:cNvPr id="4" name="Slide Number Placeholder 3"/>
          <p:cNvSpPr>
            <a:spLocks noGrp="1"/>
          </p:cNvSpPr>
          <p:nvPr>
            <p:ph type="sldNum" sz="quarter" idx="5"/>
          </p:nvPr>
        </p:nvSpPr>
        <p:spPr/>
        <p:txBody>
          <a:bodyPr/>
          <a:lstStyle/>
          <a:p>
            <a:fld id="{128FAAE2-D364-4EEC-AC7A-89657E01C2C9}" type="slidenum">
              <a:rPr lang="en-US"/>
              <a:t>4</a:t>
            </a:fld>
            <a:endParaRPr lang="en-US"/>
          </a:p>
        </p:txBody>
      </p:sp>
    </p:spTree>
    <p:extLst>
      <p:ext uri="{BB962C8B-B14F-4D97-AF65-F5344CB8AC3E}">
        <p14:creationId xmlns:p14="http://schemas.microsoft.com/office/powerpoint/2010/main" val="2924486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may need to do some pre-processing before/after reading in the BED file. Below is an example of getting transcription start sites from BED files containing </a:t>
            </a:r>
            <a:r>
              <a:rPr lang="en-US" err="1"/>
              <a:t>RefSeq</a:t>
            </a:r>
            <a:r>
              <a:rPr lang="en-US"/>
              <a:t> transcript locations. Another way of doing this from a BED file is to use the </a:t>
            </a:r>
            <a:r>
              <a:rPr lang="en-US" err="1"/>
              <a:t>readTranscriptfeatures</a:t>
            </a:r>
            <a:r>
              <a:rPr lang="en-US"/>
              <a:t>() function from the </a:t>
            </a:r>
            <a:r>
              <a:rPr lang="en-US" err="1"/>
              <a:t>genomation</a:t>
            </a:r>
            <a:r>
              <a:rPr lang="en-US"/>
              <a:t> package. This function takes care of the steps described in the code chunk above.</a:t>
            </a:r>
          </a:p>
        </p:txBody>
      </p:sp>
      <p:sp>
        <p:nvSpPr>
          <p:cNvPr id="4" name="Slide Number Placeholder 3"/>
          <p:cNvSpPr>
            <a:spLocks noGrp="1"/>
          </p:cNvSpPr>
          <p:nvPr>
            <p:ph type="sldNum" sz="quarter" idx="5"/>
          </p:nvPr>
        </p:nvSpPr>
        <p:spPr/>
        <p:txBody>
          <a:bodyPr/>
          <a:lstStyle/>
          <a:p>
            <a:fld id="{128FAAE2-D364-4EEC-AC7A-89657E01C2C9}" type="slidenum">
              <a:rPr lang="en-US"/>
              <a:t>6</a:t>
            </a:fld>
            <a:endParaRPr lang="en-US"/>
          </a:p>
        </p:txBody>
      </p:sp>
    </p:spTree>
    <p:extLst>
      <p:ext uri="{BB962C8B-B14F-4D97-AF65-F5344CB8AC3E}">
        <p14:creationId xmlns:p14="http://schemas.microsoft.com/office/powerpoint/2010/main" val="418788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multiple file formats in genomics but some of them you will see more frequently than others. We already mentioned some of them. Here is a list of files and functions that can read them into R as </a:t>
            </a:r>
            <a:r>
              <a:rPr lang="en-US" err="1"/>
              <a:t>GRanges</a:t>
            </a:r>
            <a:r>
              <a:rPr lang="en-US"/>
              <a:t> objects or something coercible to </a:t>
            </a:r>
            <a:r>
              <a:rPr lang="en-US" err="1"/>
              <a:t>GRanges</a:t>
            </a:r>
            <a:r>
              <a:rPr lang="en-US"/>
              <a:t> objects.</a:t>
            </a:r>
          </a:p>
          <a:p>
            <a:br>
              <a:rPr lang="en-US"/>
            </a:br>
            <a:endParaRPr lang="en-US"/>
          </a:p>
          <a:p>
            <a:endParaRPr lang="en-US">
              <a:cs typeface="Calibri"/>
            </a:endParaRPr>
          </a:p>
        </p:txBody>
      </p:sp>
      <p:sp>
        <p:nvSpPr>
          <p:cNvPr id="4" name="Slide Number Placeholder 3"/>
          <p:cNvSpPr>
            <a:spLocks noGrp="1"/>
          </p:cNvSpPr>
          <p:nvPr>
            <p:ph type="sldNum" sz="quarter" idx="5"/>
          </p:nvPr>
        </p:nvSpPr>
        <p:spPr/>
        <p:txBody>
          <a:bodyPr/>
          <a:lstStyle/>
          <a:p>
            <a:fld id="{128FAAE2-D364-4EEC-AC7A-89657E01C2C9}" type="slidenum">
              <a:rPr lang="en-US"/>
              <a:t>7</a:t>
            </a:fld>
            <a:endParaRPr lang="en-US"/>
          </a:p>
        </p:txBody>
      </p:sp>
    </p:spTree>
    <p:extLst>
      <p:ext uri="{BB962C8B-B14F-4D97-AF65-F5344CB8AC3E}">
        <p14:creationId xmlns:p14="http://schemas.microsoft.com/office/powerpoint/2010/main" val="3571878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Usually, you have a set of regions that you are interested in and you want to see if they overlap with another set of regions or see how many of them overlap. A good example is transcription factor binding sites determined by </a:t>
            </a:r>
            <a:r>
              <a:rPr lang="en-US">
                <a:hlinkClick r:id="rId3"/>
              </a:rPr>
              <a:t>ChIP-seq</a:t>
            </a:r>
            <a:r>
              <a:rPr lang="en-US"/>
              <a:t> experiments. </a:t>
            </a:r>
          </a:p>
          <a:p>
            <a:endParaRPr lang="en-US">
              <a:cs typeface="Calibri"/>
            </a:endParaRPr>
          </a:p>
          <a:p>
            <a:r>
              <a:rPr lang="en-US"/>
              <a:t>Below is a demonstration of how </a:t>
            </a:r>
            <a:r>
              <a:rPr lang="en-US" b="1"/>
              <a:t>transcription factor binding sites</a:t>
            </a:r>
            <a:r>
              <a:rPr lang="en-US"/>
              <a:t> can be annotated using CpG islands. First, we will get the subset of binding sites that overlap with the CpG islands. In this case, binding sites are </a:t>
            </a:r>
            <a:r>
              <a:rPr lang="en-US" err="1"/>
              <a:t>ChIP</a:t>
            </a:r>
            <a:r>
              <a:rPr lang="en-US"/>
              <a:t>-seq peaks.</a:t>
            </a:r>
          </a:p>
          <a:p>
            <a:endParaRPr lang="en-US">
              <a:cs typeface="Calibri"/>
            </a:endParaRPr>
          </a:p>
          <a:p>
            <a:endParaRPr lang="en-US">
              <a:cs typeface="Calibri"/>
            </a:endParaRPr>
          </a:p>
          <a:p>
            <a:r>
              <a:rPr lang="en-US"/>
              <a:t>However, you cannot just give start and end positions, you actually have to provide another object of </a:t>
            </a:r>
            <a:r>
              <a:rPr lang="en-US" err="1"/>
              <a:t>IRanges</a:t>
            </a:r>
            <a:r>
              <a:rPr lang="en-US"/>
              <a:t>. Do not let this confuse you; </a:t>
            </a:r>
            <a:r>
              <a:rPr lang="en-US" err="1"/>
              <a:t>GRanges</a:t>
            </a:r>
            <a:r>
              <a:rPr lang="en-US"/>
              <a:t> actually depends on another object that is very similar to itself called </a:t>
            </a:r>
            <a:r>
              <a:rPr lang="en-US" err="1"/>
              <a:t>IRanges</a:t>
            </a:r>
            <a:r>
              <a:rPr lang="en-US"/>
              <a:t> and you have to provide the “ranges” argument as an </a:t>
            </a:r>
            <a:r>
              <a:rPr lang="en-US" err="1"/>
              <a:t>IRanges</a:t>
            </a:r>
            <a:r>
              <a:rPr lang="en-US"/>
              <a:t> object. In its simplest form, an </a:t>
            </a:r>
            <a:r>
              <a:rPr lang="en-US" err="1"/>
              <a:t>IRanges</a:t>
            </a:r>
            <a:r>
              <a:rPr lang="en-US"/>
              <a:t> object can be constructed by providing start and end positions to the </a:t>
            </a:r>
            <a:r>
              <a:rPr lang="en-US" err="1"/>
              <a:t>IRanges</a:t>
            </a:r>
            <a:r>
              <a:rPr lang="en-US"/>
              <a:t>() function. Think of it as something you just have to provide in order to construct the </a:t>
            </a:r>
            <a:r>
              <a:rPr lang="en-US" err="1"/>
              <a:t>GRanges</a:t>
            </a:r>
            <a:r>
              <a:rPr lang="en-US"/>
              <a:t> object.</a:t>
            </a:r>
          </a:p>
        </p:txBody>
      </p:sp>
      <p:sp>
        <p:nvSpPr>
          <p:cNvPr id="4" name="Slide Number Placeholder 3"/>
          <p:cNvSpPr>
            <a:spLocks noGrp="1"/>
          </p:cNvSpPr>
          <p:nvPr>
            <p:ph type="sldNum" sz="quarter" idx="5"/>
          </p:nvPr>
        </p:nvSpPr>
        <p:spPr/>
        <p:txBody>
          <a:bodyPr/>
          <a:lstStyle/>
          <a:p>
            <a:fld id="{128FAAE2-D364-4EEC-AC7A-89657E01C2C9}" type="slidenum">
              <a:t>8</a:t>
            </a:fld>
            <a:endParaRPr lang="en-US"/>
          </a:p>
        </p:txBody>
      </p:sp>
    </p:spTree>
    <p:extLst>
      <p:ext uri="{BB962C8B-B14F-4D97-AF65-F5344CB8AC3E}">
        <p14:creationId xmlns:p14="http://schemas.microsoft.com/office/powerpoint/2010/main" val="360028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interesting thing would be to look at the distances to the nearest CpG islands for each peak. In addition, just finding the nearest CpG island could also be interesting. Oftentimes, you will need to find the nearest TSS or gene to your regions of interest, and the code below is handy for doing that using the nearest() and </a:t>
            </a:r>
            <a:r>
              <a:rPr lang="en-US" err="1"/>
              <a:t>distanceToNearest</a:t>
            </a:r>
            <a:r>
              <a:rPr lang="en-US"/>
              <a:t>() functions, the resulting plot is shown in Figure </a:t>
            </a:r>
            <a:r>
              <a:rPr lang="en-US">
                <a:hlinkClick r:id="rId3"/>
              </a:rPr>
              <a:t>6.2</a:t>
            </a:r>
            <a:r>
              <a:rPr lang="en-US"/>
              <a:t>.</a:t>
            </a:r>
          </a:p>
        </p:txBody>
      </p:sp>
      <p:sp>
        <p:nvSpPr>
          <p:cNvPr id="4" name="Slide Number Placeholder 3"/>
          <p:cNvSpPr>
            <a:spLocks noGrp="1"/>
          </p:cNvSpPr>
          <p:nvPr>
            <p:ph type="sldNum" sz="quarter" idx="5"/>
          </p:nvPr>
        </p:nvSpPr>
        <p:spPr/>
        <p:txBody>
          <a:bodyPr/>
          <a:lstStyle/>
          <a:p>
            <a:fld id="{128FAAE2-D364-4EEC-AC7A-89657E01C2C9}" type="slidenum">
              <a:rPr lang="en-US"/>
              <a:t>9</a:t>
            </a:fld>
            <a:endParaRPr lang="en-US"/>
          </a:p>
        </p:txBody>
      </p:sp>
    </p:spTree>
    <p:extLst>
      <p:ext uri="{BB962C8B-B14F-4D97-AF65-F5344CB8AC3E}">
        <p14:creationId xmlns:p14="http://schemas.microsoft.com/office/powerpoint/2010/main" val="1690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phrase "quantify the enrichment" refers to the process of determining the relative number of reads that map to a particular region of the genome. This can be done by comparing the number of reads that align to a specific region of interest to the number of reads that align to the rest of the genome. Regions of the genome that have a higher number of aligned reads compared to the rest of the genome are considered enriched.</a:t>
            </a:r>
          </a:p>
        </p:txBody>
      </p:sp>
      <p:sp>
        <p:nvSpPr>
          <p:cNvPr id="4" name="Slide Number Placeholder 3"/>
          <p:cNvSpPr>
            <a:spLocks noGrp="1"/>
          </p:cNvSpPr>
          <p:nvPr>
            <p:ph type="sldNum" sz="quarter" idx="5"/>
          </p:nvPr>
        </p:nvSpPr>
        <p:spPr/>
        <p:txBody>
          <a:bodyPr/>
          <a:lstStyle/>
          <a:p>
            <a:fld id="{128FAAE2-D364-4EEC-AC7A-89657E01C2C9}" type="slidenum">
              <a:t>10</a:t>
            </a:fld>
            <a:endParaRPr lang="en-US"/>
          </a:p>
        </p:txBody>
      </p:sp>
    </p:spTree>
    <p:extLst>
      <p:ext uri="{BB962C8B-B14F-4D97-AF65-F5344CB8AC3E}">
        <p14:creationId xmlns:p14="http://schemas.microsoft.com/office/powerpoint/2010/main" val="381443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8FAAE2-D364-4EEC-AC7A-89657E01C2C9}" type="slidenum">
              <a:t>11</a:t>
            </a:fld>
            <a:endParaRPr lang="en-US"/>
          </a:p>
        </p:txBody>
      </p:sp>
    </p:spTree>
    <p:extLst>
      <p:ext uri="{BB962C8B-B14F-4D97-AF65-F5344CB8AC3E}">
        <p14:creationId xmlns:p14="http://schemas.microsoft.com/office/powerpoint/2010/main" val="256568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April 18,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8194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April 18,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6717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April 18,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380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April 18,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278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April 18,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7051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April 18,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2092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April 18,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500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April 18,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8561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April 18,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0279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April 18,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7228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April 18,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788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April 18, 2023</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43538290"/>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AFECAFF7-C28E-B1A2-577D-8B1A0CD6D94D}"/>
              </a:ext>
            </a:extLst>
          </p:cNvPr>
          <p:cNvPicPr>
            <a:picLocks noChangeAspect="1"/>
          </p:cNvPicPr>
          <p:nvPr/>
        </p:nvPicPr>
        <p:blipFill rotWithShape="1">
          <a:blip r:embed="rId2"/>
          <a:srcRect l="20701" r="34709" b="-3"/>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38711" y="768485"/>
            <a:ext cx="6133656" cy="1019746"/>
          </a:xfrm>
        </p:spPr>
        <p:txBody>
          <a:bodyPr>
            <a:normAutofit/>
          </a:bodyPr>
          <a:lstStyle/>
          <a:p>
            <a:r>
              <a:rPr lang="en-US">
                <a:solidFill>
                  <a:schemeClr val="bg1"/>
                </a:solidFill>
              </a:rPr>
              <a:t>Chapter 6</a:t>
            </a:r>
            <a:endParaRPr lang="en-US"/>
          </a:p>
        </p:txBody>
      </p:sp>
      <p:sp>
        <p:nvSpPr>
          <p:cNvPr id="3" name="Subtitle 2"/>
          <p:cNvSpPr>
            <a:spLocks noGrp="1"/>
          </p:cNvSpPr>
          <p:nvPr>
            <p:ph type="subTitle" idx="1"/>
          </p:nvPr>
        </p:nvSpPr>
        <p:spPr>
          <a:xfrm>
            <a:off x="5604384" y="3146665"/>
            <a:ext cx="5965957" cy="3399941"/>
          </a:xfrm>
        </p:spPr>
        <p:txBody>
          <a:bodyPr vert="horz" lIns="0" tIns="0" rIns="0" bIns="0" rtlCol="0" anchor="t">
            <a:normAutofit/>
          </a:bodyPr>
          <a:lstStyle/>
          <a:p>
            <a:r>
              <a:rPr lang="en-US" sz="2400">
                <a:solidFill>
                  <a:schemeClr val="bg1"/>
                </a:solidFill>
              </a:rPr>
              <a:t>Operations on Genomic intervals and genomic arithmetic</a:t>
            </a:r>
          </a:p>
        </p:txBody>
      </p:sp>
      <p:cxnSp>
        <p:nvCxnSpPr>
          <p:cNvPr id="5" name="Straight Arrow Connector 4">
            <a:extLst>
              <a:ext uri="{FF2B5EF4-FFF2-40B4-BE49-F238E27FC236}">
                <a16:creationId xmlns:a16="http://schemas.microsoft.com/office/drawing/2014/main" id="{BE4938B8-B6AB-24CB-DE5F-A60371F22529}"/>
              </a:ext>
            </a:extLst>
          </p:cNvPr>
          <p:cNvCxnSpPr/>
          <p:nvPr/>
        </p:nvCxnSpPr>
        <p:spPr>
          <a:xfrm>
            <a:off x="6019799" y="2264228"/>
            <a:ext cx="5119007" cy="16329"/>
          </a:xfrm>
          <a:prstGeom prst="straightConnector1">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6.2</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Mapped high-throughput sequencing reads</a:t>
            </a:r>
            <a:endParaRPr lang="en-US" b="1"/>
          </a:p>
        </p:txBody>
      </p:sp>
      <p:sp>
        <p:nvSpPr>
          <p:cNvPr id="3" name="TextBox 2">
            <a:extLst>
              <a:ext uri="{FF2B5EF4-FFF2-40B4-BE49-F238E27FC236}">
                <a16:creationId xmlns:a16="http://schemas.microsoft.com/office/drawing/2014/main" id="{19A54F5D-8FB5-F997-FFD6-64A332D1018A}"/>
              </a:ext>
            </a:extLst>
          </p:cNvPr>
          <p:cNvSpPr txBox="1"/>
          <p:nvPr/>
        </p:nvSpPr>
        <p:spPr>
          <a:xfrm>
            <a:off x="735029" y="1533688"/>
            <a:ext cx="11192021"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a:ea typeface="+mn-lt"/>
                <a:cs typeface="+mn-lt"/>
              </a:rPr>
              <a:t>Mapped reads are like genomic intervals stored in a file</a:t>
            </a:r>
          </a:p>
          <a:p>
            <a:pPr marL="285750" indent="-285750">
              <a:buFont typeface="Arial" panose="020B0604020202020204" pitchFamily="34" charset="0"/>
              <a:buChar char="•"/>
            </a:pPr>
            <a:endParaRPr lang="en-US" sz="2000">
              <a:ea typeface="+mn-lt"/>
              <a:cs typeface="+mn-lt"/>
            </a:endParaRPr>
          </a:p>
          <a:p>
            <a:pPr marL="285750" indent="-285750">
              <a:buFont typeface="Arial" panose="020B0604020202020204" pitchFamily="34" charset="0"/>
              <a:buChar char="•"/>
            </a:pPr>
            <a:endParaRPr lang="en-US" sz="2000">
              <a:ea typeface="+mn-lt"/>
              <a:cs typeface="+mn-lt"/>
            </a:endParaRPr>
          </a:p>
          <a:p>
            <a:pPr marL="285750" indent="-285750">
              <a:buFont typeface="Arial" panose="020B0604020202020204" pitchFamily="34" charset="0"/>
              <a:buChar char="•"/>
            </a:pPr>
            <a:r>
              <a:rPr lang="en-US" sz="2000">
                <a:ea typeface="+mn-lt"/>
                <a:cs typeface="+mn-lt"/>
              </a:rPr>
              <a:t>After mapping, we quantify the enrichment of those aligned reads in the regions of interest</a:t>
            </a:r>
          </a:p>
          <a:p>
            <a:r>
              <a:rPr lang="en-US" sz="2000"/>
              <a:t>(similar to operations on genomic intervals)</a:t>
            </a:r>
          </a:p>
          <a:p>
            <a:pPr marL="800100" lvl="1" indent="-342900">
              <a:buFont typeface="Arial"/>
              <a:buChar char="•"/>
            </a:pPr>
            <a:r>
              <a:rPr lang="en-US" sz="2000"/>
              <a:t>Enrichment --&gt; the</a:t>
            </a:r>
            <a:r>
              <a:rPr lang="en-US" sz="2000">
                <a:ea typeface="+mn-lt"/>
                <a:cs typeface="+mn-lt"/>
              </a:rPr>
              <a:t> frequency of reads in regions of interest</a:t>
            </a: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We often don't have the memory for all mapped reads (often BAM/SAM), so we use </a:t>
            </a:r>
            <a:r>
              <a:rPr lang="en-US" sz="2000">
                <a:ea typeface="+mn-lt"/>
                <a:cs typeface="+mn-lt"/>
              </a:rPr>
              <a:t>tools to query and quantify alignments on a given set of regions</a:t>
            </a:r>
          </a:p>
          <a:p>
            <a:pPr marL="285750" indent="-285750">
              <a:buFont typeface="Arial" panose="020B0604020202020204" pitchFamily="34" charset="0"/>
              <a:buChar char="•"/>
            </a:pPr>
            <a:endParaRPr lang="en-US" sz="2000">
              <a:ea typeface="+mn-lt"/>
              <a:cs typeface="+mn-lt"/>
            </a:endParaRPr>
          </a:p>
          <a:p>
            <a:pPr marL="285750" indent="-285750">
              <a:buFont typeface="Arial,Sans-Serif" panose="020B0604020202020204" pitchFamily="34" charset="0"/>
              <a:buChar char="•"/>
            </a:pPr>
            <a:endParaRPr lang="en-US" sz="2000"/>
          </a:p>
          <a:p>
            <a:pPr marL="285750" indent="-285750">
              <a:buFont typeface="Arial" panose="020B0604020202020204" pitchFamily="34" charset="0"/>
              <a:buChar char="•"/>
            </a:pPr>
            <a:endParaRPr lang="en-US" sz="2000">
              <a:ea typeface="+mn-lt"/>
              <a:cs typeface="+mn-lt"/>
            </a:endParaRPr>
          </a:p>
          <a:p>
            <a:pPr marL="285750" indent="-285750">
              <a:buFont typeface="Arial" panose="020B0604020202020204" pitchFamily="34" charset="0"/>
              <a:buChar char="•"/>
            </a:pPr>
            <a:endParaRPr lang="en-US" sz="2000">
              <a:ea typeface="+mn-lt"/>
              <a:cs typeface="+mn-lt"/>
            </a:endParaRPr>
          </a:p>
          <a:p>
            <a:pPr marL="285750" indent="-285750">
              <a:buFont typeface="Arial" panose="020B0604020202020204" pitchFamily="34" charset="0"/>
              <a:buChar char="•"/>
            </a:pPr>
            <a:endParaRPr lang="en-US" sz="2000">
              <a:ea typeface="+mn-lt"/>
              <a:cs typeface="+mn-lt"/>
            </a:endParaRPr>
          </a:p>
        </p:txBody>
      </p:sp>
    </p:spTree>
    <p:extLst>
      <p:ext uri="{BB962C8B-B14F-4D97-AF65-F5344CB8AC3E}">
        <p14:creationId xmlns:p14="http://schemas.microsoft.com/office/powerpoint/2010/main" val="841841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6.2</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Mapped high-throughput sequencing reads</a:t>
            </a:r>
            <a:endParaRPr lang="en-US" b="1"/>
          </a:p>
        </p:txBody>
      </p:sp>
      <p:sp>
        <p:nvSpPr>
          <p:cNvPr id="4" name="TextBox 3">
            <a:extLst>
              <a:ext uri="{FF2B5EF4-FFF2-40B4-BE49-F238E27FC236}">
                <a16:creationId xmlns:a16="http://schemas.microsoft.com/office/drawing/2014/main" id="{71A2439F-DD4C-3B2A-2E46-1975B6515635}"/>
              </a:ext>
            </a:extLst>
          </p:cNvPr>
          <p:cNvSpPr txBox="1"/>
          <p:nvPr/>
        </p:nvSpPr>
        <p:spPr>
          <a:xfrm>
            <a:off x="1860332" y="1531883"/>
            <a:ext cx="8484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is one way to count mapped reads for a set of regions using </a:t>
            </a:r>
            <a:r>
              <a:rPr lang="en-US" err="1">
                <a:ea typeface="+mn-lt"/>
                <a:cs typeface="+mn-lt"/>
              </a:rPr>
              <a:t>Rsamtools</a:t>
            </a:r>
            <a:r>
              <a:rPr lang="en-US"/>
              <a:t>:</a:t>
            </a:r>
          </a:p>
        </p:txBody>
      </p:sp>
      <p:pic>
        <p:nvPicPr>
          <p:cNvPr id="5" name="Picture 5" descr="Graphical user interface, text, application, email&#10;&#10;Description automatically generated">
            <a:extLst>
              <a:ext uri="{FF2B5EF4-FFF2-40B4-BE49-F238E27FC236}">
                <a16:creationId xmlns:a16="http://schemas.microsoft.com/office/drawing/2014/main" id="{B0449D35-5790-0B99-3333-1D9729E07129}"/>
              </a:ext>
            </a:extLst>
          </p:cNvPr>
          <p:cNvPicPr>
            <a:picLocks noChangeAspect="1"/>
          </p:cNvPicPr>
          <p:nvPr/>
        </p:nvPicPr>
        <p:blipFill rotWithShape="1">
          <a:blip r:embed="rId3"/>
          <a:srcRect l="-199" t="33585" r="272" b="-377"/>
          <a:stretch/>
        </p:blipFill>
        <p:spPr>
          <a:xfrm>
            <a:off x="3581213" y="2426987"/>
            <a:ext cx="4815435" cy="2327373"/>
          </a:xfrm>
          <a:prstGeom prst="rect">
            <a:avLst/>
          </a:prstGeom>
        </p:spPr>
      </p:pic>
      <p:sp>
        <p:nvSpPr>
          <p:cNvPr id="6" name="TextBox 5">
            <a:extLst>
              <a:ext uri="{FF2B5EF4-FFF2-40B4-BE49-F238E27FC236}">
                <a16:creationId xmlns:a16="http://schemas.microsoft.com/office/drawing/2014/main" id="{195CB360-3FD3-AD09-3F73-DEAA122F12D2}"/>
              </a:ext>
            </a:extLst>
          </p:cNvPr>
          <p:cNvSpPr txBox="1"/>
          <p:nvPr/>
        </p:nvSpPr>
        <p:spPr>
          <a:xfrm>
            <a:off x="3515711" y="568346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Avenir Next LT Pro"/>
              </a:rPr>
              <a:t>Function that queries the BAM file</a:t>
            </a:r>
          </a:p>
        </p:txBody>
      </p:sp>
      <p:cxnSp>
        <p:nvCxnSpPr>
          <p:cNvPr id="8" name="Straight Arrow Connector 7">
            <a:extLst>
              <a:ext uri="{FF2B5EF4-FFF2-40B4-BE49-F238E27FC236}">
                <a16:creationId xmlns:a16="http://schemas.microsoft.com/office/drawing/2014/main" id="{3C4B8513-F699-5818-85D4-8B9EEBBD02B7}"/>
              </a:ext>
            </a:extLst>
          </p:cNvPr>
          <p:cNvCxnSpPr/>
          <p:nvPr/>
        </p:nvCxnSpPr>
        <p:spPr>
          <a:xfrm flipV="1">
            <a:off x="4614042" y="4753302"/>
            <a:ext cx="7882" cy="9643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3CA038-1ECA-76C8-BEC6-36EEBAF5BAF4}"/>
              </a:ext>
            </a:extLst>
          </p:cNvPr>
          <p:cNvSpPr txBox="1"/>
          <p:nvPr/>
        </p:nvSpPr>
        <p:spPr>
          <a:xfrm>
            <a:off x="6826469" y="5672808"/>
            <a:ext cx="25776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ScanBamParam</a:t>
            </a:r>
            <a:r>
              <a:rPr lang="en-US">
                <a:ea typeface="+mn-lt"/>
                <a:cs typeface="+mn-lt"/>
              </a:rPr>
              <a:t> object</a:t>
            </a:r>
            <a:endParaRPr lang="en-US"/>
          </a:p>
        </p:txBody>
      </p:sp>
      <p:cxnSp>
        <p:nvCxnSpPr>
          <p:cNvPr id="10" name="Straight Arrow Connector 9">
            <a:extLst>
              <a:ext uri="{FF2B5EF4-FFF2-40B4-BE49-F238E27FC236}">
                <a16:creationId xmlns:a16="http://schemas.microsoft.com/office/drawing/2014/main" id="{63272CD1-1A13-EC32-79E6-4E5C4748C1C5}"/>
              </a:ext>
            </a:extLst>
          </p:cNvPr>
          <p:cNvCxnSpPr>
            <a:cxnSpLocks/>
          </p:cNvCxnSpPr>
          <p:nvPr/>
        </p:nvCxnSpPr>
        <p:spPr>
          <a:xfrm flipH="1" flipV="1">
            <a:off x="6379029" y="4731532"/>
            <a:ext cx="1447425" cy="9339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390E928-2816-2447-303B-BB8BBB6EBF2E}"/>
              </a:ext>
            </a:extLst>
          </p:cNvPr>
          <p:cNvSpPr txBox="1"/>
          <p:nvPr/>
        </p:nvSpPr>
        <p:spPr>
          <a:xfrm>
            <a:off x="570782" y="2422584"/>
            <a:ext cx="257991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Avenir Next LT Pro"/>
              </a:rPr>
              <a:t>Creates object for the param argument </a:t>
            </a:r>
            <a:r>
              <a:rPr lang="en-US">
                <a:ea typeface="+mn-lt"/>
                <a:cs typeface="+mn-lt"/>
              </a:rPr>
              <a:t>with the parameters for scanning the BAM file </a:t>
            </a:r>
          </a:p>
          <a:p>
            <a:endParaRPr lang="en-US">
              <a:solidFill>
                <a:srgbClr val="333333"/>
              </a:solidFill>
              <a:latin typeface="Avenir Next LT Pro"/>
            </a:endParaRPr>
          </a:p>
        </p:txBody>
      </p:sp>
      <p:cxnSp>
        <p:nvCxnSpPr>
          <p:cNvPr id="12" name="Straight Arrow Connector 11">
            <a:extLst>
              <a:ext uri="{FF2B5EF4-FFF2-40B4-BE49-F238E27FC236}">
                <a16:creationId xmlns:a16="http://schemas.microsoft.com/office/drawing/2014/main" id="{D189355F-DF0C-A3A4-1638-599D15B73E79}"/>
              </a:ext>
            </a:extLst>
          </p:cNvPr>
          <p:cNvCxnSpPr>
            <a:cxnSpLocks/>
          </p:cNvCxnSpPr>
          <p:nvPr/>
        </p:nvCxnSpPr>
        <p:spPr>
          <a:xfrm>
            <a:off x="2110328" y="3605797"/>
            <a:ext cx="2261224" cy="6794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1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6.3</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Dealing with continuous scores over the genome</a:t>
            </a:r>
            <a:endParaRPr lang="en-US" b="1"/>
          </a:p>
        </p:txBody>
      </p:sp>
      <p:sp>
        <p:nvSpPr>
          <p:cNvPr id="3" name="TextBox 2">
            <a:extLst>
              <a:ext uri="{FF2B5EF4-FFF2-40B4-BE49-F238E27FC236}">
                <a16:creationId xmlns:a16="http://schemas.microsoft.com/office/drawing/2014/main" id="{24353654-1646-B022-6562-222659EF85BB}"/>
              </a:ext>
            </a:extLst>
          </p:cNvPr>
          <p:cNvSpPr txBox="1"/>
          <p:nvPr/>
        </p:nvSpPr>
        <p:spPr>
          <a:xfrm>
            <a:off x="1801432" y="1710547"/>
            <a:ext cx="935678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solidFill>
                  <a:srgbClr val="333333"/>
                </a:solidFill>
                <a:latin typeface="Helvetica Neue"/>
              </a:rPr>
              <a:t>Most high-throughput data can be viewed as a continuous score/ signal over the bases of the genome</a:t>
            </a:r>
            <a:endParaRPr lang="en-US">
              <a:solidFill>
                <a:srgbClr val="000000"/>
              </a:solidFill>
              <a:latin typeface="Avenir Next LT Pro"/>
            </a:endParaRPr>
          </a:p>
          <a:p>
            <a:pPr marL="285750" indent="-285750">
              <a:buFont typeface="Arial" panose="020B0604020202020204" pitchFamily="34" charset="0"/>
              <a:buChar char="•"/>
            </a:pPr>
            <a:endParaRPr lang="en-US">
              <a:solidFill>
                <a:srgbClr val="333333"/>
              </a:solidFill>
              <a:latin typeface="Helvetica Neue"/>
            </a:endParaRPr>
          </a:p>
          <a:p>
            <a:pPr marL="285750" indent="-285750">
              <a:buFont typeface="Arial" panose="020B0604020202020204" pitchFamily="34" charset="0"/>
              <a:buChar char="•"/>
            </a:pPr>
            <a:endParaRPr lang="en-US">
              <a:solidFill>
                <a:srgbClr val="333333"/>
              </a:solidFill>
              <a:latin typeface="Helvetica Neue"/>
              <a:ea typeface="+mn-lt"/>
              <a:cs typeface="+mn-lt"/>
            </a:endParaRPr>
          </a:p>
          <a:p>
            <a:pPr marL="285750" indent="-285750">
              <a:buFont typeface="Arial" panose="020B0604020202020204" pitchFamily="34" charset="0"/>
              <a:buChar char="•"/>
            </a:pPr>
            <a:r>
              <a:rPr lang="en-US">
                <a:ea typeface="+mn-lt"/>
                <a:cs typeface="+mn-lt"/>
              </a:rPr>
              <a:t>This sort of data can be stored as a text file or can have special formats like Wig or  </a:t>
            </a:r>
            <a:r>
              <a:rPr lang="en-US" err="1">
                <a:ea typeface="+mn-lt"/>
                <a:cs typeface="+mn-lt"/>
              </a:rPr>
              <a:t>bigWig</a:t>
            </a:r>
            <a:r>
              <a:rPr lang="en-US">
                <a:ea typeface="+mn-lt"/>
                <a:cs typeface="+mn-lt"/>
              </a:rPr>
              <a:t> (</a:t>
            </a:r>
            <a:r>
              <a:rPr lang="en-US" err="1">
                <a:ea typeface="+mn-lt"/>
                <a:cs typeface="+mn-lt"/>
              </a:rPr>
              <a:t>bigWig</a:t>
            </a:r>
            <a:r>
              <a:rPr lang="en-US">
                <a:ea typeface="+mn-lt"/>
                <a:cs typeface="+mn-lt"/>
              </a:rPr>
              <a:t> is good for large amounts of the genome with varying scores)</a:t>
            </a:r>
          </a:p>
          <a:p>
            <a:pPr marL="285750" indent="-285750">
              <a:buFont typeface="Arial" panose="020B0604020202020204" pitchFamily="34" charset="0"/>
              <a:buChar char="•"/>
            </a:pPr>
            <a:endParaRPr lang="en-US">
              <a:solidFill>
                <a:srgbClr val="000000"/>
              </a:solidFill>
              <a:latin typeface="Avenir Next LT Pro"/>
            </a:endParaRPr>
          </a:p>
          <a:p>
            <a:pPr marL="285750" indent="-285750">
              <a:buFont typeface="Arial" panose="020B0604020202020204" pitchFamily="34" charset="0"/>
              <a:buChar char="•"/>
            </a:pPr>
            <a:endParaRPr lang="en-US">
              <a:ea typeface="+mn-lt"/>
              <a:cs typeface="+mn-lt"/>
            </a:endParaRPr>
          </a:p>
          <a:p>
            <a:pPr marL="285750" indent="-285750">
              <a:buFont typeface="Arial,Sans-Serif" panose="020B0604020202020204" pitchFamily="34" charset="0"/>
              <a:buChar char="•"/>
            </a:pPr>
            <a:r>
              <a:rPr lang="en-US">
                <a:ea typeface="+mn-lt"/>
                <a:cs typeface="+mn-lt"/>
              </a:rPr>
              <a:t>In R/Bioconductor, continuous data can also be represented in a compressed format, called </a:t>
            </a:r>
            <a:r>
              <a:rPr lang="en-US" err="1">
                <a:ea typeface="+mn-lt"/>
                <a:cs typeface="+mn-lt"/>
              </a:rPr>
              <a:t>Rle</a:t>
            </a:r>
            <a:r>
              <a:rPr lang="en-US">
                <a:ea typeface="+mn-lt"/>
                <a:cs typeface="+mn-lt"/>
              </a:rPr>
              <a:t> (run-length encoded) vector</a:t>
            </a:r>
          </a:p>
          <a:p>
            <a:pPr marL="285750" indent="-285750">
              <a:buFont typeface="Arial,Sans-Serif" panose="020B0604020202020204" pitchFamily="34" charset="0"/>
              <a:buChar char="•"/>
            </a:pPr>
            <a:endParaRPr lang="en-US">
              <a:ea typeface="+mn-lt"/>
              <a:cs typeface="+mn-lt"/>
            </a:endParaRPr>
          </a:p>
          <a:p>
            <a:endParaRPr lang="en-US"/>
          </a:p>
        </p:txBody>
      </p:sp>
    </p:spTree>
    <p:extLst>
      <p:ext uri="{BB962C8B-B14F-4D97-AF65-F5344CB8AC3E}">
        <p14:creationId xmlns:p14="http://schemas.microsoft.com/office/powerpoint/2010/main" val="314758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a:extLst>
              <a:ext uri="{FF2B5EF4-FFF2-40B4-BE49-F238E27FC236}">
                <a16:creationId xmlns:a16="http://schemas.microsoft.com/office/drawing/2014/main" id="{CABD922F-55BC-0CC6-C3C2-3731F054ABD5}"/>
              </a:ext>
            </a:extLst>
          </p:cNvPr>
          <p:cNvPicPr>
            <a:picLocks noChangeAspect="1"/>
          </p:cNvPicPr>
          <p:nvPr/>
        </p:nvPicPr>
        <p:blipFill rotWithShape="1">
          <a:blip r:embed="rId2"/>
          <a:srcRect r="182" b="16193"/>
          <a:stretch/>
        </p:blipFill>
        <p:spPr>
          <a:xfrm>
            <a:off x="2477212" y="1545227"/>
            <a:ext cx="7179616" cy="3870341"/>
          </a:xfrm>
          <a:prstGeom prst="rect">
            <a:avLst/>
          </a:prstGeom>
          <a:ln>
            <a:solidFill>
              <a:schemeClr val="tx1"/>
            </a:solidFill>
          </a:ln>
        </p:spPr>
      </p:pic>
      <p:sp>
        <p:nvSpPr>
          <p:cNvPr id="9" name="Title 1">
            <a:extLst>
              <a:ext uri="{FF2B5EF4-FFF2-40B4-BE49-F238E27FC236}">
                <a16:creationId xmlns:a16="http://schemas.microsoft.com/office/drawing/2014/main" id="{22F11E3C-A143-9095-EB99-534E2E36651F}"/>
              </a:ext>
            </a:extLst>
          </p:cNvPr>
          <p:cNvSpPr>
            <a:spLocks noGrp="1"/>
          </p:cNvSpPr>
          <p:nvPr>
            <p:ph type="title"/>
          </p:nvPr>
        </p:nvSpPr>
        <p:spPr>
          <a:xfrm>
            <a:off x="269421" y="-469936"/>
            <a:ext cx="3414859" cy="1234440"/>
          </a:xfrm>
        </p:spPr>
        <p:txBody>
          <a:bodyPr/>
          <a:lstStyle/>
          <a:p>
            <a:r>
              <a:rPr lang="en-US"/>
              <a:t>6.3</a:t>
            </a:r>
          </a:p>
        </p:txBody>
      </p:sp>
      <p:sp>
        <p:nvSpPr>
          <p:cNvPr id="13" name="TextBox 12">
            <a:extLst>
              <a:ext uri="{FF2B5EF4-FFF2-40B4-BE49-F238E27FC236}">
                <a16:creationId xmlns:a16="http://schemas.microsoft.com/office/drawing/2014/main" id="{CE2D7ADD-141B-67A9-430B-C33418FAFDE8}"/>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Dealing with continuous scores over the genome</a:t>
            </a:r>
            <a:endParaRPr lang="en-US" b="1"/>
          </a:p>
        </p:txBody>
      </p:sp>
      <p:sp>
        <p:nvSpPr>
          <p:cNvPr id="3" name="TextBox 2">
            <a:extLst>
              <a:ext uri="{FF2B5EF4-FFF2-40B4-BE49-F238E27FC236}">
                <a16:creationId xmlns:a16="http://schemas.microsoft.com/office/drawing/2014/main" id="{7D7B2507-565A-2709-1A54-ED499034E320}"/>
              </a:ext>
            </a:extLst>
          </p:cNvPr>
          <p:cNvSpPr txBox="1"/>
          <p:nvPr/>
        </p:nvSpPr>
        <p:spPr>
          <a:xfrm>
            <a:off x="2481532" y="5658929"/>
            <a:ext cx="7933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chemeClr val="bg1"/>
                </a:solidFill>
                <a:cs typeface="Arial"/>
              </a:rPr>
              <a:t>Rle</a:t>
            </a:r>
            <a:r>
              <a:rPr lang="en-US" dirty="0">
                <a:solidFill>
                  <a:schemeClr val="bg1"/>
                </a:solidFill>
                <a:cs typeface="Arial"/>
              </a:rPr>
              <a:t> vectors have superior memory performance over regular vectors </a:t>
            </a:r>
            <a:r>
              <a:rPr lang="en-US">
                <a:solidFill>
                  <a:schemeClr val="bg1"/>
                </a:solidFill>
                <a:cs typeface="Arial"/>
              </a:rPr>
              <a:t>because repeating consecutive values are represented as one value </a:t>
            </a:r>
            <a:endParaRPr lang="en-US">
              <a:solidFill>
                <a:schemeClr val="bg1"/>
              </a:solidFill>
            </a:endParaRPr>
          </a:p>
        </p:txBody>
      </p:sp>
    </p:spTree>
    <p:extLst>
      <p:ext uri="{BB962C8B-B14F-4D97-AF65-F5344CB8AC3E}">
        <p14:creationId xmlns:p14="http://schemas.microsoft.com/office/powerpoint/2010/main" val="255922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7B509-067F-4CBE-9C42-976464401C85}"/>
              </a:ext>
            </a:extLst>
          </p:cNvPr>
          <p:cNvSpPr txBox="1"/>
          <p:nvPr/>
        </p:nvSpPr>
        <p:spPr>
          <a:xfrm>
            <a:off x="1791420" y="1000664"/>
            <a:ext cx="928489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ea typeface="+mn-lt"/>
                <a:cs typeface="+mn-lt"/>
              </a:rPr>
              <a:t>For genome-wide data you sometimes have an </a:t>
            </a:r>
            <a:r>
              <a:rPr lang="en-US" err="1">
                <a:ea typeface="+mn-lt"/>
                <a:cs typeface="+mn-lt"/>
              </a:rPr>
              <a:t>RleList</a:t>
            </a:r>
            <a:r>
              <a:rPr lang="en-US">
                <a:ea typeface="+mn-lt"/>
                <a:cs typeface="+mn-lt"/>
              </a:rPr>
              <a:t> object (a list of </a:t>
            </a:r>
            <a:r>
              <a:rPr lang="en-US" err="1">
                <a:ea typeface="+mn-lt"/>
                <a:cs typeface="+mn-lt"/>
              </a:rPr>
              <a:t>Rle</a:t>
            </a:r>
            <a:r>
              <a:rPr lang="en-US">
                <a:ea typeface="+mn-lt"/>
                <a:cs typeface="+mn-lt"/>
              </a:rPr>
              <a:t> vectors per chromosome).</a:t>
            </a:r>
            <a:r>
              <a:rPr lang="en-US"/>
              <a:t> You can obtain these vectors by getting the coverage: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ea typeface="+mn-lt"/>
                <a:cs typeface="+mn-lt"/>
              </a:rPr>
              <a:t>The wig or </a:t>
            </a:r>
            <a:r>
              <a:rPr lang="en-US" err="1">
                <a:ea typeface="+mn-lt"/>
                <a:cs typeface="+mn-lt"/>
              </a:rPr>
              <a:t>bigWig</a:t>
            </a:r>
            <a:r>
              <a:rPr lang="en-US">
                <a:ea typeface="+mn-lt"/>
                <a:cs typeface="+mn-lt"/>
              </a:rPr>
              <a:t> format is one of the most common ways of storing score data</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We can extract only the needed information from a </a:t>
            </a:r>
            <a:r>
              <a:rPr lang="en-US" err="1"/>
              <a:t>bigWig</a:t>
            </a:r>
            <a:r>
              <a:rPr lang="en-US"/>
              <a:t> file and read it into R using the </a:t>
            </a:r>
            <a:r>
              <a:rPr lang="en-US" err="1">
                <a:ea typeface="+mn-lt"/>
                <a:cs typeface="+mn-lt"/>
              </a:rPr>
              <a:t>rtracklayer</a:t>
            </a:r>
            <a:r>
              <a:rPr lang="en-US">
                <a:ea typeface="+mn-lt"/>
                <a:cs typeface="+mn-lt"/>
              </a:rPr>
              <a:t> package</a:t>
            </a:r>
            <a:endParaRPr lang="en-US"/>
          </a:p>
        </p:txBody>
      </p:sp>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6.3</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Dealing with continuous scores over the genome</a:t>
            </a:r>
            <a:endParaRPr lang="en-US" b="1"/>
          </a:p>
        </p:txBody>
      </p:sp>
      <p:pic>
        <p:nvPicPr>
          <p:cNvPr id="4" name="Picture 4" descr="A picture containing text&#10;&#10;Description automatically generated">
            <a:extLst>
              <a:ext uri="{FF2B5EF4-FFF2-40B4-BE49-F238E27FC236}">
                <a16:creationId xmlns:a16="http://schemas.microsoft.com/office/drawing/2014/main" id="{573A0853-1EE9-3536-190F-C1F41DDDDC4C}"/>
              </a:ext>
            </a:extLst>
          </p:cNvPr>
          <p:cNvPicPr>
            <a:picLocks noChangeAspect="1"/>
          </p:cNvPicPr>
          <p:nvPr/>
        </p:nvPicPr>
        <p:blipFill>
          <a:blip r:embed="rId3"/>
          <a:stretch>
            <a:fillRect/>
          </a:stretch>
        </p:blipFill>
        <p:spPr>
          <a:xfrm>
            <a:off x="2279819" y="2636333"/>
            <a:ext cx="2743200" cy="525294"/>
          </a:xfrm>
          <a:prstGeom prst="rect">
            <a:avLst/>
          </a:prstGeom>
          <a:ln>
            <a:noFill/>
          </a:ln>
        </p:spPr>
      </p:pic>
      <p:pic>
        <p:nvPicPr>
          <p:cNvPr id="5" name="Picture 5" descr="A picture containing shape&#10;&#10;Description automatically generated">
            <a:extLst>
              <a:ext uri="{FF2B5EF4-FFF2-40B4-BE49-F238E27FC236}">
                <a16:creationId xmlns:a16="http://schemas.microsoft.com/office/drawing/2014/main" id="{C97A450C-9BD9-0206-14D9-F25FA0288A91}"/>
              </a:ext>
            </a:extLst>
          </p:cNvPr>
          <p:cNvPicPr>
            <a:picLocks noChangeAspect="1"/>
          </p:cNvPicPr>
          <p:nvPr/>
        </p:nvPicPr>
        <p:blipFill>
          <a:blip r:embed="rId4"/>
          <a:stretch>
            <a:fillRect/>
          </a:stretch>
        </p:blipFill>
        <p:spPr>
          <a:xfrm>
            <a:off x="6918888" y="2659654"/>
            <a:ext cx="3802211" cy="353041"/>
          </a:xfrm>
          <a:prstGeom prst="rect">
            <a:avLst/>
          </a:prstGeom>
          <a:ln>
            <a:noFill/>
          </a:ln>
        </p:spPr>
      </p:pic>
      <p:pic>
        <p:nvPicPr>
          <p:cNvPr id="6" name="Picture 7" descr="Graphical user interface, text, application&#10;&#10;Description automatically generated">
            <a:extLst>
              <a:ext uri="{FF2B5EF4-FFF2-40B4-BE49-F238E27FC236}">
                <a16:creationId xmlns:a16="http://schemas.microsoft.com/office/drawing/2014/main" id="{8FC8AFFC-8680-A9A2-1648-576205E40864}"/>
              </a:ext>
            </a:extLst>
          </p:cNvPr>
          <p:cNvPicPr>
            <a:picLocks noChangeAspect="1"/>
          </p:cNvPicPr>
          <p:nvPr/>
        </p:nvPicPr>
        <p:blipFill rotWithShape="1">
          <a:blip r:embed="rId5"/>
          <a:srcRect l="517" r="-107" b="12426"/>
          <a:stretch/>
        </p:blipFill>
        <p:spPr>
          <a:xfrm>
            <a:off x="5895660" y="4913576"/>
            <a:ext cx="3085232" cy="1212861"/>
          </a:xfrm>
          <a:prstGeom prst="rect">
            <a:avLst/>
          </a:prstGeom>
          <a:ln>
            <a:noFill/>
          </a:ln>
        </p:spPr>
      </p:pic>
      <p:sp>
        <p:nvSpPr>
          <p:cNvPr id="8" name="TextBox 7">
            <a:extLst>
              <a:ext uri="{FF2B5EF4-FFF2-40B4-BE49-F238E27FC236}">
                <a16:creationId xmlns:a16="http://schemas.microsoft.com/office/drawing/2014/main" id="{D7B2A4AE-DA37-BBE4-DE3B-6A3F40961F74}"/>
              </a:ext>
            </a:extLst>
          </p:cNvPr>
          <p:cNvSpPr txBox="1"/>
          <p:nvPr/>
        </p:nvSpPr>
        <p:spPr>
          <a:xfrm>
            <a:off x="2257499" y="1916490"/>
            <a:ext cx="27694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Helvetica Neue"/>
              </a:rPr>
              <a:t>Use </a:t>
            </a:r>
            <a:r>
              <a:rPr lang="en-US" err="1">
                <a:ea typeface="+mn-lt"/>
                <a:cs typeface="+mn-lt"/>
              </a:rPr>
              <a:t>GenomicRanges</a:t>
            </a:r>
            <a:r>
              <a:rPr lang="en-US">
                <a:ea typeface="+mn-lt"/>
                <a:cs typeface="+mn-lt"/>
              </a:rPr>
              <a:t> to get </a:t>
            </a:r>
            <a:r>
              <a:rPr lang="en-US">
                <a:solidFill>
                  <a:srgbClr val="333333"/>
                </a:solidFill>
                <a:latin typeface="Helvetica Neue"/>
                <a:ea typeface="+mn-lt"/>
                <a:cs typeface="+mn-lt"/>
              </a:rPr>
              <a:t>a</a:t>
            </a:r>
            <a:r>
              <a:rPr lang="en-US">
                <a:solidFill>
                  <a:srgbClr val="333333"/>
                </a:solidFill>
                <a:latin typeface="Helvetica Neue"/>
              </a:rPr>
              <a:t> list of </a:t>
            </a:r>
            <a:r>
              <a:rPr lang="en-US" err="1">
                <a:solidFill>
                  <a:srgbClr val="333333"/>
                </a:solidFill>
                <a:latin typeface="Helvetica Neue"/>
              </a:rPr>
              <a:t>Rle</a:t>
            </a:r>
            <a:r>
              <a:rPr lang="en-US">
                <a:solidFill>
                  <a:srgbClr val="333333"/>
                </a:solidFill>
                <a:latin typeface="Helvetica Neue"/>
              </a:rPr>
              <a:t> vectors:</a:t>
            </a:r>
            <a:endParaRPr lang="en-US"/>
          </a:p>
        </p:txBody>
      </p:sp>
      <p:sp>
        <p:nvSpPr>
          <p:cNvPr id="9" name="TextBox 8">
            <a:extLst>
              <a:ext uri="{FF2B5EF4-FFF2-40B4-BE49-F238E27FC236}">
                <a16:creationId xmlns:a16="http://schemas.microsoft.com/office/drawing/2014/main" id="{3F6076B4-168F-38D4-3BC2-81AD29161F71}"/>
              </a:ext>
            </a:extLst>
          </p:cNvPr>
          <p:cNvSpPr txBox="1"/>
          <p:nvPr/>
        </p:nvSpPr>
        <p:spPr>
          <a:xfrm>
            <a:off x="7072696" y="1959125"/>
            <a:ext cx="38205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Helvetica Neue"/>
                <a:ea typeface="Helvetica Neue"/>
                <a:cs typeface="Helvetica Neue"/>
              </a:rPr>
              <a:t>Get the coverage directly from a BAM file:</a:t>
            </a:r>
            <a:endParaRPr lang="en-US"/>
          </a:p>
        </p:txBody>
      </p:sp>
      <p:sp>
        <p:nvSpPr>
          <p:cNvPr id="10" name="TextBox 9">
            <a:extLst>
              <a:ext uri="{FF2B5EF4-FFF2-40B4-BE49-F238E27FC236}">
                <a16:creationId xmlns:a16="http://schemas.microsoft.com/office/drawing/2014/main" id="{7A8519EF-0527-B6CD-DFD3-0A73A1FDC626}"/>
              </a:ext>
            </a:extLst>
          </p:cNvPr>
          <p:cNvSpPr txBox="1"/>
          <p:nvPr/>
        </p:nvSpPr>
        <p:spPr>
          <a:xfrm>
            <a:off x="5903668" y="231484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Helvetica Neue"/>
              </a:rPr>
              <a:t>Or</a:t>
            </a:r>
          </a:p>
        </p:txBody>
      </p:sp>
      <p:sp>
        <p:nvSpPr>
          <p:cNvPr id="12" name="TextBox 11">
            <a:extLst>
              <a:ext uri="{FF2B5EF4-FFF2-40B4-BE49-F238E27FC236}">
                <a16:creationId xmlns:a16="http://schemas.microsoft.com/office/drawing/2014/main" id="{FBB379E7-2F48-AC80-577D-9A833549191F}"/>
              </a:ext>
            </a:extLst>
          </p:cNvPr>
          <p:cNvSpPr txBox="1"/>
          <p:nvPr/>
        </p:nvSpPr>
        <p:spPr>
          <a:xfrm>
            <a:off x="13822046" y="6529999"/>
            <a:ext cx="31110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Helvetica Neue"/>
              </a:rPr>
              <a:t>Don't read in the whole </a:t>
            </a:r>
            <a:r>
              <a:rPr lang="en-US" err="1">
                <a:solidFill>
                  <a:srgbClr val="333333"/>
                </a:solidFill>
                <a:latin typeface="Helvetica Neue"/>
              </a:rPr>
              <a:t>bigWig</a:t>
            </a:r>
            <a:r>
              <a:rPr lang="en-US">
                <a:solidFill>
                  <a:srgbClr val="333333"/>
                </a:solidFill>
                <a:latin typeface="Helvetica Neue"/>
              </a:rPr>
              <a:t> file (too big)</a:t>
            </a:r>
            <a:endParaRPr lang="en-US"/>
          </a:p>
        </p:txBody>
      </p:sp>
      <p:sp>
        <p:nvSpPr>
          <p:cNvPr id="13" name="TextBox 12">
            <a:extLst>
              <a:ext uri="{FF2B5EF4-FFF2-40B4-BE49-F238E27FC236}">
                <a16:creationId xmlns:a16="http://schemas.microsoft.com/office/drawing/2014/main" id="{29DF612F-E385-4775-B16B-9EAC52104AD0}"/>
              </a:ext>
            </a:extLst>
          </p:cNvPr>
          <p:cNvSpPr txBox="1"/>
          <p:nvPr/>
        </p:nvSpPr>
        <p:spPr>
          <a:xfrm>
            <a:off x="3471786" y="5061334"/>
            <a:ext cx="2251091" cy="9402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GRanges</a:t>
            </a:r>
            <a:r>
              <a:rPr lang="en-US">
                <a:ea typeface="+mn-lt"/>
                <a:cs typeface="+mn-lt"/>
              </a:rPr>
              <a:t> object with scores per genomic region</a:t>
            </a:r>
          </a:p>
        </p:txBody>
      </p:sp>
      <p:sp>
        <p:nvSpPr>
          <p:cNvPr id="11" name="Rectangle 10">
            <a:extLst>
              <a:ext uri="{FF2B5EF4-FFF2-40B4-BE49-F238E27FC236}">
                <a16:creationId xmlns:a16="http://schemas.microsoft.com/office/drawing/2014/main" id="{1513AE6A-7A50-535A-AC3B-FA9A2A84F3E3}"/>
              </a:ext>
            </a:extLst>
          </p:cNvPr>
          <p:cNvSpPr/>
          <p:nvPr/>
        </p:nvSpPr>
        <p:spPr>
          <a:xfrm>
            <a:off x="2166256" y="1703614"/>
            <a:ext cx="8675914" cy="16328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891B58-31F2-2700-64C8-F966728EF72B}"/>
              </a:ext>
            </a:extLst>
          </p:cNvPr>
          <p:cNvSpPr/>
          <p:nvPr/>
        </p:nvSpPr>
        <p:spPr>
          <a:xfrm>
            <a:off x="3469894" y="4864989"/>
            <a:ext cx="5734080" cy="1330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A13D292-7B83-DC62-59A7-B83FA4316E01}"/>
              </a:ext>
            </a:extLst>
          </p:cNvPr>
          <p:cNvCxnSpPr>
            <a:cxnSpLocks/>
          </p:cNvCxnSpPr>
          <p:nvPr/>
        </p:nvCxnSpPr>
        <p:spPr>
          <a:xfrm>
            <a:off x="5336225" y="5637688"/>
            <a:ext cx="571736" cy="3205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82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6.3</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Dealing with continuous scores over the genome</a:t>
            </a:r>
            <a:endParaRPr lang="en-US" b="1"/>
          </a:p>
        </p:txBody>
      </p:sp>
      <p:sp>
        <p:nvSpPr>
          <p:cNvPr id="3" name="TextBox 2">
            <a:extLst>
              <a:ext uri="{FF2B5EF4-FFF2-40B4-BE49-F238E27FC236}">
                <a16:creationId xmlns:a16="http://schemas.microsoft.com/office/drawing/2014/main" id="{853EA93D-F404-F699-0EB7-35C5A796F142}"/>
              </a:ext>
            </a:extLst>
          </p:cNvPr>
          <p:cNvSpPr txBox="1"/>
          <p:nvPr/>
        </p:nvSpPr>
        <p:spPr>
          <a:xfrm>
            <a:off x="1173192" y="1471009"/>
            <a:ext cx="1053572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333333"/>
                </a:solidFill>
                <a:latin typeface="Avenir Next LT Pro"/>
              </a:rPr>
              <a:t>How do we extract subsections of </a:t>
            </a:r>
            <a:r>
              <a:rPr lang="en-US" err="1">
                <a:solidFill>
                  <a:srgbClr val="333333"/>
                </a:solidFill>
                <a:latin typeface="Avenir Next LT Pro"/>
              </a:rPr>
              <a:t>Rle</a:t>
            </a:r>
            <a:r>
              <a:rPr lang="en-US">
                <a:solidFill>
                  <a:srgbClr val="333333"/>
                </a:solidFill>
                <a:latin typeface="Avenir Next LT Pro"/>
              </a:rPr>
              <a:t> and </a:t>
            </a:r>
            <a:r>
              <a:rPr lang="en-US" err="1">
                <a:solidFill>
                  <a:srgbClr val="333333"/>
                </a:solidFill>
                <a:latin typeface="Avenir Next LT Pro"/>
              </a:rPr>
              <a:t>RleList</a:t>
            </a:r>
            <a:r>
              <a:rPr lang="en-US">
                <a:solidFill>
                  <a:srgbClr val="333333"/>
                </a:solidFill>
                <a:latin typeface="Avenir Next LT Pro"/>
              </a:rPr>
              <a:t> objects to visualize or to do stats?</a:t>
            </a:r>
            <a:endParaRPr lang="en-US">
              <a:solidFill>
                <a:srgbClr val="000000"/>
              </a:solidFill>
              <a:latin typeface="Avenir Next LT Pro"/>
            </a:endParaRPr>
          </a:p>
          <a:p>
            <a:pPr marL="285750" indent="-285750">
              <a:buFont typeface="Arial,Sans-Serif" panose="020B0604020202020204" pitchFamily="34" charset="0"/>
              <a:buChar char="•"/>
            </a:pPr>
            <a:endParaRPr lang="en-US">
              <a:solidFill>
                <a:srgbClr val="333333"/>
              </a:solidFill>
              <a:latin typeface="Avenir Next LT Pro"/>
            </a:endParaRPr>
          </a:p>
          <a:p>
            <a:pPr marL="285750" indent="-285750">
              <a:buFont typeface="Arial,Sans-Serif" panose="020B0604020202020204" pitchFamily="34" charset="0"/>
              <a:buChar char="•"/>
            </a:pPr>
            <a:r>
              <a:rPr lang="en-US">
                <a:solidFill>
                  <a:srgbClr val="333333"/>
                </a:solidFill>
                <a:latin typeface="Avenir Next LT Pro"/>
              </a:rPr>
              <a:t>The book demonstrates by </a:t>
            </a:r>
            <a:r>
              <a:rPr lang="en-US">
                <a:solidFill>
                  <a:srgbClr val="000000"/>
                </a:solidFill>
                <a:latin typeface="Avenir Next LT Pro"/>
              </a:rPr>
              <a:t>extracting</a:t>
            </a:r>
            <a:r>
              <a:rPr lang="en-US">
                <a:ea typeface="+mn-lt"/>
                <a:cs typeface="+mn-lt"/>
              </a:rPr>
              <a:t> promoter regions from </a:t>
            </a:r>
            <a:r>
              <a:rPr lang="en-US" err="1">
                <a:ea typeface="+mn-lt"/>
                <a:cs typeface="+mn-lt"/>
              </a:rPr>
              <a:t>ChIP</a:t>
            </a:r>
            <a:r>
              <a:rPr lang="en-US">
                <a:ea typeface="+mn-lt"/>
                <a:cs typeface="+mn-lt"/>
              </a:rPr>
              <a:t>-seq read coverage: </a:t>
            </a:r>
            <a:endParaRPr lang="en-US">
              <a:solidFill>
                <a:srgbClr val="333333"/>
              </a:solidFill>
              <a:ea typeface="+mn-lt"/>
              <a:cs typeface="+mn-lt"/>
            </a:endParaRPr>
          </a:p>
          <a:p>
            <a:pPr marL="285750" indent="-285750">
              <a:buFont typeface="Arial,Sans-Serif" panose="020B0604020202020204" pitchFamily="34" charset="0"/>
              <a:buChar char="•"/>
            </a:pPr>
            <a:endParaRPr lang="en-US">
              <a:ea typeface="+mn-lt"/>
              <a:cs typeface="+mn-lt"/>
            </a:endParaRPr>
          </a:p>
          <a:p>
            <a:pPr marL="285750" indent="-285750">
              <a:buFont typeface="Arial,Sans-Serif" panose="020B0604020202020204" pitchFamily="34" charset="0"/>
              <a:buChar char="•"/>
            </a:pPr>
            <a:endParaRPr lang="en-US">
              <a:ea typeface="+mn-lt"/>
              <a:cs typeface="+mn-lt"/>
            </a:endParaRPr>
          </a:p>
          <a:p>
            <a:pPr marL="285750" indent="-285750">
              <a:buFont typeface="Arial,Sans-Serif" panose="020B0604020202020204" pitchFamily="34" charset="0"/>
              <a:buChar char="•"/>
            </a:pPr>
            <a:endParaRPr lang="en-US">
              <a:ea typeface="+mn-lt"/>
              <a:cs typeface="+mn-lt"/>
            </a:endParaRPr>
          </a:p>
          <a:p>
            <a:pPr marL="285750" indent="-285750">
              <a:buFont typeface="Arial,Sans-Serif" panose="020B0604020202020204" pitchFamily="34" charset="0"/>
              <a:buChar char="•"/>
            </a:pPr>
            <a:endParaRPr lang="en-US">
              <a:ea typeface="+mn-lt"/>
              <a:cs typeface="+mn-lt"/>
            </a:endParaRPr>
          </a:p>
          <a:p>
            <a:pPr marL="285750" indent="-285750">
              <a:buFont typeface="Arial,Sans-Serif" panose="020B0604020202020204" pitchFamily="34" charset="0"/>
              <a:buChar char="•"/>
            </a:pPr>
            <a:endParaRPr lang="en-US">
              <a:ea typeface="+mn-lt"/>
              <a:cs typeface="+mn-lt"/>
            </a:endParaRPr>
          </a:p>
          <a:p>
            <a:pPr>
              <a:buFont typeface="Arial" panose="020B0604020202020204" pitchFamily="34" charset="0"/>
              <a:buChar char="•"/>
            </a:pPr>
            <a:endParaRPr lang="en-US"/>
          </a:p>
          <a:p>
            <a:pPr marL="285750" indent="-285750">
              <a:buFont typeface="Arial" panose="020B0604020202020204" pitchFamily="34" charset="0"/>
              <a:buChar char="•"/>
            </a:pPr>
            <a:endParaRPr lang="en-US">
              <a:solidFill>
                <a:srgbClr val="333333"/>
              </a:solidFill>
              <a:latin typeface="Avenir Next LT Pro"/>
            </a:endParaRPr>
          </a:p>
        </p:txBody>
      </p:sp>
      <p:pic>
        <p:nvPicPr>
          <p:cNvPr id="11" name="Picture 14">
            <a:extLst>
              <a:ext uri="{FF2B5EF4-FFF2-40B4-BE49-F238E27FC236}">
                <a16:creationId xmlns:a16="http://schemas.microsoft.com/office/drawing/2014/main" id="{ABA445FC-B54D-C5EB-1BB6-B90616C65A0D}"/>
              </a:ext>
            </a:extLst>
          </p:cNvPr>
          <p:cNvPicPr>
            <a:picLocks noChangeAspect="1"/>
          </p:cNvPicPr>
          <p:nvPr/>
        </p:nvPicPr>
        <p:blipFill rotWithShape="1">
          <a:blip r:embed="rId3"/>
          <a:srcRect r="211" b="25235"/>
          <a:stretch/>
        </p:blipFill>
        <p:spPr>
          <a:xfrm>
            <a:off x="2783457" y="2796375"/>
            <a:ext cx="6195019" cy="619580"/>
          </a:xfrm>
          <a:prstGeom prst="rect">
            <a:avLst/>
          </a:prstGeom>
          <a:ln>
            <a:solidFill>
              <a:schemeClr val="tx1"/>
            </a:solidFill>
          </a:ln>
        </p:spPr>
      </p:pic>
    </p:spTree>
    <p:extLst>
      <p:ext uri="{BB962C8B-B14F-4D97-AF65-F5344CB8AC3E}">
        <p14:creationId xmlns:p14="http://schemas.microsoft.com/office/powerpoint/2010/main" val="208498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6.3</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Dealing with continuous scores over the genome</a:t>
            </a:r>
            <a:endParaRPr lang="en-US" b="1"/>
          </a:p>
        </p:txBody>
      </p:sp>
      <p:sp>
        <p:nvSpPr>
          <p:cNvPr id="3" name="TextBox 2">
            <a:extLst>
              <a:ext uri="{FF2B5EF4-FFF2-40B4-BE49-F238E27FC236}">
                <a16:creationId xmlns:a16="http://schemas.microsoft.com/office/drawing/2014/main" id="{853EA93D-F404-F699-0EB7-35C5A796F142}"/>
              </a:ext>
            </a:extLst>
          </p:cNvPr>
          <p:cNvSpPr txBox="1"/>
          <p:nvPr/>
        </p:nvSpPr>
        <p:spPr>
          <a:xfrm>
            <a:off x="1291433" y="1039334"/>
            <a:ext cx="1053572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How to plot one of the promoter’s coverage values:</a:t>
            </a:r>
            <a:endParaRPr lang="en-US">
              <a:solidFill>
                <a:srgbClr val="333333"/>
              </a:solidFill>
              <a:latin typeface="Avenir Next LT Pro"/>
            </a:endParaRPr>
          </a:p>
          <a:p>
            <a:pPr marL="285750" indent="-285750">
              <a:buFont typeface="Arial"/>
              <a:buChar char="•"/>
            </a:pPr>
            <a:endParaRPr lang="en-US"/>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ea typeface="+mn-lt"/>
              <a:cs typeface="+mn-lt"/>
            </a:endParaRPr>
          </a:p>
          <a:p>
            <a:pPr marL="285750" indent="-285750">
              <a:buFont typeface="Arial"/>
              <a:buChar char="•"/>
            </a:pPr>
            <a:r>
              <a:rPr lang="en-US">
                <a:solidFill>
                  <a:srgbClr val="333333"/>
                </a:solidFill>
                <a:ea typeface="+mn-lt"/>
                <a:cs typeface="+mn-lt"/>
              </a:rPr>
              <a:t>Next, we see how to </a:t>
            </a:r>
            <a:r>
              <a:rPr lang="en-US">
                <a:ea typeface="+mn-lt"/>
                <a:cs typeface="+mn-lt"/>
              </a:rPr>
              <a:t>apply summary statistics:</a:t>
            </a: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a:buFont typeface="Arial" panose="020B0604020202020204" pitchFamily="34" charset="0"/>
              <a:buChar char="•"/>
            </a:pPr>
            <a:endParaRPr lang="en-US">
              <a:solidFill>
                <a:srgbClr val="000000"/>
              </a:solidFill>
              <a:latin typeface="Avenir Next LT Pro"/>
            </a:endParaRPr>
          </a:p>
          <a:p>
            <a:pPr marL="285750" indent="-285750">
              <a:buFont typeface="Arial" panose="020B0604020202020204" pitchFamily="34" charset="0"/>
              <a:buChar char="•"/>
            </a:pPr>
            <a:endParaRPr lang="en-US">
              <a:solidFill>
                <a:srgbClr val="333333"/>
              </a:solidFill>
              <a:latin typeface="Avenir Next LT Pro"/>
            </a:endParaRPr>
          </a:p>
        </p:txBody>
      </p:sp>
      <p:pic>
        <p:nvPicPr>
          <p:cNvPr id="15" name="Picture 15" descr="A picture containing text&#10;&#10;Description automatically generated">
            <a:extLst>
              <a:ext uri="{FF2B5EF4-FFF2-40B4-BE49-F238E27FC236}">
                <a16:creationId xmlns:a16="http://schemas.microsoft.com/office/drawing/2014/main" id="{E63AEB18-EED7-AA84-0DB8-A568AB8A8A92}"/>
              </a:ext>
            </a:extLst>
          </p:cNvPr>
          <p:cNvPicPr>
            <a:picLocks noChangeAspect="1"/>
          </p:cNvPicPr>
          <p:nvPr/>
        </p:nvPicPr>
        <p:blipFill>
          <a:blip r:embed="rId3"/>
          <a:stretch>
            <a:fillRect/>
          </a:stretch>
        </p:blipFill>
        <p:spPr>
          <a:xfrm>
            <a:off x="2053163" y="2246289"/>
            <a:ext cx="4137802" cy="587587"/>
          </a:xfrm>
          <a:prstGeom prst="rect">
            <a:avLst/>
          </a:prstGeom>
          <a:ln>
            <a:solidFill>
              <a:schemeClr val="tx1"/>
            </a:solidFill>
          </a:ln>
        </p:spPr>
      </p:pic>
      <p:pic>
        <p:nvPicPr>
          <p:cNvPr id="16" name="Picture 16" descr="Chart, histogram&#10;&#10;Description automatically generated">
            <a:extLst>
              <a:ext uri="{FF2B5EF4-FFF2-40B4-BE49-F238E27FC236}">
                <a16:creationId xmlns:a16="http://schemas.microsoft.com/office/drawing/2014/main" id="{EDA16BA5-9583-8C6D-AB87-019078E96B31}"/>
              </a:ext>
            </a:extLst>
          </p:cNvPr>
          <p:cNvPicPr>
            <a:picLocks noChangeAspect="1"/>
          </p:cNvPicPr>
          <p:nvPr/>
        </p:nvPicPr>
        <p:blipFill rotWithShape="1">
          <a:blip r:embed="rId4"/>
          <a:srcRect l="3082" r="342" b="4115"/>
          <a:stretch/>
        </p:blipFill>
        <p:spPr>
          <a:xfrm>
            <a:off x="6945372" y="1547507"/>
            <a:ext cx="2649260" cy="2189724"/>
          </a:xfrm>
          <a:prstGeom prst="rect">
            <a:avLst/>
          </a:prstGeom>
          <a:ln>
            <a:solidFill>
              <a:schemeClr val="tx1"/>
            </a:solidFill>
          </a:ln>
        </p:spPr>
      </p:pic>
      <p:sp>
        <p:nvSpPr>
          <p:cNvPr id="17" name="Arrow: Right 16">
            <a:extLst>
              <a:ext uri="{FF2B5EF4-FFF2-40B4-BE49-F238E27FC236}">
                <a16:creationId xmlns:a16="http://schemas.microsoft.com/office/drawing/2014/main" id="{85DB7235-E555-2DE5-2F85-9DAB70CB264A}"/>
              </a:ext>
            </a:extLst>
          </p:cNvPr>
          <p:cNvSpPr/>
          <p:nvPr/>
        </p:nvSpPr>
        <p:spPr>
          <a:xfrm>
            <a:off x="6398658" y="2419650"/>
            <a:ext cx="310444" cy="24459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7DD298DF-2B14-EED5-623F-023A872CF56B}"/>
              </a:ext>
            </a:extLst>
          </p:cNvPr>
          <p:cNvPicPr>
            <a:picLocks noChangeAspect="1"/>
          </p:cNvPicPr>
          <p:nvPr/>
        </p:nvPicPr>
        <p:blipFill>
          <a:blip r:embed="rId5"/>
          <a:stretch>
            <a:fillRect/>
          </a:stretch>
        </p:blipFill>
        <p:spPr>
          <a:xfrm>
            <a:off x="3187261" y="4861129"/>
            <a:ext cx="2874579" cy="1313604"/>
          </a:xfrm>
          <a:prstGeom prst="rect">
            <a:avLst/>
          </a:prstGeom>
          <a:ln>
            <a:solidFill>
              <a:schemeClr val="tx1"/>
            </a:solidFill>
          </a:ln>
        </p:spPr>
      </p:pic>
      <p:pic>
        <p:nvPicPr>
          <p:cNvPr id="8" name="Picture 5" descr="A picture containing logo&#10;&#10;Description automatically generated">
            <a:extLst>
              <a:ext uri="{FF2B5EF4-FFF2-40B4-BE49-F238E27FC236}">
                <a16:creationId xmlns:a16="http://schemas.microsoft.com/office/drawing/2014/main" id="{A5D17CD1-79B2-CBA2-EC89-5EB67298B0AA}"/>
              </a:ext>
            </a:extLst>
          </p:cNvPr>
          <p:cNvPicPr>
            <a:picLocks noChangeAspect="1"/>
          </p:cNvPicPr>
          <p:nvPr/>
        </p:nvPicPr>
        <p:blipFill>
          <a:blip r:embed="rId6"/>
          <a:stretch>
            <a:fillRect/>
          </a:stretch>
        </p:blipFill>
        <p:spPr>
          <a:xfrm>
            <a:off x="6892158" y="4856624"/>
            <a:ext cx="2743200" cy="1322614"/>
          </a:xfrm>
          <a:prstGeom prst="rect">
            <a:avLst/>
          </a:prstGeom>
          <a:ln>
            <a:solidFill>
              <a:schemeClr val="tx1"/>
            </a:solidFill>
          </a:ln>
        </p:spPr>
      </p:pic>
    </p:spTree>
    <p:extLst>
      <p:ext uri="{BB962C8B-B14F-4D97-AF65-F5344CB8AC3E}">
        <p14:creationId xmlns:p14="http://schemas.microsoft.com/office/powerpoint/2010/main" val="141860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6.4</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Genomic intervals with more information</a:t>
            </a:r>
            <a:endParaRPr lang="en-US" b="1"/>
          </a:p>
        </p:txBody>
      </p:sp>
      <p:sp>
        <p:nvSpPr>
          <p:cNvPr id="3" name="TextBox 2">
            <a:extLst>
              <a:ext uri="{FF2B5EF4-FFF2-40B4-BE49-F238E27FC236}">
                <a16:creationId xmlns:a16="http://schemas.microsoft.com/office/drawing/2014/main" id="{853EA93D-F404-F699-0EB7-35C5A796F142}"/>
              </a:ext>
            </a:extLst>
          </p:cNvPr>
          <p:cNvSpPr txBox="1"/>
          <p:nvPr/>
        </p:nvSpPr>
        <p:spPr>
          <a:xfrm>
            <a:off x="1199468" y="1420335"/>
            <a:ext cx="1053572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ea typeface="+mn-lt"/>
                <a:cs typeface="+mn-lt"/>
              </a:rPr>
              <a:t>Genomic data often have many layers</a:t>
            </a:r>
            <a:endParaRPr lang="en-US"/>
          </a:p>
          <a:p>
            <a:pPr marL="742950" lvl="1" indent="-285750">
              <a:lnSpc>
                <a:spcPct val="150000"/>
              </a:lnSpc>
              <a:buFont typeface="Arial"/>
              <a:buChar char="•"/>
            </a:pPr>
            <a:r>
              <a:rPr lang="en-US">
                <a:ea typeface="+mn-lt"/>
                <a:cs typeface="+mn-lt"/>
              </a:rPr>
              <a:t>Sometimes with many tables and each table may have some metadata associated with it</a:t>
            </a:r>
            <a:endParaRPr lang="en-US"/>
          </a:p>
          <a:p>
            <a:pPr marL="742950" lvl="1" indent="-285750">
              <a:buFont typeface="Arial"/>
              <a:buChar char="•"/>
            </a:pPr>
            <a:r>
              <a:rPr lang="en-US">
                <a:ea typeface="+mn-lt"/>
                <a:cs typeface="+mn-lt"/>
              </a:rPr>
              <a:t>Rows and columns might have additional annotations that cannot be contained by their names</a:t>
            </a:r>
          </a:p>
          <a:p>
            <a:pPr marL="742950" lvl="1" indent="-285750">
              <a:lnSpc>
                <a:spcPct val="150000"/>
              </a:lnSpc>
              <a:buFont typeface="Arial"/>
              <a:buChar char="•"/>
            </a:pPr>
            <a:endParaRPr lang="en-US">
              <a:solidFill>
                <a:srgbClr val="000000"/>
              </a:solidFill>
              <a:latin typeface="Avenir Next LT Pro"/>
            </a:endParaRPr>
          </a:p>
          <a:p>
            <a:pPr marL="742950" lvl="1" indent="-285750">
              <a:lnSpc>
                <a:spcPct val="150000"/>
              </a:lnSpc>
              <a:buFont typeface="Arial"/>
              <a:buChar char="•"/>
            </a:pPr>
            <a:endParaRPr lang="en-US">
              <a:solidFill>
                <a:srgbClr val="000000"/>
              </a:solidFill>
              <a:latin typeface="Avenir Next LT Pro"/>
            </a:endParaRPr>
          </a:p>
          <a:p>
            <a:pPr marL="285750" indent="-285750">
              <a:buFont typeface="Arial"/>
              <a:buChar char="•"/>
            </a:pPr>
            <a:r>
              <a:rPr lang="en-US">
                <a:solidFill>
                  <a:srgbClr val="000000"/>
                </a:solidFill>
                <a:latin typeface="Avenir Next LT Pro"/>
              </a:rPr>
              <a:t>For these cases we can use the </a:t>
            </a:r>
            <a:r>
              <a:rPr lang="en-US" err="1">
                <a:ea typeface="+mn-lt"/>
                <a:cs typeface="+mn-lt"/>
              </a:rPr>
              <a:t>SummarizedExperiment</a:t>
            </a:r>
            <a:r>
              <a:rPr lang="en-US">
                <a:ea typeface="+mn-lt"/>
                <a:cs typeface="+mn-lt"/>
              </a:rPr>
              <a:t> class, which can hold multi-layered tabular data</a:t>
            </a: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marL="285750" indent="-285750">
              <a:buFont typeface="Arial"/>
              <a:buChar char="•"/>
            </a:pPr>
            <a:endParaRPr lang="en-US">
              <a:solidFill>
                <a:srgbClr val="000000"/>
              </a:solidFill>
              <a:latin typeface="Avenir Next LT Pro"/>
            </a:endParaRPr>
          </a:p>
          <a:p>
            <a:pPr>
              <a:buFont typeface="Arial" panose="020B0604020202020204" pitchFamily="34" charset="0"/>
              <a:buChar char="•"/>
            </a:pPr>
            <a:endParaRPr lang="en-US">
              <a:solidFill>
                <a:srgbClr val="000000"/>
              </a:solidFill>
              <a:latin typeface="Avenir Next LT Pro"/>
            </a:endParaRPr>
          </a:p>
          <a:p>
            <a:pPr marL="285750" indent="-285750">
              <a:buFont typeface="Arial" panose="020B0604020202020204" pitchFamily="34" charset="0"/>
              <a:buChar char="•"/>
            </a:pPr>
            <a:endParaRPr lang="en-US">
              <a:solidFill>
                <a:srgbClr val="333333"/>
              </a:solidFill>
              <a:latin typeface="Avenir Next LT Pro"/>
            </a:endParaRPr>
          </a:p>
        </p:txBody>
      </p:sp>
    </p:spTree>
    <p:extLst>
      <p:ext uri="{BB962C8B-B14F-4D97-AF65-F5344CB8AC3E}">
        <p14:creationId xmlns:p14="http://schemas.microsoft.com/office/powerpoint/2010/main" val="4079879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6.4</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Genomic intervals with more information</a:t>
            </a:r>
            <a:endParaRPr lang="en-US" b="1"/>
          </a:p>
        </p:txBody>
      </p:sp>
      <p:pic>
        <p:nvPicPr>
          <p:cNvPr id="4" name="Picture 4">
            <a:extLst>
              <a:ext uri="{FF2B5EF4-FFF2-40B4-BE49-F238E27FC236}">
                <a16:creationId xmlns:a16="http://schemas.microsoft.com/office/drawing/2014/main" id="{1D2A5475-AB30-1B65-B825-6FD3C38DE0F9}"/>
              </a:ext>
            </a:extLst>
          </p:cNvPr>
          <p:cNvPicPr>
            <a:picLocks noChangeAspect="1"/>
          </p:cNvPicPr>
          <p:nvPr/>
        </p:nvPicPr>
        <p:blipFill>
          <a:blip r:embed="rId3"/>
          <a:stretch>
            <a:fillRect/>
          </a:stretch>
        </p:blipFill>
        <p:spPr>
          <a:xfrm>
            <a:off x="2898228" y="763723"/>
            <a:ext cx="6802820" cy="4962691"/>
          </a:xfrm>
          <a:prstGeom prst="rect">
            <a:avLst/>
          </a:prstGeom>
        </p:spPr>
      </p:pic>
      <p:pic>
        <p:nvPicPr>
          <p:cNvPr id="5" name="Picture 5" descr="A picture containing graphical user interface&#10;&#10;Description automatically generated">
            <a:extLst>
              <a:ext uri="{FF2B5EF4-FFF2-40B4-BE49-F238E27FC236}">
                <a16:creationId xmlns:a16="http://schemas.microsoft.com/office/drawing/2014/main" id="{A5573BF2-DAE8-09AA-EAD0-CA63B0283B1C}"/>
              </a:ext>
            </a:extLst>
          </p:cNvPr>
          <p:cNvPicPr>
            <a:picLocks noChangeAspect="1"/>
          </p:cNvPicPr>
          <p:nvPr/>
        </p:nvPicPr>
        <p:blipFill>
          <a:blip r:embed="rId4"/>
          <a:stretch>
            <a:fillRect/>
          </a:stretch>
        </p:blipFill>
        <p:spPr>
          <a:xfrm>
            <a:off x="3108435" y="5791052"/>
            <a:ext cx="6395544" cy="465377"/>
          </a:xfrm>
          <a:prstGeom prst="rect">
            <a:avLst/>
          </a:prstGeom>
        </p:spPr>
      </p:pic>
    </p:spTree>
    <p:extLst>
      <p:ext uri="{BB962C8B-B14F-4D97-AF65-F5344CB8AC3E}">
        <p14:creationId xmlns:p14="http://schemas.microsoft.com/office/powerpoint/2010/main" val="59085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6.4</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Genomic intervals with more information</a:t>
            </a:r>
            <a:endParaRPr lang="en-US" b="1"/>
          </a:p>
        </p:txBody>
      </p:sp>
      <p:sp>
        <p:nvSpPr>
          <p:cNvPr id="3" name="TextBox 2">
            <a:extLst>
              <a:ext uri="{FF2B5EF4-FFF2-40B4-BE49-F238E27FC236}">
                <a16:creationId xmlns:a16="http://schemas.microsoft.com/office/drawing/2014/main" id="{C03AEEDE-4025-9B0E-7F97-765DD25583ED}"/>
              </a:ext>
            </a:extLst>
          </p:cNvPr>
          <p:cNvSpPr txBox="1"/>
          <p:nvPr/>
        </p:nvSpPr>
        <p:spPr>
          <a:xfrm>
            <a:off x="3214008" y="914400"/>
            <a:ext cx="70294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How to create a basic </a:t>
            </a:r>
            <a:r>
              <a:rPr lang="en-US" err="1">
                <a:ea typeface="+mn-lt"/>
                <a:cs typeface="+mn-lt"/>
              </a:rPr>
              <a:t>SummarizedExperiment</a:t>
            </a:r>
            <a:r>
              <a:rPr lang="en-US">
                <a:ea typeface="+mn-lt"/>
                <a:cs typeface="+mn-lt"/>
              </a:rPr>
              <a:t> object: </a:t>
            </a:r>
            <a:endParaRPr lang="en-US"/>
          </a:p>
        </p:txBody>
      </p:sp>
      <p:pic>
        <p:nvPicPr>
          <p:cNvPr id="6" name="Picture 7" descr="Text&#10;&#10;Description automatically generated">
            <a:extLst>
              <a:ext uri="{FF2B5EF4-FFF2-40B4-BE49-F238E27FC236}">
                <a16:creationId xmlns:a16="http://schemas.microsoft.com/office/drawing/2014/main" id="{9C10E100-B40B-5578-ACE9-59650DF53CD3}"/>
              </a:ext>
            </a:extLst>
          </p:cNvPr>
          <p:cNvPicPr>
            <a:picLocks noChangeAspect="1"/>
          </p:cNvPicPr>
          <p:nvPr/>
        </p:nvPicPr>
        <p:blipFill>
          <a:blip r:embed="rId3"/>
          <a:stretch>
            <a:fillRect/>
          </a:stretch>
        </p:blipFill>
        <p:spPr>
          <a:xfrm>
            <a:off x="3390900" y="1529819"/>
            <a:ext cx="5410200" cy="3798361"/>
          </a:xfrm>
          <a:prstGeom prst="rect">
            <a:avLst/>
          </a:prstGeom>
        </p:spPr>
      </p:pic>
      <p:sp>
        <p:nvSpPr>
          <p:cNvPr id="8" name="TextBox 7">
            <a:extLst>
              <a:ext uri="{FF2B5EF4-FFF2-40B4-BE49-F238E27FC236}">
                <a16:creationId xmlns:a16="http://schemas.microsoft.com/office/drawing/2014/main" id="{08790A95-02D3-3F79-9D20-37FAABBED85A}"/>
              </a:ext>
            </a:extLst>
          </p:cNvPr>
          <p:cNvSpPr txBox="1"/>
          <p:nvPr/>
        </p:nvSpPr>
        <p:spPr>
          <a:xfrm>
            <a:off x="9296400" y="3282043"/>
            <a:ext cx="26343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Matrix of read counts from a series of RNA-seq experiments from different time points </a:t>
            </a:r>
            <a:endParaRPr lang="en-US"/>
          </a:p>
        </p:txBody>
      </p:sp>
      <p:cxnSp>
        <p:nvCxnSpPr>
          <p:cNvPr id="10" name="Straight Arrow Connector 9">
            <a:extLst>
              <a:ext uri="{FF2B5EF4-FFF2-40B4-BE49-F238E27FC236}">
                <a16:creationId xmlns:a16="http://schemas.microsoft.com/office/drawing/2014/main" id="{8120AF75-AD01-71FC-0C8D-35552897C29A}"/>
              </a:ext>
            </a:extLst>
          </p:cNvPr>
          <p:cNvCxnSpPr/>
          <p:nvPr/>
        </p:nvCxnSpPr>
        <p:spPr>
          <a:xfrm flipH="1">
            <a:off x="7329744" y="3948698"/>
            <a:ext cx="1910726" cy="8454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C6E68B3-4E62-111B-F99B-C9E7A7715A23}"/>
              </a:ext>
            </a:extLst>
          </p:cNvPr>
          <p:cNvSpPr txBox="1"/>
          <p:nvPr/>
        </p:nvSpPr>
        <p:spPr>
          <a:xfrm>
            <a:off x="587828" y="1472292"/>
            <a:ext cx="24166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GRanges</a:t>
            </a:r>
            <a:r>
              <a:rPr lang="en-US">
                <a:ea typeface="+mn-lt"/>
                <a:cs typeface="+mn-lt"/>
              </a:rPr>
              <a:t> object representing the locations of the genes </a:t>
            </a:r>
            <a:endParaRPr lang="en-US"/>
          </a:p>
        </p:txBody>
      </p:sp>
      <p:cxnSp>
        <p:nvCxnSpPr>
          <p:cNvPr id="12" name="Straight Arrow Connector 11">
            <a:extLst>
              <a:ext uri="{FF2B5EF4-FFF2-40B4-BE49-F238E27FC236}">
                <a16:creationId xmlns:a16="http://schemas.microsoft.com/office/drawing/2014/main" id="{90F2E8D3-BEF6-C9C8-77B0-897F2F0960B2}"/>
              </a:ext>
            </a:extLst>
          </p:cNvPr>
          <p:cNvCxnSpPr>
            <a:cxnSpLocks/>
          </p:cNvCxnSpPr>
          <p:nvPr/>
        </p:nvCxnSpPr>
        <p:spPr>
          <a:xfrm>
            <a:off x="2600183" y="1934841"/>
            <a:ext cx="688238" cy="17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898E3AB-91C7-0B9F-775E-9CD770B2C397}"/>
              </a:ext>
            </a:extLst>
          </p:cNvPr>
          <p:cNvSpPr txBox="1"/>
          <p:nvPr/>
        </p:nvSpPr>
        <p:spPr>
          <a:xfrm>
            <a:off x="57150" y="445225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SummarizedExperiment</a:t>
            </a:r>
            <a:r>
              <a:rPr lang="en-US">
                <a:solidFill>
                  <a:srgbClr val="333333"/>
                </a:solidFill>
                <a:latin typeface="Helvetica Neue"/>
              </a:rPr>
              <a:t> object made by combining all pieces</a:t>
            </a:r>
            <a:endParaRPr lang="en-US"/>
          </a:p>
        </p:txBody>
      </p:sp>
      <p:cxnSp>
        <p:nvCxnSpPr>
          <p:cNvPr id="14" name="Straight Arrow Connector 13">
            <a:extLst>
              <a:ext uri="{FF2B5EF4-FFF2-40B4-BE49-F238E27FC236}">
                <a16:creationId xmlns:a16="http://schemas.microsoft.com/office/drawing/2014/main" id="{129277A2-AA67-1933-6584-4B825687B23D}"/>
              </a:ext>
            </a:extLst>
          </p:cNvPr>
          <p:cNvCxnSpPr>
            <a:cxnSpLocks/>
          </p:cNvCxnSpPr>
          <p:nvPr/>
        </p:nvCxnSpPr>
        <p:spPr>
          <a:xfrm>
            <a:off x="2722648" y="4914805"/>
            <a:ext cx="688238" cy="17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10779F5-9CB8-8744-B10B-5A4658B984DA}"/>
              </a:ext>
            </a:extLst>
          </p:cNvPr>
          <p:cNvSpPr txBox="1"/>
          <p:nvPr/>
        </p:nvSpPr>
        <p:spPr>
          <a:xfrm>
            <a:off x="737507" y="3282043"/>
            <a:ext cx="18723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Helvetica Neue"/>
              </a:rPr>
              <a:t>Table for column annotation</a:t>
            </a:r>
            <a:endParaRPr lang="en-US"/>
          </a:p>
        </p:txBody>
      </p:sp>
      <p:cxnSp>
        <p:nvCxnSpPr>
          <p:cNvPr id="16" name="Straight Arrow Connector 15">
            <a:extLst>
              <a:ext uri="{FF2B5EF4-FFF2-40B4-BE49-F238E27FC236}">
                <a16:creationId xmlns:a16="http://schemas.microsoft.com/office/drawing/2014/main" id="{5BC44072-D038-ECF2-4916-6530395881EE}"/>
              </a:ext>
            </a:extLst>
          </p:cNvPr>
          <p:cNvCxnSpPr>
            <a:cxnSpLocks/>
          </p:cNvCxnSpPr>
          <p:nvPr/>
        </p:nvCxnSpPr>
        <p:spPr>
          <a:xfrm>
            <a:off x="2681826" y="3540484"/>
            <a:ext cx="688238" cy="17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15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22B59A-0114-C623-5B85-9D0F6538EB81}"/>
              </a:ext>
            </a:extLst>
          </p:cNvPr>
          <p:cNvSpPr>
            <a:spLocks noGrp="1"/>
          </p:cNvSpPr>
          <p:nvPr>
            <p:ph idx="1"/>
          </p:nvPr>
        </p:nvSpPr>
        <p:spPr>
          <a:xfrm>
            <a:off x="1168776" y="583386"/>
            <a:ext cx="10241280" cy="3959352"/>
          </a:xfrm>
        </p:spPr>
        <p:txBody>
          <a:bodyPr vert="horz" lIns="0" tIns="0" rIns="0" bIns="0" rtlCol="0" anchor="t">
            <a:normAutofit/>
          </a:bodyPr>
          <a:lstStyle/>
          <a:p>
            <a:r>
              <a:rPr lang="en-US"/>
              <a:t>What analyses do we use after overlapping </a:t>
            </a:r>
            <a:r>
              <a:rPr lang="en-US">
                <a:ea typeface="+mn-lt"/>
                <a:cs typeface="+mn-lt"/>
              </a:rPr>
              <a:t>intervals of interest with other features of the genome?</a:t>
            </a:r>
          </a:p>
          <a:p>
            <a:r>
              <a:rPr lang="en-US">
                <a:ea typeface="+mn-lt"/>
                <a:cs typeface="+mn-lt"/>
              </a:rPr>
              <a:t>In this chapter we explore ways to deal with genomic intervals</a:t>
            </a:r>
          </a:p>
          <a:p>
            <a:endParaRPr lang="en-US">
              <a:ea typeface="+mn-lt"/>
              <a:cs typeface="+mn-lt"/>
            </a:endParaRPr>
          </a:p>
          <a:p>
            <a:endParaRPr lang="en-US">
              <a:ea typeface="+mn-lt"/>
              <a:cs typeface="+mn-lt"/>
            </a:endParaRPr>
          </a:p>
        </p:txBody>
      </p:sp>
      <p:pic>
        <p:nvPicPr>
          <p:cNvPr id="5" name="Picture 4" descr="Chart&#10;&#10;Description automatically generated">
            <a:extLst>
              <a:ext uri="{FF2B5EF4-FFF2-40B4-BE49-F238E27FC236}">
                <a16:creationId xmlns:a16="http://schemas.microsoft.com/office/drawing/2014/main" id="{F74E9E60-10D1-5DBA-6641-C27BDF8FA26E}"/>
              </a:ext>
            </a:extLst>
          </p:cNvPr>
          <p:cNvPicPr>
            <a:picLocks noChangeAspect="1"/>
          </p:cNvPicPr>
          <p:nvPr/>
        </p:nvPicPr>
        <p:blipFill>
          <a:blip r:embed="rId3"/>
          <a:stretch>
            <a:fillRect/>
          </a:stretch>
        </p:blipFill>
        <p:spPr>
          <a:xfrm>
            <a:off x="2022191" y="2452745"/>
            <a:ext cx="8553450" cy="3638550"/>
          </a:xfrm>
          <a:prstGeom prst="rect">
            <a:avLst/>
          </a:prstGeom>
          <a:ln>
            <a:solidFill>
              <a:schemeClr val="tx1"/>
            </a:solidFill>
          </a:ln>
        </p:spPr>
      </p:pic>
    </p:spTree>
    <p:extLst>
      <p:ext uri="{BB962C8B-B14F-4D97-AF65-F5344CB8AC3E}">
        <p14:creationId xmlns:p14="http://schemas.microsoft.com/office/powerpoint/2010/main" val="4103176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6.4</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Genomic intervals with more information</a:t>
            </a:r>
            <a:endParaRPr lang="en-US" b="1"/>
          </a:p>
        </p:txBody>
      </p:sp>
      <p:sp>
        <p:nvSpPr>
          <p:cNvPr id="4" name="TextBox 3">
            <a:extLst>
              <a:ext uri="{FF2B5EF4-FFF2-40B4-BE49-F238E27FC236}">
                <a16:creationId xmlns:a16="http://schemas.microsoft.com/office/drawing/2014/main" id="{0E6BB621-20E0-7C74-B9C0-0C4C2D690546}"/>
              </a:ext>
            </a:extLst>
          </p:cNvPr>
          <p:cNvSpPr txBox="1"/>
          <p:nvPr/>
        </p:nvSpPr>
        <p:spPr>
          <a:xfrm>
            <a:off x="1798865" y="968828"/>
            <a:ext cx="956037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Helvetica Neue"/>
              </a:rPr>
              <a:t>How to subset it and extract/change parts of </a:t>
            </a:r>
            <a:r>
              <a:rPr lang="en-US">
                <a:ea typeface="+mn-lt"/>
                <a:cs typeface="+mn-lt"/>
              </a:rPr>
              <a:t>a </a:t>
            </a:r>
            <a:r>
              <a:rPr lang="en-US" err="1">
                <a:ea typeface="+mn-lt"/>
                <a:cs typeface="+mn-lt"/>
              </a:rPr>
              <a:t>SummarizedExperiment</a:t>
            </a:r>
            <a:r>
              <a:rPr lang="en-US">
                <a:ea typeface="+mn-lt"/>
                <a:cs typeface="+mn-lt"/>
              </a:rPr>
              <a:t> object:</a:t>
            </a:r>
          </a:p>
          <a:p>
            <a:endParaRPr lang="en-US"/>
          </a:p>
          <a:p>
            <a:pPr marL="342900" indent="-342900">
              <a:buAutoNum type="arabicPeriod"/>
            </a:pPr>
            <a:r>
              <a:rPr lang="en-US">
                <a:ea typeface="+mn-lt"/>
                <a:cs typeface="+mn-lt"/>
              </a:rPr>
              <a:t>extract the column-associated and row-associated tables</a:t>
            </a:r>
          </a:p>
          <a:p>
            <a:pPr marL="342900" indent="-342900">
              <a:buAutoNum type="arabicPeriod"/>
            </a:pPr>
            <a:endParaRPr lang="en-US">
              <a:ea typeface="+mn-lt"/>
              <a:cs typeface="+mn-lt"/>
            </a:endParaRPr>
          </a:p>
          <a:p>
            <a:pPr marL="342900" indent="-342900">
              <a:buAutoNum type="arabicPeriod"/>
            </a:pPr>
            <a:endParaRPr lang="en-US">
              <a:ea typeface="+mn-lt"/>
              <a:cs typeface="+mn-lt"/>
            </a:endParaRPr>
          </a:p>
          <a:p>
            <a:pPr marL="342900" indent="-342900">
              <a:buAutoNum type="arabicPeriod"/>
            </a:pPr>
            <a:endParaRPr lang="en-US">
              <a:ea typeface="+mn-lt"/>
              <a:cs typeface="+mn-lt"/>
            </a:endParaRPr>
          </a:p>
          <a:p>
            <a:pPr marL="342900" indent="-342900">
              <a:buAutoNum type="arabicPeriod"/>
            </a:pPr>
            <a:r>
              <a:rPr lang="en-US">
                <a:ea typeface="+mn-lt"/>
                <a:cs typeface="+mn-lt"/>
              </a:rPr>
              <a:t>Extract the main table or tables that contain the values of interest</a:t>
            </a:r>
          </a:p>
          <a:p>
            <a:pPr marL="342900" indent="-342900">
              <a:buAutoNum type="arabicPeriod"/>
            </a:pPr>
            <a:endParaRPr lang="en-US">
              <a:ea typeface="+mn-lt"/>
              <a:cs typeface="+mn-lt"/>
            </a:endParaRPr>
          </a:p>
          <a:p>
            <a:pPr marL="342900" indent="-342900">
              <a:buAutoNum type="arabicPeriod"/>
            </a:pPr>
            <a:endParaRPr lang="en-US">
              <a:ea typeface="+mn-lt"/>
              <a:cs typeface="+mn-lt"/>
            </a:endParaRPr>
          </a:p>
          <a:p>
            <a:pPr marL="342900" indent="-342900">
              <a:buAutoNum type="arabicPeriod"/>
            </a:pPr>
            <a:endParaRPr lang="en-US">
              <a:ea typeface="+mn-lt"/>
              <a:cs typeface="+mn-lt"/>
            </a:endParaRPr>
          </a:p>
          <a:p>
            <a:pPr marL="342900" indent="-342900">
              <a:buAutoNum type="arabicPeriod"/>
            </a:pPr>
            <a:r>
              <a:rPr lang="en-US">
                <a:ea typeface="+mn-lt"/>
                <a:cs typeface="+mn-lt"/>
              </a:rPr>
              <a:t>Subset using [ ] notation (similar to the way we subset data frames or matrices)</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r>
              <a:rPr lang="en-US"/>
              <a:t>These objects can also </a:t>
            </a:r>
            <a:r>
              <a:rPr lang="en-US">
                <a:ea typeface="+mn-lt"/>
                <a:cs typeface="+mn-lt"/>
              </a:rPr>
              <a:t>support all of the </a:t>
            </a:r>
            <a:r>
              <a:rPr lang="en-US" err="1">
                <a:ea typeface="+mn-lt"/>
                <a:cs typeface="+mn-lt"/>
              </a:rPr>
              <a:t>findOverlaps</a:t>
            </a:r>
            <a:r>
              <a:rPr lang="en-US">
                <a:ea typeface="+mn-lt"/>
                <a:cs typeface="+mn-lt"/>
              </a:rPr>
              <a:t>() methods and associated functions that work on </a:t>
            </a:r>
            <a:r>
              <a:rPr lang="en-US" err="1">
                <a:ea typeface="+mn-lt"/>
                <a:cs typeface="+mn-lt"/>
              </a:rPr>
              <a:t>GRanges</a:t>
            </a:r>
            <a:r>
              <a:rPr lang="en-US">
                <a:ea typeface="+mn-lt"/>
                <a:cs typeface="+mn-lt"/>
              </a:rPr>
              <a:t> objects</a:t>
            </a:r>
          </a:p>
          <a:p>
            <a:pPr marL="342900" indent="-342900">
              <a:buAutoNum type="arabicPeriod"/>
            </a:pPr>
            <a:endParaRPr lang="en-US"/>
          </a:p>
        </p:txBody>
      </p:sp>
      <p:pic>
        <p:nvPicPr>
          <p:cNvPr id="5" name="Picture 8">
            <a:extLst>
              <a:ext uri="{FF2B5EF4-FFF2-40B4-BE49-F238E27FC236}">
                <a16:creationId xmlns:a16="http://schemas.microsoft.com/office/drawing/2014/main" id="{2861AC8E-C674-B1F9-20D8-EC3E63761883}"/>
              </a:ext>
            </a:extLst>
          </p:cNvPr>
          <p:cNvPicPr>
            <a:picLocks noChangeAspect="1"/>
          </p:cNvPicPr>
          <p:nvPr/>
        </p:nvPicPr>
        <p:blipFill>
          <a:blip r:embed="rId3"/>
          <a:stretch>
            <a:fillRect/>
          </a:stretch>
        </p:blipFill>
        <p:spPr>
          <a:xfrm>
            <a:off x="3159579" y="5489941"/>
            <a:ext cx="5029200" cy="908068"/>
          </a:xfrm>
          <a:prstGeom prst="rect">
            <a:avLst/>
          </a:prstGeom>
          <a:ln>
            <a:solidFill>
              <a:schemeClr val="tx1"/>
            </a:solidFill>
          </a:ln>
        </p:spPr>
      </p:pic>
      <p:pic>
        <p:nvPicPr>
          <p:cNvPr id="9" name="Picture 16">
            <a:extLst>
              <a:ext uri="{FF2B5EF4-FFF2-40B4-BE49-F238E27FC236}">
                <a16:creationId xmlns:a16="http://schemas.microsoft.com/office/drawing/2014/main" id="{B36A6FDF-999F-BDE2-0CC9-DB5A1DCDA5D1}"/>
              </a:ext>
            </a:extLst>
          </p:cNvPr>
          <p:cNvPicPr>
            <a:picLocks noChangeAspect="1"/>
          </p:cNvPicPr>
          <p:nvPr/>
        </p:nvPicPr>
        <p:blipFill>
          <a:blip r:embed="rId4"/>
          <a:stretch>
            <a:fillRect/>
          </a:stretch>
        </p:blipFill>
        <p:spPr>
          <a:xfrm>
            <a:off x="2313214" y="4214460"/>
            <a:ext cx="1442358" cy="353786"/>
          </a:xfrm>
          <a:prstGeom prst="rect">
            <a:avLst/>
          </a:prstGeom>
          <a:ln>
            <a:solidFill>
              <a:schemeClr val="tx1"/>
            </a:solidFill>
          </a:ln>
        </p:spPr>
      </p:pic>
      <p:pic>
        <p:nvPicPr>
          <p:cNvPr id="17" name="Picture 17">
            <a:extLst>
              <a:ext uri="{FF2B5EF4-FFF2-40B4-BE49-F238E27FC236}">
                <a16:creationId xmlns:a16="http://schemas.microsoft.com/office/drawing/2014/main" id="{BC07711F-D307-A892-5BD0-D8688A528899}"/>
              </a:ext>
            </a:extLst>
          </p:cNvPr>
          <p:cNvPicPr>
            <a:picLocks noChangeAspect="1"/>
          </p:cNvPicPr>
          <p:nvPr/>
        </p:nvPicPr>
        <p:blipFill>
          <a:blip r:embed="rId5"/>
          <a:stretch>
            <a:fillRect/>
          </a:stretch>
        </p:blipFill>
        <p:spPr>
          <a:xfrm>
            <a:off x="2288722" y="3001462"/>
            <a:ext cx="2743200" cy="229146"/>
          </a:xfrm>
          <a:prstGeom prst="rect">
            <a:avLst/>
          </a:prstGeom>
          <a:ln>
            <a:solidFill>
              <a:schemeClr val="tx1"/>
            </a:solidFill>
          </a:ln>
        </p:spPr>
      </p:pic>
      <p:pic>
        <p:nvPicPr>
          <p:cNvPr id="18" name="Picture 18" descr="A picture containing text&#10;&#10;Description automatically generated">
            <a:extLst>
              <a:ext uri="{FF2B5EF4-FFF2-40B4-BE49-F238E27FC236}">
                <a16:creationId xmlns:a16="http://schemas.microsoft.com/office/drawing/2014/main" id="{592BB82C-E21B-9105-E427-54668D0D5970}"/>
              </a:ext>
            </a:extLst>
          </p:cNvPr>
          <p:cNvPicPr>
            <a:picLocks noChangeAspect="1"/>
          </p:cNvPicPr>
          <p:nvPr/>
        </p:nvPicPr>
        <p:blipFill>
          <a:blip r:embed="rId6"/>
          <a:stretch>
            <a:fillRect/>
          </a:stretch>
        </p:blipFill>
        <p:spPr>
          <a:xfrm>
            <a:off x="5676900" y="2990428"/>
            <a:ext cx="2743200" cy="550572"/>
          </a:xfrm>
          <a:prstGeom prst="rect">
            <a:avLst/>
          </a:prstGeom>
          <a:ln>
            <a:solidFill>
              <a:schemeClr val="tx1"/>
            </a:solidFill>
          </a:ln>
        </p:spPr>
      </p:pic>
      <p:pic>
        <p:nvPicPr>
          <p:cNvPr id="19" name="Picture 19">
            <a:extLst>
              <a:ext uri="{FF2B5EF4-FFF2-40B4-BE49-F238E27FC236}">
                <a16:creationId xmlns:a16="http://schemas.microsoft.com/office/drawing/2014/main" id="{2D684AF0-1760-3035-EFCE-177BD059572B}"/>
              </a:ext>
            </a:extLst>
          </p:cNvPr>
          <p:cNvPicPr>
            <a:picLocks noChangeAspect="1"/>
          </p:cNvPicPr>
          <p:nvPr/>
        </p:nvPicPr>
        <p:blipFill>
          <a:blip r:embed="rId7"/>
          <a:stretch>
            <a:fillRect/>
          </a:stretch>
        </p:blipFill>
        <p:spPr>
          <a:xfrm>
            <a:off x="2288722" y="2068450"/>
            <a:ext cx="3001735" cy="244600"/>
          </a:xfrm>
          <a:prstGeom prst="rect">
            <a:avLst/>
          </a:prstGeom>
          <a:ln>
            <a:solidFill>
              <a:schemeClr val="tx1"/>
            </a:solidFill>
          </a:ln>
        </p:spPr>
      </p:pic>
      <p:pic>
        <p:nvPicPr>
          <p:cNvPr id="20" name="Picture 20">
            <a:extLst>
              <a:ext uri="{FF2B5EF4-FFF2-40B4-BE49-F238E27FC236}">
                <a16:creationId xmlns:a16="http://schemas.microsoft.com/office/drawing/2014/main" id="{4464909D-6619-5859-7B88-FFEDA5A57051}"/>
              </a:ext>
            </a:extLst>
          </p:cNvPr>
          <p:cNvPicPr>
            <a:picLocks noChangeAspect="1"/>
          </p:cNvPicPr>
          <p:nvPr/>
        </p:nvPicPr>
        <p:blipFill>
          <a:blip r:embed="rId8"/>
          <a:stretch>
            <a:fillRect/>
          </a:stretch>
        </p:blipFill>
        <p:spPr>
          <a:xfrm>
            <a:off x="5676899" y="2073102"/>
            <a:ext cx="2743200" cy="235295"/>
          </a:xfrm>
          <a:prstGeom prst="rect">
            <a:avLst/>
          </a:prstGeom>
          <a:ln>
            <a:solidFill>
              <a:schemeClr val="tx1"/>
            </a:solidFill>
          </a:ln>
        </p:spPr>
      </p:pic>
    </p:spTree>
    <p:extLst>
      <p:ext uri="{BB962C8B-B14F-4D97-AF65-F5344CB8AC3E}">
        <p14:creationId xmlns:p14="http://schemas.microsoft.com/office/powerpoint/2010/main" val="223923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6.5</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Visualizing and summarizing genomic intervals</a:t>
            </a:r>
            <a:endParaRPr lang="en-US" b="1">
              <a:ea typeface="+mn-lt"/>
              <a:cs typeface="+mn-lt"/>
            </a:endParaRPr>
          </a:p>
        </p:txBody>
      </p:sp>
      <p:sp>
        <p:nvSpPr>
          <p:cNvPr id="4" name="TextBox 3">
            <a:extLst>
              <a:ext uri="{FF2B5EF4-FFF2-40B4-BE49-F238E27FC236}">
                <a16:creationId xmlns:a16="http://schemas.microsoft.com/office/drawing/2014/main" id="{0E6BB621-20E0-7C74-B9C0-0C4C2D690546}"/>
              </a:ext>
            </a:extLst>
          </p:cNvPr>
          <p:cNvSpPr txBox="1"/>
          <p:nvPr/>
        </p:nvSpPr>
        <p:spPr>
          <a:xfrm>
            <a:off x="2302329" y="1023256"/>
            <a:ext cx="757373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are shown some ways to integrate and visualize genomic intervals:</a:t>
            </a:r>
            <a:endParaRPr lang="en-US"/>
          </a:p>
          <a:p>
            <a:endParaRPr lang="en-US">
              <a:ea typeface="+mn-lt"/>
              <a:cs typeface="+mn-lt"/>
            </a:endParaRPr>
          </a:p>
          <a:p>
            <a:pPr marL="342900" indent="-342900">
              <a:buAutoNum type="arabicPeriod"/>
            </a:pPr>
            <a:r>
              <a:rPr lang="en-US">
                <a:ea typeface="+mn-lt"/>
                <a:cs typeface="+mn-lt"/>
              </a:rPr>
              <a:t>Visualizing intervals on a locus of interest</a:t>
            </a:r>
            <a:endParaRPr lang="en-US"/>
          </a:p>
          <a:p>
            <a:pPr marL="342900" indent="-342900">
              <a:buAutoNum type="arabicPeriod"/>
            </a:pPr>
            <a:endParaRPr lang="en-US">
              <a:ea typeface="+mn-lt"/>
              <a:cs typeface="+mn-lt"/>
            </a:endParaRPr>
          </a:p>
          <a:p>
            <a:pPr marL="342900" indent="-342900">
              <a:buAutoNum type="arabicPeriod"/>
            </a:pPr>
            <a:r>
              <a:rPr lang="en-US">
                <a:ea typeface="+mn-lt"/>
                <a:cs typeface="+mn-lt"/>
              </a:rPr>
              <a:t>Summaries of genomic intervals on multiple loci</a:t>
            </a:r>
            <a:endParaRPr lang="en-US"/>
          </a:p>
          <a:p>
            <a:pPr marL="342900" indent="-342900">
              <a:buAutoNum type="arabicPeriod"/>
            </a:pPr>
            <a:endParaRPr lang="en-US">
              <a:ea typeface="+mn-lt"/>
              <a:cs typeface="+mn-lt"/>
            </a:endParaRPr>
          </a:p>
          <a:p>
            <a:pPr marL="342900" indent="-342900">
              <a:buAutoNum type="arabicPeriod"/>
            </a:pPr>
            <a:r>
              <a:rPr lang="en-US">
                <a:ea typeface="+mn-lt"/>
                <a:cs typeface="+mn-lt"/>
              </a:rPr>
              <a:t>Making </a:t>
            </a:r>
            <a:r>
              <a:rPr lang="en-US" err="1">
                <a:ea typeface="+mn-lt"/>
                <a:cs typeface="+mn-lt"/>
              </a:rPr>
              <a:t>karyograms</a:t>
            </a:r>
            <a:r>
              <a:rPr lang="en-US">
                <a:ea typeface="+mn-lt"/>
                <a:cs typeface="+mn-lt"/>
              </a:rPr>
              <a:t> and </a:t>
            </a:r>
            <a:r>
              <a:rPr lang="en-US" err="1">
                <a:ea typeface="+mn-lt"/>
                <a:cs typeface="+mn-lt"/>
              </a:rPr>
              <a:t>circos</a:t>
            </a:r>
            <a:r>
              <a:rPr lang="en-US">
                <a:ea typeface="+mn-lt"/>
                <a:cs typeface="+mn-lt"/>
              </a:rPr>
              <a:t> plots</a:t>
            </a:r>
            <a:endParaRPr lang="en-US"/>
          </a:p>
          <a:p>
            <a:pPr marL="342900" indent="-342900">
              <a:buAutoNum type="arabicPeriod"/>
            </a:pPr>
            <a:endParaRPr lang="en-US"/>
          </a:p>
        </p:txBody>
      </p:sp>
      <p:pic>
        <p:nvPicPr>
          <p:cNvPr id="3" name="Picture 5">
            <a:extLst>
              <a:ext uri="{FF2B5EF4-FFF2-40B4-BE49-F238E27FC236}">
                <a16:creationId xmlns:a16="http://schemas.microsoft.com/office/drawing/2014/main" id="{DF631079-0904-9347-EBAB-443C76121955}"/>
              </a:ext>
            </a:extLst>
          </p:cNvPr>
          <p:cNvPicPr>
            <a:picLocks noChangeAspect="1"/>
          </p:cNvPicPr>
          <p:nvPr/>
        </p:nvPicPr>
        <p:blipFill>
          <a:blip r:embed="rId3"/>
          <a:stretch>
            <a:fillRect/>
          </a:stretch>
        </p:blipFill>
        <p:spPr>
          <a:xfrm>
            <a:off x="424542" y="3179415"/>
            <a:ext cx="3763734" cy="3193384"/>
          </a:xfrm>
          <a:prstGeom prst="rect">
            <a:avLst/>
          </a:prstGeom>
          <a:ln>
            <a:solidFill>
              <a:schemeClr val="tx1"/>
            </a:solidFill>
          </a:ln>
        </p:spPr>
      </p:pic>
      <p:pic>
        <p:nvPicPr>
          <p:cNvPr id="6" name="Picture 7" descr="Chart, line chart&#10;&#10;Description automatically generated">
            <a:extLst>
              <a:ext uri="{FF2B5EF4-FFF2-40B4-BE49-F238E27FC236}">
                <a16:creationId xmlns:a16="http://schemas.microsoft.com/office/drawing/2014/main" id="{AAC62514-F1EC-C0D1-09EB-984C74AC25E2}"/>
              </a:ext>
            </a:extLst>
          </p:cNvPr>
          <p:cNvPicPr>
            <a:picLocks noChangeAspect="1"/>
          </p:cNvPicPr>
          <p:nvPr/>
        </p:nvPicPr>
        <p:blipFill>
          <a:blip r:embed="rId4"/>
          <a:stretch>
            <a:fillRect/>
          </a:stretch>
        </p:blipFill>
        <p:spPr>
          <a:xfrm>
            <a:off x="4738008" y="3190694"/>
            <a:ext cx="3382735" cy="3170826"/>
          </a:xfrm>
          <a:prstGeom prst="rect">
            <a:avLst/>
          </a:prstGeom>
          <a:ln>
            <a:solidFill>
              <a:schemeClr val="tx1"/>
            </a:solidFill>
          </a:ln>
        </p:spPr>
      </p:pic>
      <p:pic>
        <p:nvPicPr>
          <p:cNvPr id="8" name="Picture 9" descr="Chart&#10;&#10;Description automatically generated">
            <a:extLst>
              <a:ext uri="{FF2B5EF4-FFF2-40B4-BE49-F238E27FC236}">
                <a16:creationId xmlns:a16="http://schemas.microsoft.com/office/drawing/2014/main" id="{B5FCBA7B-CD60-C402-CD25-B3898629E6EB}"/>
              </a:ext>
            </a:extLst>
          </p:cNvPr>
          <p:cNvPicPr>
            <a:picLocks noChangeAspect="1"/>
          </p:cNvPicPr>
          <p:nvPr/>
        </p:nvPicPr>
        <p:blipFill>
          <a:blip r:embed="rId5"/>
          <a:stretch>
            <a:fillRect/>
          </a:stretch>
        </p:blipFill>
        <p:spPr>
          <a:xfrm>
            <a:off x="8670472" y="3185584"/>
            <a:ext cx="2988128" cy="3181046"/>
          </a:xfrm>
          <a:prstGeom prst="rect">
            <a:avLst/>
          </a:prstGeom>
          <a:ln>
            <a:solidFill>
              <a:schemeClr val="tx1"/>
            </a:solidFill>
          </a:ln>
        </p:spPr>
      </p:pic>
    </p:spTree>
    <p:extLst>
      <p:ext uri="{BB962C8B-B14F-4D97-AF65-F5344CB8AC3E}">
        <p14:creationId xmlns:p14="http://schemas.microsoft.com/office/powerpoint/2010/main" val="2293149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6.5</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Visualizing and summarizing genomic intervals</a:t>
            </a:r>
            <a:endParaRPr lang="en-US" b="1">
              <a:ea typeface="+mn-lt"/>
              <a:cs typeface="+mn-lt"/>
            </a:endParaRPr>
          </a:p>
        </p:txBody>
      </p:sp>
      <p:sp>
        <p:nvSpPr>
          <p:cNvPr id="5" name="TextBox 4">
            <a:extLst>
              <a:ext uri="{FF2B5EF4-FFF2-40B4-BE49-F238E27FC236}">
                <a16:creationId xmlns:a16="http://schemas.microsoft.com/office/drawing/2014/main" id="{B31C66AE-2B05-1075-924F-B578C73B0280}"/>
              </a:ext>
            </a:extLst>
          </p:cNvPr>
          <p:cNvSpPr txBox="1"/>
          <p:nvPr/>
        </p:nvSpPr>
        <p:spPr>
          <a:xfrm>
            <a:off x="274865" y="1064079"/>
            <a:ext cx="61177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How to visualize different genomic datasets over a particular genomic locus using the </a:t>
            </a:r>
            <a:r>
              <a:rPr lang="en-US" err="1">
                <a:ea typeface="+mn-lt"/>
                <a:cs typeface="+mn-lt"/>
              </a:rPr>
              <a:t>Gviz</a:t>
            </a:r>
            <a:r>
              <a:rPr lang="en-US">
                <a:ea typeface="+mn-lt"/>
                <a:cs typeface="+mn-lt"/>
              </a:rPr>
              <a:t> package</a:t>
            </a:r>
            <a:r>
              <a:rPr lang="en-US"/>
              <a:t>:</a:t>
            </a:r>
          </a:p>
        </p:txBody>
      </p:sp>
      <p:pic>
        <p:nvPicPr>
          <p:cNvPr id="9" name="Picture 9" descr="Text&#10;&#10;Description automatically generated">
            <a:extLst>
              <a:ext uri="{FF2B5EF4-FFF2-40B4-BE49-F238E27FC236}">
                <a16:creationId xmlns:a16="http://schemas.microsoft.com/office/drawing/2014/main" id="{33E96F16-1370-16FE-4533-D0B98C2CA392}"/>
              </a:ext>
            </a:extLst>
          </p:cNvPr>
          <p:cNvPicPr>
            <a:picLocks noChangeAspect="1"/>
          </p:cNvPicPr>
          <p:nvPr/>
        </p:nvPicPr>
        <p:blipFill>
          <a:blip r:embed="rId3"/>
          <a:stretch>
            <a:fillRect/>
          </a:stretch>
        </p:blipFill>
        <p:spPr>
          <a:xfrm>
            <a:off x="6534150" y="1188120"/>
            <a:ext cx="3872592" cy="2535941"/>
          </a:xfrm>
          <a:prstGeom prst="rect">
            <a:avLst/>
          </a:prstGeom>
        </p:spPr>
      </p:pic>
      <p:pic>
        <p:nvPicPr>
          <p:cNvPr id="10" name="Picture 10" descr="Graphical user interface, text, application&#10;&#10;Description automatically generated">
            <a:extLst>
              <a:ext uri="{FF2B5EF4-FFF2-40B4-BE49-F238E27FC236}">
                <a16:creationId xmlns:a16="http://schemas.microsoft.com/office/drawing/2014/main" id="{1D3E784E-CD9C-9D95-1528-2CA7CB2AAFFD}"/>
              </a:ext>
            </a:extLst>
          </p:cNvPr>
          <p:cNvPicPr>
            <a:picLocks noChangeAspect="1"/>
          </p:cNvPicPr>
          <p:nvPr/>
        </p:nvPicPr>
        <p:blipFill>
          <a:blip r:embed="rId4"/>
          <a:stretch>
            <a:fillRect/>
          </a:stretch>
        </p:blipFill>
        <p:spPr>
          <a:xfrm>
            <a:off x="6534149" y="3874013"/>
            <a:ext cx="4335236" cy="2239620"/>
          </a:xfrm>
          <a:prstGeom prst="rect">
            <a:avLst/>
          </a:prstGeom>
        </p:spPr>
      </p:pic>
      <p:sp>
        <p:nvSpPr>
          <p:cNvPr id="13" name="TextBox 12">
            <a:extLst>
              <a:ext uri="{FF2B5EF4-FFF2-40B4-BE49-F238E27FC236}">
                <a16:creationId xmlns:a16="http://schemas.microsoft.com/office/drawing/2014/main" id="{2B44A754-D355-DB4F-AC12-C897202143E4}"/>
              </a:ext>
            </a:extLst>
          </p:cNvPr>
          <p:cNvSpPr txBox="1"/>
          <p:nvPr/>
        </p:nvSpPr>
        <p:spPr>
          <a:xfrm>
            <a:off x="4030436" y="3009900"/>
            <a:ext cx="23077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Tracks (different types of genomic data) to display </a:t>
            </a:r>
            <a:endParaRPr lang="en-US"/>
          </a:p>
        </p:txBody>
      </p:sp>
      <p:sp>
        <p:nvSpPr>
          <p:cNvPr id="14" name="Left Brace 13">
            <a:extLst>
              <a:ext uri="{FF2B5EF4-FFF2-40B4-BE49-F238E27FC236}">
                <a16:creationId xmlns:a16="http://schemas.microsoft.com/office/drawing/2014/main" id="{24B1E513-1918-4F38-49F2-BE060A7174FE}"/>
              </a:ext>
            </a:extLst>
          </p:cNvPr>
          <p:cNvSpPr/>
          <p:nvPr/>
        </p:nvSpPr>
        <p:spPr>
          <a:xfrm>
            <a:off x="6075589" y="1666875"/>
            <a:ext cx="680356" cy="356507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33426A5F-C82A-85B5-CBE1-658DBB0B5A7E}"/>
              </a:ext>
            </a:extLst>
          </p:cNvPr>
          <p:cNvSpPr txBox="1"/>
          <p:nvPr/>
        </p:nvSpPr>
        <p:spPr>
          <a:xfrm>
            <a:off x="3976008" y="5350329"/>
            <a:ext cx="20492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Function that displays tracks</a:t>
            </a:r>
          </a:p>
        </p:txBody>
      </p:sp>
      <p:cxnSp>
        <p:nvCxnSpPr>
          <p:cNvPr id="17" name="Straight Arrow Connector 16">
            <a:extLst>
              <a:ext uri="{FF2B5EF4-FFF2-40B4-BE49-F238E27FC236}">
                <a16:creationId xmlns:a16="http://schemas.microsoft.com/office/drawing/2014/main" id="{19EEF93D-B78D-BADB-A215-1F0C16E1B555}"/>
              </a:ext>
            </a:extLst>
          </p:cNvPr>
          <p:cNvCxnSpPr>
            <a:cxnSpLocks/>
          </p:cNvCxnSpPr>
          <p:nvPr/>
        </p:nvCxnSpPr>
        <p:spPr>
          <a:xfrm>
            <a:off x="5648184" y="5731235"/>
            <a:ext cx="824309" cy="2603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02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6.5</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Visualizing and summarizing genomic intervals</a:t>
            </a:r>
            <a:endParaRPr lang="en-US" b="1">
              <a:ea typeface="+mn-lt"/>
              <a:cs typeface="+mn-lt"/>
            </a:endParaRPr>
          </a:p>
        </p:txBody>
      </p:sp>
      <p:sp>
        <p:nvSpPr>
          <p:cNvPr id="5" name="TextBox 4">
            <a:extLst>
              <a:ext uri="{FF2B5EF4-FFF2-40B4-BE49-F238E27FC236}">
                <a16:creationId xmlns:a16="http://schemas.microsoft.com/office/drawing/2014/main" id="{B31C66AE-2B05-1075-924F-B578C73B0280}"/>
              </a:ext>
            </a:extLst>
          </p:cNvPr>
          <p:cNvSpPr txBox="1"/>
          <p:nvPr/>
        </p:nvSpPr>
        <p:spPr>
          <a:xfrm>
            <a:off x="274865" y="1064079"/>
            <a:ext cx="456655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How to visualize &amp; summarize different data sets over many regions of interest &amp; identify patterns using the </a:t>
            </a:r>
            <a:r>
              <a:rPr lang="en-US" err="1">
                <a:ea typeface="+mn-lt"/>
                <a:cs typeface="+mn-lt"/>
              </a:rPr>
              <a:t>genomation</a:t>
            </a:r>
            <a:r>
              <a:rPr lang="en-US">
                <a:ea typeface="+mn-lt"/>
                <a:cs typeface="+mn-lt"/>
              </a:rPr>
              <a:t> package: </a:t>
            </a:r>
            <a:endParaRPr lang="en-US"/>
          </a:p>
        </p:txBody>
      </p:sp>
      <p:pic>
        <p:nvPicPr>
          <p:cNvPr id="3" name="Picture 3" descr="Graphical user interface, text, application&#10;&#10;Description automatically generated">
            <a:extLst>
              <a:ext uri="{FF2B5EF4-FFF2-40B4-BE49-F238E27FC236}">
                <a16:creationId xmlns:a16="http://schemas.microsoft.com/office/drawing/2014/main" id="{FA108149-4F55-D6BD-9F2F-1723A4F11B4E}"/>
              </a:ext>
            </a:extLst>
          </p:cNvPr>
          <p:cNvPicPr>
            <a:picLocks noChangeAspect="1"/>
          </p:cNvPicPr>
          <p:nvPr/>
        </p:nvPicPr>
        <p:blipFill>
          <a:blip r:embed="rId3"/>
          <a:stretch>
            <a:fillRect/>
          </a:stretch>
        </p:blipFill>
        <p:spPr>
          <a:xfrm>
            <a:off x="5295900" y="1231301"/>
            <a:ext cx="3804557" cy="1946113"/>
          </a:xfrm>
          <a:prstGeom prst="rect">
            <a:avLst/>
          </a:prstGeom>
        </p:spPr>
      </p:pic>
      <p:pic>
        <p:nvPicPr>
          <p:cNvPr id="4" name="Picture 5" descr="A picture containing table&#10;&#10;Description automatically generated">
            <a:extLst>
              <a:ext uri="{FF2B5EF4-FFF2-40B4-BE49-F238E27FC236}">
                <a16:creationId xmlns:a16="http://schemas.microsoft.com/office/drawing/2014/main" id="{55F0D4AF-03CB-387A-18E1-C980B5958DB1}"/>
              </a:ext>
            </a:extLst>
          </p:cNvPr>
          <p:cNvPicPr>
            <a:picLocks noChangeAspect="1"/>
          </p:cNvPicPr>
          <p:nvPr/>
        </p:nvPicPr>
        <p:blipFill>
          <a:blip r:embed="rId4"/>
          <a:stretch>
            <a:fillRect/>
          </a:stretch>
        </p:blipFill>
        <p:spPr>
          <a:xfrm>
            <a:off x="5295900" y="3329547"/>
            <a:ext cx="3804557" cy="2988371"/>
          </a:xfrm>
          <a:prstGeom prst="rect">
            <a:avLst/>
          </a:prstGeom>
        </p:spPr>
      </p:pic>
      <p:cxnSp>
        <p:nvCxnSpPr>
          <p:cNvPr id="17" name="Straight Arrow Connector 16">
            <a:extLst>
              <a:ext uri="{FF2B5EF4-FFF2-40B4-BE49-F238E27FC236}">
                <a16:creationId xmlns:a16="http://schemas.microsoft.com/office/drawing/2014/main" id="{19EEF93D-B78D-BADB-A215-1F0C16E1B555}"/>
              </a:ext>
            </a:extLst>
          </p:cNvPr>
          <p:cNvCxnSpPr>
            <a:cxnSpLocks/>
          </p:cNvCxnSpPr>
          <p:nvPr/>
        </p:nvCxnSpPr>
        <p:spPr>
          <a:xfrm flipH="1">
            <a:off x="8812922" y="2220592"/>
            <a:ext cx="971833" cy="4644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D39F42C-3446-D95A-975F-DEE46140F9E7}"/>
              </a:ext>
            </a:extLst>
          </p:cNvPr>
          <p:cNvSpPr txBox="1"/>
          <p:nvPr/>
        </p:nvSpPr>
        <p:spPr>
          <a:xfrm>
            <a:off x="9854294" y="1363436"/>
            <a:ext cx="232137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Extract region around </a:t>
            </a:r>
            <a:r>
              <a:rPr lang="en-US">
                <a:ea typeface="+mn-lt"/>
                <a:cs typeface="+mn-lt"/>
              </a:rPr>
              <a:t>transcription start sites</a:t>
            </a:r>
            <a:r>
              <a:rPr lang="en-US"/>
              <a:t>, 500bp upstream and downstream</a:t>
            </a:r>
          </a:p>
        </p:txBody>
      </p:sp>
      <p:sp>
        <p:nvSpPr>
          <p:cNvPr id="8" name="TextBox 7">
            <a:extLst>
              <a:ext uri="{FF2B5EF4-FFF2-40B4-BE49-F238E27FC236}">
                <a16:creationId xmlns:a16="http://schemas.microsoft.com/office/drawing/2014/main" id="{D558C7B3-B17A-85CE-E246-3BC687F203FD}"/>
              </a:ext>
            </a:extLst>
          </p:cNvPr>
          <p:cNvSpPr txBox="1"/>
          <p:nvPr/>
        </p:nvSpPr>
        <p:spPr>
          <a:xfrm>
            <a:off x="2506436" y="4343400"/>
            <a:ext cx="247105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Create a matrix of </a:t>
            </a:r>
            <a:r>
              <a:rPr lang="en-US" err="1"/>
              <a:t>ChIP</a:t>
            </a:r>
            <a:r>
              <a:rPr lang="en-US"/>
              <a:t>-seq scores</a:t>
            </a:r>
            <a:br>
              <a:rPr lang="en-US"/>
            </a:br>
            <a:br>
              <a:rPr lang="en-US"/>
            </a:br>
            <a:r>
              <a:rPr lang="en-US">
                <a:ea typeface="+mn-lt"/>
                <a:cs typeface="+mn-lt"/>
              </a:rPr>
              <a:t>Each row represents a region around a specific TSS. Columns are scores per base.</a:t>
            </a:r>
            <a:endParaRPr lang="en-US"/>
          </a:p>
        </p:txBody>
      </p:sp>
      <p:cxnSp>
        <p:nvCxnSpPr>
          <p:cNvPr id="11" name="Straight Arrow Connector 10">
            <a:extLst>
              <a:ext uri="{FF2B5EF4-FFF2-40B4-BE49-F238E27FC236}">
                <a16:creationId xmlns:a16="http://schemas.microsoft.com/office/drawing/2014/main" id="{58B5F3CA-6E83-9699-57C6-5CB4923EC0AC}"/>
              </a:ext>
            </a:extLst>
          </p:cNvPr>
          <p:cNvCxnSpPr>
            <a:cxnSpLocks/>
          </p:cNvCxnSpPr>
          <p:nvPr/>
        </p:nvCxnSpPr>
        <p:spPr>
          <a:xfrm>
            <a:off x="4532398" y="4669877"/>
            <a:ext cx="661024" cy="15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9B6E8A-6A71-7540-8BB3-2B57E2CC14BB}"/>
              </a:ext>
            </a:extLst>
          </p:cNvPr>
          <p:cNvSpPr txBox="1"/>
          <p:nvPr/>
        </p:nvSpPr>
        <p:spPr>
          <a:xfrm>
            <a:off x="9470212" y="477009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Plot average enrichment values around the TSS</a:t>
            </a:r>
          </a:p>
        </p:txBody>
      </p:sp>
      <p:cxnSp>
        <p:nvCxnSpPr>
          <p:cNvPr id="16" name="Straight Arrow Connector 15">
            <a:extLst>
              <a:ext uri="{FF2B5EF4-FFF2-40B4-BE49-F238E27FC236}">
                <a16:creationId xmlns:a16="http://schemas.microsoft.com/office/drawing/2014/main" id="{0DC37D92-21DC-F7E1-7943-F218245B71BA}"/>
              </a:ext>
            </a:extLst>
          </p:cNvPr>
          <p:cNvCxnSpPr>
            <a:cxnSpLocks/>
          </p:cNvCxnSpPr>
          <p:nvPr/>
        </p:nvCxnSpPr>
        <p:spPr>
          <a:xfrm flipH="1">
            <a:off x="8672743" y="5129952"/>
            <a:ext cx="791087" cy="4035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640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6.5</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Visualizing and summarizing genomic intervals</a:t>
            </a:r>
            <a:endParaRPr lang="en-US" b="1">
              <a:ea typeface="+mn-lt"/>
              <a:cs typeface="+mn-lt"/>
            </a:endParaRPr>
          </a:p>
        </p:txBody>
      </p:sp>
      <p:sp>
        <p:nvSpPr>
          <p:cNvPr id="9" name="TextBox 8">
            <a:extLst>
              <a:ext uri="{FF2B5EF4-FFF2-40B4-BE49-F238E27FC236}">
                <a16:creationId xmlns:a16="http://schemas.microsoft.com/office/drawing/2014/main" id="{23CD843B-0997-9565-971B-0FCE50A2AAAA}"/>
              </a:ext>
            </a:extLst>
          </p:cNvPr>
          <p:cNvSpPr txBox="1"/>
          <p:nvPr/>
        </p:nvSpPr>
        <p:spPr>
          <a:xfrm>
            <a:off x="1618891" y="1043796"/>
            <a:ext cx="89685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Helvetica Neue"/>
              </a:rPr>
              <a:t>Heatmap where each row is a region around the TSS and color coded by enrichment:</a:t>
            </a:r>
            <a:endParaRPr lang="en-US"/>
          </a:p>
        </p:txBody>
      </p:sp>
      <p:pic>
        <p:nvPicPr>
          <p:cNvPr id="10" name="Picture 12" descr="A picture containing logo&#10;&#10;Description automatically generated">
            <a:extLst>
              <a:ext uri="{FF2B5EF4-FFF2-40B4-BE49-F238E27FC236}">
                <a16:creationId xmlns:a16="http://schemas.microsoft.com/office/drawing/2014/main" id="{F0A7E00A-98D9-5A86-8121-D0054C979BA0}"/>
              </a:ext>
            </a:extLst>
          </p:cNvPr>
          <p:cNvPicPr>
            <a:picLocks noChangeAspect="1"/>
          </p:cNvPicPr>
          <p:nvPr/>
        </p:nvPicPr>
        <p:blipFill>
          <a:blip r:embed="rId3"/>
          <a:stretch>
            <a:fillRect/>
          </a:stretch>
        </p:blipFill>
        <p:spPr>
          <a:xfrm>
            <a:off x="3976777" y="1636975"/>
            <a:ext cx="4252822" cy="737331"/>
          </a:xfrm>
          <a:prstGeom prst="rect">
            <a:avLst/>
          </a:prstGeom>
          <a:ln>
            <a:solidFill>
              <a:schemeClr val="tx1"/>
            </a:solidFill>
          </a:ln>
        </p:spPr>
      </p:pic>
      <p:pic>
        <p:nvPicPr>
          <p:cNvPr id="13" name="Picture 13" descr="Chart&#10;&#10;Description automatically generated">
            <a:extLst>
              <a:ext uri="{FF2B5EF4-FFF2-40B4-BE49-F238E27FC236}">
                <a16:creationId xmlns:a16="http://schemas.microsoft.com/office/drawing/2014/main" id="{66A81BB8-137E-752A-5AEA-ECFEDEE8B176}"/>
              </a:ext>
            </a:extLst>
          </p:cNvPr>
          <p:cNvPicPr>
            <a:picLocks noChangeAspect="1"/>
          </p:cNvPicPr>
          <p:nvPr/>
        </p:nvPicPr>
        <p:blipFill>
          <a:blip r:embed="rId4"/>
          <a:stretch>
            <a:fillRect/>
          </a:stretch>
        </p:blipFill>
        <p:spPr>
          <a:xfrm>
            <a:off x="3976777" y="2563985"/>
            <a:ext cx="4252822" cy="3067122"/>
          </a:xfrm>
          <a:prstGeom prst="rect">
            <a:avLst/>
          </a:prstGeom>
          <a:ln>
            <a:solidFill>
              <a:schemeClr val="tx1"/>
            </a:solidFill>
          </a:ln>
        </p:spPr>
      </p:pic>
      <p:sp>
        <p:nvSpPr>
          <p:cNvPr id="14" name="TextBox 13">
            <a:extLst>
              <a:ext uri="{FF2B5EF4-FFF2-40B4-BE49-F238E27FC236}">
                <a16:creationId xmlns:a16="http://schemas.microsoft.com/office/drawing/2014/main" id="{D47DA81D-9366-969D-B3FA-8D38B680FF59}"/>
              </a:ext>
            </a:extLst>
          </p:cNvPr>
          <p:cNvSpPr txBox="1"/>
          <p:nvPr/>
        </p:nvSpPr>
        <p:spPr>
          <a:xfrm>
            <a:off x="1115683" y="406304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half of the regions don't have any signal</a:t>
            </a:r>
          </a:p>
        </p:txBody>
      </p:sp>
      <p:cxnSp>
        <p:nvCxnSpPr>
          <p:cNvPr id="18" name="Straight Arrow Connector 17">
            <a:extLst>
              <a:ext uri="{FF2B5EF4-FFF2-40B4-BE49-F238E27FC236}">
                <a16:creationId xmlns:a16="http://schemas.microsoft.com/office/drawing/2014/main" id="{A7809C35-4C47-4108-36BC-EA8BB9EE9068}"/>
              </a:ext>
            </a:extLst>
          </p:cNvPr>
          <p:cNvCxnSpPr>
            <a:cxnSpLocks/>
          </p:cNvCxnSpPr>
          <p:nvPr/>
        </p:nvCxnSpPr>
        <p:spPr>
          <a:xfrm flipV="1">
            <a:off x="3540361" y="4354586"/>
            <a:ext cx="1379892" cy="133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4D041D0-B849-EACE-507A-D669B0AA8793}"/>
              </a:ext>
            </a:extLst>
          </p:cNvPr>
          <p:cNvSpPr txBox="1"/>
          <p:nvPr/>
        </p:nvSpPr>
        <p:spPr>
          <a:xfrm>
            <a:off x="411193" y="5817079"/>
            <a:ext cx="11369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Some regions have signal on both sides of the TSS while others have signal mostly on the downstream side.</a:t>
            </a:r>
          </a:p>
        </p:txBody>
      </p:sp>
    </p:spTree>
    <p:extLst>
      <p:ext uri="{BB962C8B-B14F-4D97-AF65-F5344CB8AC3E}">
        <p14:creationId xmlns:p14="http://schemas.microsoft.com/office/powerpoint/2010/main" val="109929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6.5</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Visualizing and summarizing genomic intervals</a:t>
            </a:r>
            <a:endParaRPr lang="en-US" b="1">
              <a:ea typeface="+mn-lt"/>
              <a:cs typeface="+mn-lt"/>
            </a:endParaRPr>
          </a:p>
        </p:txBody>
      </p:sp>
      <p:sp>
        <p:nvSpPr>
          <p:cNvPr id="9" name="TextBox 8">
            <a:extLst>
              <a:ext uri="{FF2B5EF4-FFF2-40B4-BE49-F238E27FC236}">
                <a16:creationId xmlns:a16="http://schemas.microsoft.com/office/drawing/2014/main" id="{23CD843B-0997-9565-971B-0FCE50A2AAAA}"/>
              </a:ext>
            </a:extLst>
          </p:cNvPr>
          <p:cNvSpPr txBox="1"/>
          <p:nvPr/>
        </p:nvSpPr>
        <p:spPr>
          <a:xfrm>
            <a:off x="1489246" y="1055943"/>
            <a:ext cx="1052631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Making a meta-region plot:</a:t>
            </a:r>
          </a:p>
          <a:p>
            <a:endParaRPr lang="en-US">
              <a:ea typeface="+mn-lt"/>
              <a:cs typeface="+mn-lt"/>
            </a:endParaRPr>
          </a:p>
          <a:p>
            <a:pPr marL="285750" indent="-285750">
              <a:buFont typeface="Arial"/>
              <a:buChar char="•"/>
            </a:pPr>
            <a:r>
              <a:rPr lang="en-US" err="1">
                <a:ea typeface="+mn-lt"/>
                <a:cs typeface="+mn-lt"/>
              </a:rPr>
              <a:t>DNAse</a:t>
            </a:r>
            <a:r>
              <a:rPr lang="en-US">
                <a:ea typeface="+mn-lt"/>
                <a:cs typeface="+mn-lt"/>
              </a:rPr>
              <a:t>-seq data is used to create a list of matrices with the datasets </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The average profile of the signals from both datasets are plotted </a:t>
            </a:r>
            <a:endParaRPr lang="en-US"/>
          </a:p>
        </p:txBody>
      </p:sp>
      <p:pic>
        <p:nvPicPr>
          <p:cNvPr id="4" name="Picture 4" descr="Chart, line chart, histogram&#10;&#10;Description automatically generated">
            <a:extLst>
              <a:ext uri="{FF2B5EF4-FFF2-40B4-BE49-F238E27FC236}">
                <a16:creationId xmlns:a16="http://schemas.microsoft.com/office/drawing/2014/main" id="{D1B9B09B-B438-9393-1BE3-05AEF08BF527}"/>
              </a:ext>
            </a:extLst>
          </p:cNvPr>
          <p:cNvPicPr>
            <a:picLocks noChangeAspect="1"/>
          </p:cNvPicPr>
          <p:nvPr/>
        </p:nvPicPr>
        <p:blipFill>
          <a:blip r:embed="rId3"/>
          <a:stretch>
            <a:fillRect/>
          </a:stretch>
        </p:blipFill>
        <p:spPr>
          <a:xfrm>
            <a:off x="3789378" y="2861952"/>
            <a:ext cx="4617956" cy="3473390"/>
          </a:xfrm>
          <a:prstGeom prst="rect">
            <a:avLst/>
          </a:prstGeom>
          <a:ln>
            <a:solidFill>
              <a:schemeClr val="tx1"/>
            </a:solidFill>
          </a:ln>
        </p:spPr>
      </p:pic>
    </p:spTree>
    <p:extLst>
      <p:ext uri="{BB962C8B-B14F-4D97-AF65-F5344CB8AC3E}">
        <p14:creationId xmlns:p14="http://schemas.microsoft.com/office/powerpoint/2010/main" val="2252613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6.5</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Visualizing and summarizing genomic intervals</a:t>
            </a:r>
            <a:endParaRPr lang="en-US" b="1">
              <a:ea typeface="+mn-lt"/>
              <a:cs typeface="+mn-lt"/>
            </a:endParaRPr>
          </a:p>
        </p:txBody>
      </p:sp>
      <p:pic>
        <p:nvPicPr>
          <p:cNvPr id="5" name="Picture 5" descr="Chart, bar chart&#10;&#10;Description automatically generated">
            <a:extLst>
              <a:ext uri="{FF2B5EF4-FFF2-40B4-BE49-F238E27FC236}">
                <a16:creationId xmlns:a16="http://schemas.microsoft.com/office/drawing/2014/main" id="{769C40CA-579F-81D2-2163-6B49903334BC}"/>
              </a:ext>
            </a:extLst>
          </p:cNvPr>
          <p:cNvPicPr>
            <a:picLocks noChangeAspect="1"/>
          </p:cNvPicPr>
          <p:nvPr/>
        </p:nvPicPr>
        <p:blipFill>
          <a:blip r:embed="rId3"/>
          <a:stretch>
            <a:fillRect/>
          </a:stretch>
        </p:blipFill>
        <p:spPr>
          <a:xfrm>
            <a:off x="6300703" y="1151666"/>
            <a:ext cx="5493490" cy="4545744"/>
          </a:xfrm>
          <a:prstGeom prst="rect">
            <a:avLst/>
          </a:prstGeom>
          <a:ln>
            <a:solidFill>
              <a:schemeClr val="tx1"/>
            </a:solidFill>
          </a:ln>
        </p:spPr>
      </p:pic>
      <p:sp>
        <p:nvSpPr>
          <p:cNvPr id="6" name="TextBox 5">
            <a:extLst>
              <a:ext uri="{FF2B5EF4-FFF2-40B4-BE49-F238E27FC236}">
                <a16:creationId xmlns:a16="http://schemas.microsoft.com/office/drawing/2014/main" id="{D7ED1E5F-B7AE-66F0-B033-06680123477A}"/>
              </a:ext>
            </a:extLst>
          </p:cNvPr>
          <p:cNvSpPr txBox="1"/>
          <p:nvPr/>
        </p:nvSpPr>
        <p:spPr>
          <a:xfrm>
            <a:off x="385661" y="1226488"/>
            <a:ext cx="560578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We can view the heatmaps for both datasets and cluster the rows based on their similarity (</a:t>
            </a:r>
            <a:r>
              <a:rPr lang="en-US" err="1">
                <a:ea typeface="+mn-lt"/>
                <a:cs typeface="+mn-lt"/>
              </a:rPr>
              <a:t>multiHeatMatrix</a:t>
            </a:r>
            <a:r>
              <a:rPr lang="en-US">
                <a:ea typeface="+mn-lt"/>
                <a:cs typeface="+mn-lt"/>
              </a:rPr>
              <a:t> function)</a:t>
            </a:r>
            <a:endParaRPr lang="en-US"/>
          </a:p>
          <a:p>
            <a:pPr marL="285750" indent="-285750">
              <a:buFont typeface="Arial" panose="020B0604020202020204" pitchFamily="34" charset="0"/>
              <a:buChar char="•"/>
            </a:pPr>
            <a:endParaRPr lang="en-US">
              <a:ea typeface="+mn-lt"/>
              <a:cs typeface="+mn-lt"/>
            </a:endParaRPr>
          </a:p>
          <a:p>
            <a:pPr marL="285750" indent="-285750">
              <a:buFont typeface="Arial" panose="020B0604020202020204" pitchFamily="34" charset="0"/>
              <a:buChar char="•"/>
            </a:pPr>
            <a:endParaRPr lang="en-US">
              <a:ea typeface="+mn-lt"/>
              <a:cs typeface="+mn-lt"/>
            </a:endParaRPr>
          </a:p>
          <a:p>
            <a:pPr marL="285750" indent="-285750">
              <a:buFont typeface="Arial" panose="020B0604020202020204" pitchFamily="34" charset="0"/>
              <a:buChar char="•"/>
            </a:pPr>
            <a:r>
              <a:rPr lang="en-US">
                <a:ea typeface="+mn-lt"/>
                <a:cs typeface="+mn-lt"/>
              </a:rPr>
              <a:t>Next, limit extreme values (</a:t>
            </a:r>
            <a:r>
              <a:rPr lang="en-US" err="1">
                <a:ea typeface="+mn-lt"/>
                <a:cs typeface="+mn-lt"/>
              </a:rPr>
              <a:t>winsorize</a:t>
            </a:r>
            <a:r>
              <a:rPr lang="en-US">
                <a:ea typeface="+mn-lt"/>
                <a:cs typeface="+mn-lt"/>
              </a:rPr>
              <a:t> argument) by equalizing scores above the 95th percentile to that value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ea typeface="+mn-lt"/>
              <a:cs typeface="+mn-lt"/>
            </a:endParaRPr>
          </a:p>
          <a:p>
            <a:pPr marL="285750" indent="-285750">
              <a:buFont typeface="Arial" panose="020B0604020202020204" pitchFamily="34" charset="0"/>
              <a:buChar char="•"/>
            </a:pPr>
            <a:r>
              <a:rPr lang="en-US">
                <a:ea typeface="+mn-lt"/>
                <a:cs typeface="+mn-lt"/>
              </a:rPr>
              <a:t>About 50% of the promoters lack signal for either dataset, suggesting that the associated genes are not expressed </a:t>
            </a:r>
            <a:endParaRPr lang="en-US"/>
          </a:p>
          <a:p>
            <a:pPr marL="285750" indent="-285750">
              <a:buFont typeface="Arial" panose="020B0604020202020204" pitchFamily="34" charset="0"/>
              <a:buChar char="•"/>
            </a:pPr>
            <a:endParaRPr lang="en-US"/>
          </a:p>
        </p:txBody>
      </p:sp>
      <p:sp>
        <p:nvSpPr>
          <p:cNvPr id="10" name="TextBox 9">
            <a:extLst>
              <a:ext uri="{FF2B5EF4-FFF2-40B4-BE49-F238E27FC236}">
                <a16:creationId xmlns:a16="http://schemas.microsoft.com/office/drawing/2014/main" id="{A4ADCB5F-7EF5-D6FC-877E-4186C6E684BD}"/>
              </a:ext>
            </a:extLst>
          </p:cNvPr>
          <p:cNvSpPr txBox="1"/>
          <p:nvPr/>
        </p:nvSpPr>
        <p:spPr>
          <a:xfrm>
            <a:off x="242631" y="4261846"/>
            <a:ext cx="56042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spTree>
    <p:extLst>
      <p:ext uri="{BB962C8B-B14F-4D97-AF65-F5344CB8AC3E}">
        <p14:creationId xmlns:p14="http://schemas.microsoft.com/office/powerpoint/2010/main" val="354163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6.5</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Visualizing and summarizing genomic intervals</a:t>
            </a:r>
            <a:endParaRPr lang="en-US" b="1">
              <a:ea typeface="+mn-lt"/>
              <a:cs typeface="+mn-lt"/>
            </a:endParaRPr>
          </a:p>
        </p:txBody>
      </p:sp>
      <p:sp>
        <p:nvSpPr>
          <p:cNvPr id="3" name="TextBox 2">
            <a:extLst>
              <a:ext uri="{FF2B5EF4-FFF2-40B4-BE49-F238E27FC236}">
                <a16:creationId xmlns:a16="http://schemas.microsoft.com/office/drawing/2014/main" id="{10AAB7E7-A3CE-B236-87A2-5DEF3ADC6D85}"/>
              </a:ext>
            </a:extLst>
          </p:cNvPr>
          <p:cNvSpPr txBox="1"/>
          <p:nvPr/>
        </p:nvSpPr>
        <p:spPr>
          <a:xfrm>
            <a:off x="492251" y="1627319"/>
            <a:ext cx="609312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Chromosomal </a:t>
            </a:r>
            <a:r>
              <a:rPr lang="en-US" err="1"/>
              <a:t>karyograms</a:t>
            </a:r>
            <a:r>
              <a:rPr lang="en-US"/>
              <a:t> and </a:t>
            </a:r>
            <a:r>
              <a:rPr lang="en-US" err="1"/>
              <a:t>circos</a:t>
            </a:r>
            <a:r>
              <a:rPr lang="en-US"/>
              <a:t> plots are good for displaying data over the whole genome of chromosomes of interest</a:t>
            </a:r>
          </a:p>
          <a:p>
            <a:pPr marL="285750" indent="-285750">
              <a:buFont typeface="Arial"/>
              <a:buChar char="•"/>
            </a:pPr>
            <a:endParaRPr lang="en-US"/>
          </a:p>
          <a:p>
            <a:pPr marL="285750" indent="-285750">
              <a:buFont typeface="Arial"/>
              <a:buChar char="•"/>
            </a:pPr>
            <a:endParaRPr lang="en-US"/>
          </a:p>
          <a:p>
            <a:pPr marL="285750" indent="-285750">
              <a:buFont typeface="Arial"/>
              <a:buChar char="•"/>
            </a:pPr>
            <a:r>
              <a:rPr lang="en-US"/>
              <a:t>They are best for showing large trends</a:t>
            </a: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r>
              <a:rPr lang="en-US" err="1">
                <a:ea typeface="+mn-lt"/>
                <a:cs typeface="+mn-lt"/>
              </a:rPr>
              <a:t>ggbio</a:t>
            </a:r>
            <a:r>
              <a:rPr lang="en-US">
                <a:ea typeface="+mn-lt"/>
                <a:cs typeface="+mn-lt"/>
              </a:rPr>
              <a:t> package for plotting (syntax follows “grammar of graphics” logic, and depends on ggplot2)</a:t>
            </a: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r>
              <a:rPr lang="en-US"/>
              <a:t>The code on this slide uses the</a:t>
            </a:r>
            <a:r>
              <a:rPr lang="en-US">
                <a:ea typeface="+mn-lt"/>
                <a:cs typeface="+mn-lt"/>
              </a:rPr>
              <a:t> sizes of chromosomes to make a </a:t>
            </a:r>
            <a:r>
              <a:rPr lang="en-US" err="1">
                <a:ea typeface="+mn-lt"/>
                <a:cs typeface="+mn-lt"/>
              </a:rPr>
              <a:t>karyogram</a:t>
            </a:r>
            <a:r>
              <a:rPr lang="en-US">
                <a:ea typeface="+mn-lt"/>
                <a:cs typeface="+mn-lt"/>
              </a:rPr>
              <a:t> template</a:t>
            </a:r>
          </a:p>
          <a:p>
            <a:pPr marL="285750" indent="-285750">
              <a:buFont typeface="Arial"/>
              <a:buChar char="•"/>
            </a:pPr>
            <a:endParaRPr lang="en-US"/>
          </a:p>
          <a:p>
            <a:pPr marL="285750" indent="-285750">
              <a:buFont typeface="Arial"/>
              <a:buChar char="•"/>
            </a:pPr>
            <a:endParaRPr lang="en-US"/>
          </a:p>
        </p:txBody>
      </p:sp>
      <p:pic>
        <p:nvPicPr>
          <p:cNvPr id="4" name="Picture 7">
            <a:extLst>
              <a:ext uri="{FF2B5EF4-FFF2-40B4-BE49-F238E27FC236}">
                <a16:creationId xmlns:a16="http://schemas.microsoft.com/office/drawing/2014/main" id="{B5F889BB-7699-06F9-1B81-A1CBAC7D6C67}"/>
              </a:ext>
            </a:extLst>
          </p:cNvPr>
          <p:cNvPicPr>
            <a:picLocks noChangeAspect="1"/>
          </p:cNvPicPr>
          <p:nvPr/>
        </p:nvPicPr>
        <p:blipFill>
          <a:blip r:embed="rId3"/>
          <a:stretch>
            <a:fillRect/>
          </a:stretch>
        </p:blipFill>
        <p:spPr>
          <a:xfrm>
            <a:off x="6909758" y="1679160"/>
            <a:ext cx="4684143" cy="806651"/>
          </a:xfrm>
          <a:prstGeom prst="rect">
            <a:avLst/>
          </a:prstGeom>
          <a:ln>
            <a:solidFill>
              <a:schemeClr val="tx1"/>
            </a:solidFill>
          </a:ln>
        </p:spPr>
      </p:pic>
      <p:pic>
        <p:nvPicPr>
          <p:cNvPr id="8" name="Picture 8" descr="A picture containing text&#10;&#10;Description automatically generated">
            <a:extLst>
              <a:ext uri="{FF2B5EF4-FFF2-40B4-BE49-F238E27FC236}">
                <a16:creationId xmlns:a16="http://schemas.microsoft.com/office/drawing/2014/main" id="{A6140329-C15A-2670-D436-929AB078D9F0}"/>
              </a:ext>
            </a:extLst>
          </p:cNvPr>
          <p:cNvPicPr>
            <a:picLocks noChangeAspect="1"/>
          </p:cNvPicPr>
          <p:nvPr/>
        </p:nvPicPr>
        <p:blipFill>
          <a:blip r:embed="rId4"/>
          <a:stretch>
            <a:fillRect/>
          </a:stretch>
        </p:blipFill>
        <p:spPr>
          <a:xfrm>
            <a:off x="6909758" y="2957782"/>
            <a:ext cx="4684143" cy="2622107"/>
          </a:xfrm>
          <a:prstGeom prst="rect">
            <a:avLst/>
          </a:prstGeom>
          <a:ln>
            <a:solidFill>
              <a:schemeClr val="tx1"/>
            </a:solidFill>
          </a:ln>
        </p:spPr>
      </p:pic>
    </p:spTree>
    <p:extLst>
      <p:ext uri="{BB962C8B-B14F-4D97-AF65-F5344CB8AC3E}">
        <p14:creationId xmlns:p14="http://schemas.microsoft.com/office/powerpoint/2010/main" val="631327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BFD172B-4A12-077A-1134-C3A6E9D9025E}"/>
              </a:ext>
            </a:extLst>
          </p:cNvPr>
          <p:cNvSpPr txBox="1">
            <a:spLocks/>
          </p:cNvSpPr>
          <p:nvPr/>
        </p:nvSpPr>
        <p:spPr>
          <a:xfrm>
            <a:off x="269421" y="-469936"/>
            <a:ext cx="3414859"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a:t>6.5</a:t>
            </a:r>
          </a:p>
        </p:txBody>
      </p:sp>
      <p:sp>
        <p:nvSpPr>
          <p:cNvPr id="7" name="TextBox 6">
            <a:extLst>
              <a:ext uri="{FF2B5EF4-FFF2-40B4-BE49-F238E27FC236}">
                <a16:creationId xmlns:a16="http://schemas.microsoft.com/office/drawing/2014/main" id="{E9B3D615-ECE4-F51C-D4B4-8F2CEAB0B9AD}"/>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Visualizing and summarizing genomic intervals</a:t>
            </a:r>
            <a:endParaRPr lang="en-US" b="1">
              <a:ea typeface="+mn-lt"/>
              <a:cs typeface="+mn-lt"/>
            </a:endParaRPr>
          </a:p>
        </p:txBody>
      </p:sp>
      <p:pic>
        <p:nvPicPr>
          <p:cNvPr id="2" name="Picture 2" descr="Chart&#10;&#10;Description automatically generated">
            <a:extLst>
              <a:ext uri="{FF2B5EF4-FFF2-40B4-BE49-F238E27FC236}">
                <a16:creationId xmlns:a16="http://schemas.microsoft.com/office/drawing/2014/main" id="{750765D4-297C-E8A9-8495-23D60564AEE8}"/>
              </a:ext>
            </a:extLst>
          </p:cNvPr>
          <p:cNvPicPr>
            <a:picLocks noChangeAspect="1"/>
          </p:cNvPicPr>
          <p:nvPr/>
        </p:nvPicPr>
        <p:blipFill>
          <a:blip r:embed="rId2"/>
          <a:stretch>
            <a:fillRect/>
          </a:stretch>
        </p:blipFill>
        <p:spPr>
          <a:xfrm>
            <a:off x="796159" y="2490952"/>
            <a:ext cx="3925613" cy="3925613"/>
          </a:xfrm>
          <a:prstGeom prst="rect">
            <a:avLst/>
          </a:prstGeom>
          <a:ln>
            <a:solidFill>
              <a:schemeClr val="tx1"/>
            </a:solidFill>
          </a:ln>
        </p:spPr>
      </p:pic>
      <p:pic>
        <p:nvPicPr>
          <p:cNvPr id="6" name="Picture 10" descr="Chart&#10;&#10;Description automatically generated">
            <a:extLst>
              <a:ext uri="{FF2B5EF4-FFF2-40B4-BE49-F238E27FC236}">
                <a16:creationId xmlns:a16="http://schemas.microsoft.com/office/drawing/2014/main" id="{75E2DF7E-B115-B49C-9ABE-DAD488BD9218}"/>
              </a:ext>
            </a:extLst>
          </p:cNvPr>
          <p:cNvPicPr>
            <a:picLocks noChangeAspect="1"/>
          </p:cNvPicPr>
          <p:nvPr/>
        </p:nvPicPr>
        <p:blipFill>
          <a:blip r:embed="rId3"/>
          <a:stretch>
            <a:fillRect/>
          </a:stretch>
        </p:blipFill>
        <p:spPr>
          <a:xfrm>
            <a:off x="7207469" y="2490952"/>
            <a:ext cx="3925613" cy="3925613"/>
          </a:xfrm>
          <a:prstGeom prst="rect">
            <a:avLst/>
          </a:prstGeom>
          <a:ln>
            <a:solidFill>
              <a:schemeClr val="tx1"/>
            </a:solidFill>
          </a:ln>
        </p:spPr>
      </p:pic>
      <p:sp>
        <p:nvSpPr>
          <p:cNvPr id="11" name="TextBox 10">
            <a:extLst>
              <a:ext uri="{FF2B5EF4-FFF2-40B4-BE49-F238E27FC236}">
                <a16:creationId xmlns:a16="http://schemas.microsoft.com/office/drawing/2014/main" id="{8D28DB45-82F1-100A-2C07-3B8A3AA65BBA}"/>
              </a:ext>
            </a:extLst>
          </p:cNvPr>
          <p:cNvSpPr txBox="1"/>
          <p:nvPr/>
        </p:nvSpPr>
        <p:spPr>
          <a:xfrm>
            <a:off x="625365" y="1269124"/>
            <a:ext cx="42803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Adding CpG islands to the </a:t>
            </a:r>
            <a:r>
              <a:rPr lang="en-US" err="1">
                <a:ea typeface="+mn-lt"/>
                <a:cs typeface="+mn-lt"/>
              </a:rPr>
              <a:t>karyogram</a:t>
            </a:r>
            <a:r>
              <a:rPr lang="en-US">
                <a:ea typeface="+mn-lt"/>
                <a:cs typeface="+mn-lt"/>
              </a:rPr>
              <a:t> using the </a:t>
            </a:r>
            <a:r>
              <a:rPr lang="en-US" err="1">
                <a:ea typeface="+mn-lt"/>
                <a:cs typeface="+mn-lt"/>
              </a:rPr>
              <a:t>layout_karyogram</a:t>
            </a:r>
            <a:r>
              <a:rPr lang="en-US">
                <a:ea typeface="+mn-lt"/>
                <a:cs typeface="+mn-lt"/>
              </a:rPr>
              <a:t>() function: </a:t>
            </a:r>
            <a:endParaRPr lang="en-US"/>
          </a:p>
        </p:txBody>
      </p:sp>
      <p:sp>
        <p:nvSpPr>
          <p:cNvPr id="12" name="TextBox 11">
            <a:extLst>
              <a:ext uri="{FF2B5EF4-FFF2-40B4-BE49-F238E27FC236}">
                <a16:creationId xmlns:a16="http://schemas.microsoft.com/office/drawing/2014/main" id="{485F3C3B-729A-3CB5-7A0A-B91C973E3D08}"/>
              </a:ext>
            </a:extLst>
          </p:cNvPr>
          <p:cNvSpPr txBox="1"/>
          <p:nvPr/>
        </p:nvSpPr>
        <p:spPr>
          <a:xfrm>
            <a:off x="6011917" y="980090"/>
            <a:ext cx="651378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Helvetica Neue"/>
              </a:rPr>
              <a:t>Adding the CpG island scores:</a:t>
            </a:r>
          </a:p>
          <a:p>
            <a:pPr marL="285750" indent="-285750">
              <a:buFont typeface="Arial"/>
              <a:buChar char="•"/>
            </a:pPr>
            <a:r>
              <a:rPr lang="en-US">
                <a:ea typeface="+mn-lt"/>
                <a:cs typeface="+mn-lt"/>
              </a:rPr>
              <a:t>Plot a point proportional to “</a:t>
            </a:r>
            <a:r>
              <a:rPr lang="en-US" err="1">
                <a:ea typeface="+mn-lt"/>
                <a:cs typeface="+mn-lt"/>
              </a:rPr>
              <a:t>obsExp</a:t>
            </a:r>
            <a:r>
              <a:rPr lang="en-US">
                <a:ea typeface="+mn-lt"/>
                <a:cs typeface="+mn-lt"/>
              </a:rPr>
              <a:t>” column from the data </a:t>
            </a:r>
          </a:p>
          <a:p>
            <a:pPr marL="285750" indent="-285750">
              <a:buFont typeface="Arial"/>
              <a:buChar char="•"/>
            </a:pPr>
            <a:r>
              <a:rPr lang="en-US">
                <a:ea typeface="+mn-lt"/>
                <a:cs typeface="+mn-lt"/>
              </a:rPr>
              <a:t>Squish the chromosomal rectangles and plot on top</a:t>
            </a:r>
          </a:p>
          <a:p>
            <a:pPr marL="285750" indent="-285750">
              <a:buFont typeface="Arial"/>
              <a:buChar char="•"/>
            </a:pPr>
            <a:r>
              <a:rPr lang="en-US">
                <a:ea typeface="+mn-lt"/>
                <a:cs typeface="+mn-lt"/>
              </a:rPr>
              <a:t>Use </a:t>
            </a:r>
            <a:r>
              <a:rPr lang="en-US" err="1">
                <a:ea typeface="+mn-lt"/>
                <a:cs typeface="+mn-lt"/>
              </a:rPr>
              <a:t>aes</a:t>
            </a:r>
            <a:r>
              <a:rPr lang="en-US">
                <a:ea typeface="+mn-lt"/>
                <a:cs typeface="+mn-lt"/>
              </a:rPr>
              <a:t> to map the geometry</a:t>
            </a:r>
            <a:endParaRPr lang="en-US">
              <a:solidFill>
                <a:srgbClr val="000000"/>
              </a:solidFill>
              <a:latin typeface="Avenir Next LT Pro"/>
            </a:endParaRPr>
          </a:p>
        </p:txBody>
      </p:sp>
      <p:sp>
        <p:nvSpPr>
          <p:cNvPr id="14" name="Arrow: Right 13">
            <a:extLst>
              <a:ext uri="{FF2B5EF4-FFF2-40B4-BE49-F238E27FC236}">
                <a16:creationId xmlns:a16="http://schemas.microsoft.com/office/drawing/2014/main" id="{2174FE7F-D512-B153-9C3F-987C4E8FB89E}"/>
              </a:ext>
            </a:extLst>
          </p:cNvPr>
          <p:cNvSpPr/>
          <p:nvPr/>
        </p:nvSpPr>
        <p:spPr>
          <a:xfrm>
            <a:off x="5400175" y="1460581"/>
            <a:ext cx="310444" cy="24459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5E68CC3-3E4E-E3F5-88ED-F2F4C0A921BC}"/>
              </a:ext>
            </a:extLst>
          </p:cNvPr>
          <p:cNvSpPr/>
          <p:nvPr/>
        </p:nvSpPr>
        <p:spPr>
          <a:xfrm>
            <a:off x="5400175" y="4364063"/>
            <a:ext cx="310444" cy="24459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61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BFD172B-4A12-077A-1134-C3A6E9D9025E}"/>
              </a:ext>
            </a:extLst>
          </p:cNvPr>
          <p:cNvSpPr txBox="1">
            <a:spLocks/>
          </p:cNvSpPr>
          <p:nvPr/>
        </p:nvSpPr>
        <p:spPr>
          <a:xfrm>
            <a:off x="269421" y="-469936"/>
            <a:ext cx="3414859"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a:t>6.5</a:t>
            </a:r>
          </a:p>
        </p:txBody>
      </p:sp>
      <p:sp>
        <p:nvSpPr>
          <p:cNvPr id="7" name="TextBox 6">
            <a:extLst>
              <a:ext uri="{FF2B5EF4-FFF2-40B4-BE49-F238E27FC236}">
                <a16:creationId xmlns:a16="http://schemas.microsoft.com/office/drawing/2014/main" id="{E9B3D615-ECE4-F51C-D4B4-8F2CEAB0B9AD}"/>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Visualizing and summarizing genomic intervals</a:t>
            </a:r>
            <a:endParaRPr lang="en-US" b="1">
              <a:ea typeface="+mn-lt"/>
              <a:cs typeface="+mn-lt"/>
            </a:endParaRPr>
          </a:p>
        </p:txBody>
      </p:sp>
      <p:pic>
        <p:nvPicPr>
          <p:cNvPr id="6" name="Picture 10" descr="Chart&#10;&#10;Description automatically generated">
            <a:extLst>
              <a:ext uri="{FF2B5EF4-FFF2-40B4-BE49-F238E27FC236}">
                <a16:creationId xmlns:a16="http://schemas.microsoft.com/office/drawing/2014/main" id="{F0E6EFBF-4E62-DADA-701F-39BA72F3E58D}"/>
              </a:ext>
            </a:extLst>
          </p:cNvPr>
          <p:cNvPicPr>
            <a:picLocks noGrp="1" noChangeAspect="1"/>
          </p:cNvPicPr>
          <p:nvPr>
            <p:ph idx="1"/>
          </p:nvPr>
        </p:nvPicPr>
        <p:blipFill>
          <a:blip r:embed="rId2"/>
          <a:stretch>
            <a:fillRect/>
          </a:stretch>
        </p:blipFill>
        <p:spPr>
          <a:xfrm>
            <a:off x="7093548" y="1226817"/>
            <a:ext cx="4576834" cy="4576834"/>
          </a:xfrm>
        </p:spPr>
      </p:pic>
      <p:sp>
        <p:nvSpPr>
          <p:cNvPr id="4" name="TextBox 3">
            <a:extLst>
              <a:ext uri="{FF2B5EF4-FFF2-40B4-BE49-F238E27FC236}">
                <a16:creationId xmlns:a16="http://schemas.microsoft.com/office/drawing/2014/main" id="{E6ADE7CE-B020-B4A4-0575-D7490CB6E55A}"/>
              </a:ext>
            </a:extLst>
          </p:cNvPr>
          <p:cNvSpPr txBox="1"/>
          <p:nvPr/>
        </p:nvSpPr>
        <p:spPr>
          <a:xfrm>
            <a:off x="850693" y="2004105"/>
            <a:ext cx="56466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285750" indent="-285750">
              <a:buFont typeface="Arial"/>
              <a:buChar char="•"/>
            </a:pPr>
            <a:endParaRPr lang="en-US"/>
          </a:p>
          <a:p>
            <a:pPr marL="285750" indent="-285750">
              <a:buFont typeface="Arial"/>
              <a:buChar char="•"/>
            </a:pPr>
            <a:r>
              <a:rPr lang="en-US" dirty="0"/>
              <a:t>These circular plots are for showing chromosomal rearrangements, but can also be used for depicting signals</a:t>
            </a:r>
          </a:p>
          <a:p>
            <a:pPr marL="285750" indent="-285750">
              <a:buFont typeface="Arial"/>
              <a:buChar char="•"/>
            </a:pPr>
            <a:endParaRPr lang="en-US"/>
          </a:p>
          <a:p>
            <a:pPr marL="285750" indent="-285750">
              <a:buFont typeface="Arial"/>
              <a:buChar char="•"/>
            </a:pPr>
            <a:endParaRPr lang="en-US"/>
          </a:p>
          <a:p>
            <a:pPr marL="285750" indent="-285750">
              <a:buFont typeface="Arial"/>
              <a:buChar char="•"/>
            </a:pPr>
            <a:r>
              <a:rPr lang="en-US" dirty="0" err="1"/>
              <a:t>Circos</a:t>
            </a:r>
            <a:r>
              <a:rPr lang="en-US" dirty="0"/>
              <a:t> plot using the </a:t>
            </a:r>
            <a:r>
              <a:rPr lang="en-US" dirty="0">
                <a:ea typeface="+mn-lt"/>
                <a:cs typeface="+mn-lt"/>
              </a:rPr>
              <a:t>CpG island score example:</a:t>
            </a:r>
            <a:endParaRPr lang="en-US"/>
          </a:p>
        </p:txBody>
      </p:sp>
    </p:spTree>
    <p:extLst>
      <p:ext uri="{BB962C8B-B14F-4D97-AF65-F5344CB8AC3E}">
        <p14:creationId xmlns:p14="http://schemas.microsoft.com/office/powerpoint/2010/main" val="29774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1301388" cy="1234440"/>
          </a:xfrm>
        </p:spPr>
        <p:txBody>
          <a:bodyPr/>
          <a:lstStyle/>
          <a:p>
            <a:r>
              <a:rPr lang="en-US"/>
              <a:t>6.1</a:t>
            </a:r>
          </a:p>
        </p:txBody>
      </p:sp>
      <p:sp>
        <p:nvSpPr>
          <p:cNvPr id="3" name="Content Placeholder 2">
            <a:extLst>
              <a:ext uri="{FF2B5EF4-FFF2-40B4-BE49-F238E27FC236}">
                <a16:creationId xmlns:a16="http://schemas.microsoft.com/office/drawing/2014/main" id="{3D0DEF85-D608-2862-9543-3B7104FCFC0D}"/>
              </a:ext>
            </a:extLst>
          </p:cNvPr>
          <p:cNvSpPr>
            <a:spLocks noGrp="1"/>
          </p:cNvSpPr>
          <p:nvPr>
            <p:ph idx="1"/>
          </p:nvPr>
        </p:nvSpPr>
        <p:spPr>
          <a:xfrm>
            <a:off x="976993" y="1676835"/>
            <a:ext cx="10241280" cy="3959352"/>
          </a:xfrm>
        </p:spPr>
        <p:txBody>
          <a:bodyPr vert="horz" lIns="0" tIns="0" rIns="0" bIns="0" rtlCol="0" anchor="t">
            <a:normAutofit/>
          </a:bodyPr>
          <a:lstStyle/>
          <a:p>
            <a:r>
              <a:rPr lang="en-US">
                <a:ea typeface="+mn-lt"/>
                <a:cs typeface="+mn-lt"/>
              </a:rPr>
              <a:t>We will use this package because it provides tools to do overlap operations</a:t>
            </a:r>
            <a:endParaRPr lang="en-US"/>
          </a:p>
          <a:p>
            <a:endParaRPr lang="en-US"/>
          </a:p>
          <a:p>
            <a:r>
              <a:rPr lang="en-US"/>
              <a:t>T</a:t>
            </a:r>
            <a:r>
              <a:rPr lang="en-US">
                <a:ea typeface="+mn-lt"/>
                <a:cs typeface="+mn-lt"/>
              </a:rPr>
              <a:t>he package requires specific data types that make overlapping and related operations easier </a:t>
            </a:r>
          </a:p>
          <a:p>
            <a:endParaRPr lang="en-US">
              <a:ea typeface="+mn-lt"/>
              <a:cs typeface="+mn-lt"/>
            </a:endParaRPr>
          </a:p>
          <a:p>
            <a:r>
              <a:rPr lang="en-US">
                <a:ea typeface="+mn-lt"/>
                <a:cs typeface="+mn-lt"/>
              </a:rPr>
              <a:t>These data types are conceptually like a data frame </a:t>
            </a:r>
          </a:p>
          <a:p>
            <a:pPr marL="0" indent="0">
              <a:buNone/>
            </a:pPr>
            <a:endParaRPr lang="en-US">
              <a:ea typeface="+mn-lt"/>
              <a:cs typeface="+mn-lt"/>
            </a:endParaRPr>
          </a:p>
          <a:p>
            <a:r>
              <a:rPr lang="en-US">
                <a:ea typeface="+mn-lt"/>
                <a:cs typeface="+mn-lt"/>
              </a:rPr>
              <a:t>Not everything that works for data frames will work on </a:t>
            </a:r>
            <a:r>
              <a:rPr lang="en-US" err="1">
                <a:ea typeface="+mn-lt"/>
                <a:cs typeface="+mn-lt"/>
              </a:rPr>
              <a:t>GRanges</a:t>
            </a:r>
            <a:r>
              <a:rPr lang="en-US">
                <a:ea typeface="+mn-lt"/>
                <a:cs typeface="+mn-lt"/>
              </a:rPr>
              <a:t> object</a:t>
            </a:r>
            <a:endParaRPr lang="en-US"/>
          </a:p>
          <a:p>
            <a:pPr marL="0" indent="0">
              <a:buNone/>
            </a:pPr>
            <a:endParaRPr lang="en-US"/>
          </a:p>
        </p:txBody>
      </p:sp>
      <p:sp>
        <p:nvSpPr>
          <p:cNvPr id="4" name="TextBox 3">
            <a:extLst>
              <a:ext uri="{FF2B5EF4-FFF2-40B4-BE49-F238E27FC236}">
                <a16:creationId xmlns:a16="http://schemas.microsoft.com/office/drawing/2014/main" id="{338D91F8-0F76-AA6D-F2B4-4B598741E5B2}"/>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err="1"/>
              <a:t>GenomicRanges</a:t>
            </a:r>
            <a:r>
              <a:rPr lang="en-US" sz="3200" b="1"/>
              <a:t> Package</a:t>
            </a:r>
          </a:p>
        </p:txBody>
      </p:sp>
    </p:spTree>
    <p:extLst>
      <p:ext uri="{BB962C8B-B14F-4D97-AF65-F5344CB8AC3E}">
        <p14:creationId xmlns:p14="http://schemas.microsoft.com/office/powerpoint/2010/main" val="25271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1301388" cy="1234440"/>
          </a:xfrm>
        </p:spPr>
        <p:txBody>
          <a:bodyPr/>
          <a:lstStyle/>
          <a:p>
            <a:r>
              <a:rPr lang="en-US"/>
              <a:t>6.1</a:t>
            </a:r>
          </a:p>
        </p:txBody>
      </p:sp>
      <p:pic>
        <p:nvPicPr>
          <p:cNvPr id="5" name="Picture 5" descr="A picture containing text, indoor, screenshot&#10;&#10;Description automatically generated">
            <a:extLst>
              <a:ext uri="{FF2B5EF4-FFF2-40B4-BE49-F238E27FC236}">
                <a16:creationId xmlns:a16="http://schemas.microsoft.com/office/drawing/2014/main" id="{4EBFDE83-9186-A4A9-8DFE-AF4286E1BD07}"/>
              </a:ext>
            </a:extLst>
          </p:cNvPr>
          <p:cNvPicPr>
            <a:picLocks noGrp="1" noChangeAspect="1"/>
          </p:cNvPicPr>
          <p:nvPr>
            <p:ph idx="1"/>
          </p:nvPr>
        </p:nvPicPr>
        <p:blipFill>
          <a:blip r:embed="rId3"/>
          <a:stretch>
            <a:fillRect/>
          </a:stretch>
        </p:blipFill>
        <p:spPr>
          <a:xfrm>
            <a:off x="3104742" y="2243410"/>
            <a:ext cx="6883853" cy="3098346"/>
          </a:xfrm>
        </p:spPr>
      </p:pic>
      <p:sp>
        <p:nvSpPr>
          <p:cNvPr id="6" name="TextBox 5">
            <a:extLst>
              <a:ext uri="{FF2B5EF4-FFF2-40B4-BE49-F238E27FC236}">
                <a16:creationId xmlns:a16="http://schemas.microsoft.com/office/drawing/2014/main" id="{86C8BE3E-17A5-57F7-2C30-03D6493D5BD1}"/>
              </a:ext>
            </a:extLst>
          </p:cNvPr>
          <p:cNvSpPr txBox="1"/>
          <p:nvPr/>
        </p:nvSpPr>
        <p:spPr>
          <a:xfrm>
            <a:off x="4891768" y="1619249"/>
            <a:ext cx="1428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package</a:t>
            </a:r>
          </a:p>
        </p:txBody>
      </p:sp>
      <p:sp>
        <p:nvSpPr>
          <p:cNvPr id="7" name="TextBox 6">
            <a:extLst>
              <a:ext uri="{FF2B5EF4-FFF2-40B4-BE49-F238E27FC236}">
                <a16:creationId xmlns:a16="http://schemas.microsoft.com/office/drawing/2014/main" id="{E9723907-ECA5-14B2-527F-FB3EA319F27A}"/>
              </a:ext>
            </a:extLst>
          </p:cNvPr>
          <p:cNvSpPr txBox="1"/>
          <p:nvPr/>
        </p:nvSpPr>
        <p:spPr>
          <a:xfrm>
            <a:off x="74838" y="3646713"/>
            <a:ext cx="288471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main object that holds the genomic intervals and extra information about those intervals</a:t>
            </a:r>
            <a:endParaRPr lang="en-US"/>
          </a:p>
        </p:txBody>
      </p:sp>
      <p:sp>
        <p:nvSpPr>
          <p:cNvPr id="8" name="TextBox 7">
            <a:extLst>
              <a:ext uri="{FF2B5EF4-FFF2-40B4-BE49-F238E27FC236}">
                <a16:creationId xmlns:a16="http://schemas.microsoft.com/office/drawing/2014/main" id="{4594E106-018A-695F-E265-8E3E42027F32}"/>
              </a:ext>
            </a:extLst>
          </p:cNvPr>
          <p:cNvSpPr txBox="1"/>
          <p:nvPr/>
        </p:nvSpPr>
        <p:spPr>
          <a:xfrm>
            <a:off x="7649936" y="17444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sequence names </a:t>
            </a:r>
          </a:p>
        </p:txBody>
      </p:sp>
      <p:cxnSp>
        <p:nvCxnSpPr>
          <p:cNvPr id="9" name="Straight Arrow Connector 8">
            <a:extLst>
              <a:ext uri="{FF2B5EF4-FFF2-40B4-BE49-F238E27FC236}">
                <a16:creationId xmlns:a16="http://schemas.microsoft.com/office/drawing/2014/main" id="{1F5BC185-D74C-9F8E-8A25-0AAC15BFE65C}"/>
              </a:ext>
            </a:extLst>
          </p:cNvPr>
          <p:cNvCxnSpPr/>
          <p:nvPr/>
        </p:nvCxnSpPr>
        <p:spPr>
          <a:xfrm>
            <a:off x="5346246" y="1985281"/>
            <a:ext cx="16329" cy="4517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8B5A76-3BEC-BA6B-8E97-683FF87D307D}"/>
              </a:ext>
            </a:extLst>
          </p:cNvPr>
          <p:cNvCxnSpPr>
            <a:cxnSpLocks/>
          </p:cNvCxnSpPr>
          <p:nvPr/>
        </p:nvCxnSpPr>
        <p:spPr>
          <a:xfrm flipH="1">
            <a:off x="7961539" y="2162174"/>
            <a:ext cx="432706" cy="6694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BA78F4-9A0D-EC1E-9865-665C226ADBB1}"/>
              </a:ext>
            </a:extLst>
          </p:cNvPr>
          <p:cNvCxnSpPr>
            <a:cxnSpLocks/>
          </p:cNvCxnSpPr>
          <p:nvPr/>
        </p:nvCxnSpPr>
        <p:spPr>
          <a:xfrm flipV="1">
            <a:off x="2896961" y="3267075"/>
            <a:ext cx="410936" cy="6368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4A6EB1-AB73-5AFF-FC86-27C8BFB6D079}"/>
              </a:ext>
            </a:extLst>
          </p:cNvPr>
          <p:cNvSpPr txBox="1"/>
          <p:nvPr/>
        </p:nvSpPr>
        <p:spPr>
          <a:xfrm>
            <a:off x="1421945" y="2081890"/>
            <a:ext cx="1428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argument</a:t>
            </a:r>
          </a:p>
        </p:txBody>
      </p:sp>
      <p:cxnSp>
        <p:nvCxnSpPr>
          <p:cNvPr id="13" name="Straight Arrow Connector 12">
            <a:extLst>
              <a:ext uri="{FF2B5EF4-FFF2-40B4-BE49-F238E27FC236}">
                <a16:creationId xmlns:a16="http://schemas.microsoft.com/office/drawing/2014/main" id="{FA3ECAE9-B60A-6CE5-41DB-1C43FBF2F349}"/>
              </a:ext>
            </a:extLst>
          </p:cNvPr>
          <p:cNvCxnSpPr>
            <a:cxnSpLocks/>
          </p:cNvCxnSpPr>
          <p:nvPr/>
        </p:nvCxnSpPr>
        <p:spPr>
          <a:xfrm>
            <a:off x="2434318" y="2447924"/>
            <a:ext cx="1268186" cy="4925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F62E7FD-AE35-3991-5773-F9F1E97E27B2}"/>
              </a:ext>
            </a:extLst>
          </p:cNvPr>
          <p:cNvSpPr txBox="1"/>
          <p:nvPr/>
        </p:nvSpPr>
        <p:spPr>
          <a:xfrm>
            <a:off x="10235293" y="3322864"/>
            <a:ext cx="20084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start and end positions of each genomic range</a:t>
            </a:r>
          </a:p>
        </p:txBody>
      </p:sp>
      <p:cxnSp>
        <p:nvCxnSpPr>
          <p:cNvPr id="15" name="Straight Arrow Connector 14">
            <a:extLst>
              <a:ext uri="{FF2B5EF4-FFF2-40B4-BE49-F238E27FC236}">
                <a16:creationId xmlns:a16="http://schemas.microsoft.com/office/drawing/2014/main" id="{78FAD244-5B3C-B280-7FD0-8C906B75ACC9}"/>
              </a:ext>
            </a:extLst>
          </p:cNvPr>
          <p:cNvCxnSpPr>
            <a:cxnSpLocks/>
          </p:cNvCxnSpPr>
          <p:nvPr/>
        </p:nvCxnSpPr>
        <p:spPr>
          <a:xfrm flipH="1">
            <a:off x="9784896" y="3822244"/>
            <a:ext cx="473528" cy="27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2B52CD4-39FA-451A-469E-45AD2CDA0AE7}"/>
              </a:ext>
            </a:extLst>
          </p:cNvPr>
          <p:cNvSpPr txBox="1"/>
          <p:nvPr/>
        </p:nvSpPr>
        <p:spPr>
          <a:xfrm>
            <a:off x="5500008" y="541836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directionality of each genomic range</a:t>
            </a:r>
          </a:p>
        </p:txBody>
      </p:sp>
      <p:cxnSp>
        <p:nvCxnSpPr>
          <p:cNvPr id="17" name="Straight Arrow Connector 16">
            <a:extLst>
              <a:ext uri="{FF2B5EF4-FFF2-40B4-BE49-F238E27FC236}">
                <a16:creationId xmlns:a16="http://schemas.microsoft.com/office/drawing/2014/main" id="{1B9866FA-13C8-BEB5-E2D4-3D4A99687090}"/>
              </a:ext>
            </a:extLst>
          </p:cNvPr>
          <p:cNvCxnSpPr>
            <a:cxnSpLocks/>
          </p:cNvCxnSpPr>
          <p:nvPr/>
        </p:nvCxnSpPr>
        <p:spPr>
          <a:xfrm flipH="1" flipV="1">
            <a:off x="6437541" y="4777468"/>
            <a:ext cx="10884" cy="6640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E56561C-0CFC-4008-3ED1-E8C035B993BB}"/>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err="1"/>
              <a:t>GenomicRanges</a:t>
            </a:r>
            <a:r>
              <a:rPr lang="en-US" sz="3200" b="1"/>
              <a:t> Package</a:t>
            </a:r>
          </a:p>
        </p:txBody>
      </p:sp>
    </p:spTree>
    <p:extLst>
      <p:ext uri="{BB962C8B-B14F-4D97-AF65-F5344CB8AC3E}">
        <p14:creationId xmlns:p14="http://schemas.microsoft.com/office/powerpoint/2010/main" val="308170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1301388" cy="1234440"/>
          </a:xfrm>
        </p:spPr>
        <p:txBody>
          <a:bodyPr/>
          <a:lstStyle/>
          <a:p>
            <a:r>
              <a:rPr lang="en-US"/>
              <a:t>6.1</a:t>
            </a:r>
          </a:p>
        </p:txBody>
      </p:sp>
      <p:pic>
        <p:nvPicPr>
          <p:cNvPr id="5" name="Picture 5" descr="Text&#10;&#10;Description automatically generated">
            <a:extLst>
              <a:ext uri="{FF2B5EF4-FFF2-40B4-BE49-F238E27FC236}">
                <a16:creationId xmlns:a16="http://schemas.microsoft.com/office/drawing/2014/main" id="{BF1480CA-F914-E601-9E09-8E688421C05D}"/>
              </a:ext>
            </a:extLst>
          </p:cNvPr>
          <p:cNvPicPr>
            <a:picLocks noGrp="1" noChangeAspect="1"/>
          </p:cNvPicPr>
          <p:nvPr>
            <p:ph idx="1"/>
          </p:nvPr>
        </p:nvPicPr>
        <p:blipFill>
          <a:blip r:embed="rId2"/>
          <a:stretch>
            <a:fillRect/>
          </a:stretch>
        </p:blipFill>
        <p:spPr>
          <a:xfrm>
            <a:off x="3260068" y="982872"/>
            <a:ext cx="4817879" cy="5115959"/>
          </a:xfrm>
        </p:spPr>
      </p:pic>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err="1"/>
              <a:t>GenomicRanges</a:t>
            </a:r>
            <a:r>
              <a:rPr lang="en-US" sz="3200" b="1"/>
              <a:t> Package</a:t>
            </a:r>
          </a:p>
        </p:txBody>
      </p:sp>
      <p:sp>
        <p:nvSpPr>
          <p:cNvPr id="8" name="TextBox 7">
            <a:extLst>
              <a:ext uri="{FF2B5EF4-FFF2-40B4-BE49-F238E27FC236}">
                <a16:creationId xmlns:a16="http://schemas.microsoft.com/office/drawing/2014/main" id="{C87AE89C-4344-ED41-EF04-0965FF09AA34}"/>
              </a:ext>
            </a:extLst>
          </p:cNvPr>
          <p:cNvSpPr txBox="1"/>
          <p:nvPr/>
        </p:nvSpPr>
        <p:spPr>
          <a:xfrm>
            <a:off x="16328" y="1676398"/>
            <a:ext cx="272959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can include more information about the genomic interval such as scores, names, etc. when we create the object...</a:t>
            </a:r>
          </a:p>
        </p:txBody>
      </p:sp>
      <p:cxnSp>
        <p:nvCxnSpPr>
          <p:cNvPr id="10" name="Straight Arrow Connector 9">
            <a:extLst>
              <a:ext uri="{FF2B5EF4-FFF2-40B4-BE49-F238E27FC236}">
                <a16:creationId xmlns:a16="http://schemas.microsoft.com/office/drawing/2014/main" id="{AB00F569-C049-9C0D-4157-B50089F0076A}"/>
              </a:ext>
            </a:extLst>
          </p:cNvPr>
          <p:cNvCxnSpPr>
            <a:cxnSpLocks/>
          </p:cNvCxnSpPr>
          <p:nvPr/>
        </p:nvCxnSpPr>
        <p:spPr>
          <a:xfrm>
            <a:off x="2869745" y="2339066"/>
            <a:ext cx="1240972" cy="27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5EB0420-FC4C-4848-7AC0-DE996D8E197C}"/>
              </a:ext>
            </a:extLst>
          </p:cNvPr>
          <p:cNvSpPr txBox="1"/>
          <p:nvPr/>
        </p:nvSpPr>
        <p:spPr>
          <a:xfrm>
            <a:off x="8967105" y="2551338"/>
            <a:ext cx="192540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or </a:t>
            </a:r>
            <a:r>
              <a:rPr lang="en-US">
                <a:ea typeface="+mn-lt"/>
                <a:cs typeface="+mn-lt"/>
              </a:rPr>
              <a:t>retroactively add it to the gr object</a:t>
            </a:r>
            <a:endParaRPr lang="en-US"/>
          </a:p>
        </p:txBody>
      </p:sp>
      <p:sp>
        <p:nvSpPr>
          <p:cNvPr id="12" name="TextBox 11">
            <a:extLst>
              <a:ext uri="{FF2B5EF4-FFF2-40B4-BE49-F238E27FC236}">
                <a16:creationId xmlns:a16="http://schemas.microsoft.com/office/drawing/2014/main" id="{0F70D027-BFC3-4274-53A6-1C05AC3447C8}"/>
              </a:ext>
            </a:extLst>
          </p:cNvPr>
          <p:cNvSpPr txBox="1"/>
          <p:nvPr/>
        </p:nvSpPr>
        <p:spPr>
          <a:xfrm>
            <a:off x="8831035" y="4333874"/>
            <a:ext cx="2797629" cy="950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We can also add data </a:t>
            </a:r>
            <a:r>
              <a:rPr lang="en-US">
                <a:ea typeface="+mn-lt"/>
                <a:cs typeface="+mn-lt"/>
              </a:rPr>
              <a:t>using the $ operator:</a:t>
            </a:r>
            <a:endParaRPr lang="en-US"/>
          </a:p>
        </p:txBody>
      </p:sp>
      <p:cxnSp>
        <p:nvCxnSpPr>
          <p:cNvPr id="13" name="Straight Arrow Connector 12">
            <a:extLst>
              <a:ext uri="{FF2B5EF4-FFF2-40B4-BE49-F238E27FC236}">
                <a16:creationId xmlns:a16="http://schemas.microsoft.com/office/drawing/2014/main" id="{F5C90507-3367-F44A-ED9A-0C2182FDD464}"/>
              </a:ext>
            </a:extLst>
          </p:cNvPr>
          <p:cNvCxnSpPr>
            <a:cxnSpLocks/>
          </p:cNvCxnSpPr>
          <p:nvPr/>
        </p:nvCxnSpPr>
        <p:spPr>
          <a:xfrm flipH="1">
            <a:off x="8192857" y="3291566"/>
            <a:ext cx="718457" cy="179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DA32CA17-C9BF-C695-4ECD-1982E80D7AB0}"/>
              </a:ext>
            </a:extLst>
          </p:cNvPr>
          <p:cNvPicPr>
            <a:picLocks noChangeAspect="1"/>
          </p:cNvPicPr>
          <p:nvPr/>
        </p:nvPicPr>
        <p:blipFill>
          <a:blip r:embed="rId3"/>
          <a:stretch>
            <a:fillRect/>
          </a:stretch>
        </p:blipFill>
        <p:spPr>
          <a:xfrm>
            <a:off x="8711293" y="5499453"/>
            <a:ext cx="3028950" cy="417487"/>
          </a:xfrm>
          <a:prstGeom prst="rect">
            <a:avLst/>
          </a:prstGeom>
        </p:spPr>
      </p:pic>
      <p:sp>
        <p:nvSpPr>
          <p:cNvPr id="4" name="Rectangle 3">
            <a:extLst>
              <a:ext uri="{FF2B5EF4-FFF2-40B4-BE49-F238E27FC236}">
                <a16:creationId xmlns:a16="http://schemas.microsoft.com/office/drawing/2014/main" id="{76C80253-EA51-BEC2-BE3B-846D8EDF4AC7}"/>
              </a:ext>
            </a:extLst>
          </p:cNvPr>
          <p:cNvSpPr/>
          <p:nvPr/>
        </p:nvSpPr>
        <p:spPr>
          <a:xfrm>
            <a:off x="8681357" y="4265838"/>
            <a:ext cx="3020785" cy="1796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215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1301388" cy="1234440"/>
          </a:xfrm>
        </p:spPr>
        <p:txBody>
          <a:bodyPr/>
          <a:lstStyle/>
          <a:p>
            <a:r>
              <a:rPr lang="en-US"/>
              <a:t>6.1</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err="1"/>
              <a:t>GenomicRanges</a:t>
            </a:r>
            <a:r>
              <a:rPr lang="en-US" sz="3200" b="1"/>
              <a:t> Package</a:t>
            </a:r>
          </a:p>
        </p:txBody>
      </p:sp>
      <p:sp>
        <p:nvSpPr>
          <p:cNvPr id="9" name="Content Placeholder 8">
            <a:extLst>
              <a:ext uri="{FF2B5EF4-FFF2-40B4-BE49-F238E27FC236}">
                <a16:creationId xmlns:a16="http://schemas.microsoft.com/office/drawing/2014/main" id="{E99136FA-78E5-8637-F8FE-AA05A375F241}"/>
              </a:ext>
            </a:extLst>
          </p:cNvPr>
          <p:cNvSpPr>
            <a:spLocks noGrp="1"/>
          </p:cNvSpPr>
          <p:nvPr>
            <p:ph idx="1"/>
          </p:nvPr>
        </p:nvSpPr>
        <p:spPr>
          <a:xfrm>
            <a:off x="1371600" y="1077865"/>
            <a:ext cx="10241280" cy="5180657"/>
          </a:xfrm>
        </p:spPr>
        <p:txBody>
          <a:bodyPr vert="horz" lIns="0" tIns="0" rIns="0" bIns="0" rtlCol="0" anchor="t">
            <a:normAutofit fontScale="92500" lnSpcReduction="10000"/>
          </a:bodyPr>
          <a:lstStyle/>
          <a:p>
            <a:r>
              <a:rPr lang="en-US"/>
              <a:t>Ways to convert BED files into </a:t>
            </a:r>
            <a:r>
              <a:rPr lang="en-US">
                <a:ea typeface="+mn-lt"/>
                <a:cs typeface="+mn-lt"/>
              </a:rPr>
              <a:t>a </a:t>
            </a:r>
            <a:r>
              <a:rPr lang="en-US" err="1">
                <a:ea typeface="+mn-lt"/>
                <a:cs typeface="+mn-lt"/>
              </a:rPr>
              <a:t>GRanges</a:t>
            </a:r>
            <a:r>
              <a:rPr lang="en-US">
                <a:ea typeface="+mn-lt"/>
                <a:cs typeface="+mn-lt"/>
              </a:rPr>
              <a:t> object:</a:t>
            </a: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r>
              <a:rPr lang="en-US">
                <a:ea typeface="+mn-lt"/>
                <a:cs typeface="+mn-lt"/>
              </a:rPr>
              <a:t>The </a:t>
            </a:r>
            <a:r>
              <a:rPr lang="en-US" err="1">
                <a:ea typeface="+mn-lt"/>
                <a:cs typeface="+mn-lt"/>
              </a:rPr>
              <a:t>rtracklayer</a:t>
            </a:r>
            <a:r>
              <a:rPr lang="en-US">
                <a:ea typeface="+mn-lt"/>
                <a:cs typeface="+mn-lt"/>
              </a:rPr>
              <a:t> package can directly import BED files and obtain the data in the </a:t>
            </a:r>
            <a:r>
              <a:rPr lang="en-US" err="1">
                <a:latin typeface="Consolas"/>
                <a:ea typeface="+mn-lt"/>
                <a:cs typeface="+mn-lt"/>
              </a:rPr>
              <a:t>GRanges</a:t>
            </a:r>
            <a:r>
              <a:rPr lang="en-US">
                <a:ea typeface="+mn-lt"/>
                <a:cs typeface="+mn-lt"/>
              </a:rPr>
              <a:t> format from online databases</a:t>
            </a:r>
          </a:p>
          <a:p>
            <a:r>
              <a:rPr lang="en-US">
                <a:ea typeface="+mn-lt"/>
                <a:cs typeface="+mn-lt"/>
              </a:rPr>
              <a:t>Many other packages as well</a:t>
            </a:r>
          </a:p>
          <a:p>
            <a:endParaRPr lang="en-US">
              <a:ea typeface="+mn-lt"/>
              <a:cs typeface="+mn-lt"/>
            </a:endParaRPr>
          </a:p>
        </p:txBody>
      </p:sp>
      <p:sp>
        <p:nvSpPr>
          <p:cNvPr id="14" name="TextBox 13">
            <a:extLst>
              <a:ext uri="{FF2B5EF4-FFF2-40B4-BE49-F238E27FC236}">
                <a16:creationId xmlns:a16="http://schemas.microsoft.com/office/drawing/2014/main" id="{5B510061-AA60-C1DD-30C6-1BFA66DF1C65}"/>
              </a:ext>
            </a:extLst>
          </p:cNvPr>
          <p:cNvSpPr txBox="1"/>
          <p:nvPr/>
        </p:nvSpPr>
        <p:spPr>
          <a:xfrm>
            <a:off x="1877683" y="1947772"/>
            <a:ext cx="403331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t>Use the </a:t>
            </a:r>
            <a:r>
              <a:rPr lang="en-US" err="1"/>
              <a:t>read.table</a:t>
            </a:r>
            <a:r>
              <a:rPr lang="en-US"/>
              <a:t>() function to read data into a data frame</a:t>
            </a:r>
          </a:p>
          <a:p>
            <a:pPr marL="342900" indent="-342900">
              <a:buAutoNum type="arabicPeriod"/>
            </a:pPr>
            <a:endParaRPr lang="en-US"/>
          </a:p>
          <a:p>
            <a:pPr marL="342900" indent="-342900">
              <a:buAutoNum type="arabicPeriod"/>
            </a:pPr>
            <a:r>
              <a:rPr lang="en-US"/>
              <a:t>Follow with the grep() function to remove names with underscores</a:t>
            </a:r>
          </a:p>
          <a:p>
            <a:pPr marL="342900" indent="-342900">
              <a:buAutoNum type="arabicPeriod"/>
            </a:pPr>
            <a:endParaRPr lang="en-US">
              <a:ea typeface="+mn-lt"/>
              <a:cs typeface="+mn-lt"/>
            </a:endParaRPr>
          </a:p>
          <a:p>
            <a:pPr marL="342900" indent="-342900">
              <a:buAutoNum type="arabicPeriod"/>
            </a:pPr>
            <a:r>
              <a:rPr lang="en-US">
                <a:ea typeface="+mn-lt"/>
                <a:cs typeface="+mn-lt"/>
              </a:rPr>
              <a:t>Create a </a:t>
            </a:r>
            <a:r>
              <a:rPr lang="en-US" err="1">
                <a:ea typeface="+mn-lt"/>
                <a:cs typeface="+mn-lt"/>
              </a:rPr>
              <a:t>GRanges</a:t>
            </a:r>
            <a:r>
              <a:rPr lang="en-US">
                <a:ea typeface="+mn-lt"/>
                <a:cs typeface="+mn-lt"/>
              </a:rPr>
              <a:t> object</a:t>
            </a:r>
            <a:endParaRPr lang="en-US"/>
          </a:p>
          <a:p>
            <a:pPr marL="342900" indent="-342900">
              <a:buAutoNum type="arabicPeriod"/>
            </a:pPr>
            <a:endParaRPr lang="en-US"/>
          </a:p>
          <a:p>
            <a:pPr marL="342900" indent="-342900">
              <a:buAutoNum type="arabicPeriod"/>
            </a:pPr>
            <a:endParaRPr lang="en-US"/>
          </a:p>
        </p:txBody>
      </p:sp>
      <p:sp>
        <p:nvSpPr>
          <p:cNvPr id="15" name="TextBox 14">
            <a:extLst>
              <a:ext uri="{FF2B5EF4-FFF2-40B4-BE49-F238E27FC236}">
                <a16:creationId xmlns:a16="http://schemas.microsoft.com/office/drawing/2014/main" id="{52556407-D9D7-373D-BED0-6F5D78EFEBCB}"/>
              </a:ext>
            </a:extLst>
          </p:cNvPr>
          <p:cNvSpPr txBox="1"/>
          <p:nvPr/>
        </p:nvSpPr>
        <p:spPr>
          <a:xfrm>
            <a:off x="6779335" y="2350339"/>
            <a:ext cx="33419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t>Use the </a:t>
            </a:r>
            <a:r>
              <a:rPr lang="en-US" err="1"/>
              <a:t>readTranscriptfeatures</a:t>
            </a:r>
            <a:r>
              <a:rPr lang="en-US"/>
              <a:t>() function</a:t>
            </a:r>
          </a:p>
        </p:txBody>
      </p:sp>
      <p:sp>
        <p:nvSpPr>
          <p:cNvPr id="17" name="TextBox 16">
            <a:extLst>
              <a:ext uri="{FF2B5EF4-FFF2-40B4-BE49-F238E27FC236}">
                <a16:creationId xmlns:a16="http://schemas.microsoft.com/office/drawing/2014/main" id="{3B3661FC-04B8-B0F1-1D54-DCF64E78D185}"/>
              </a:ext>
            </a:extLst>
          </p:cNvPr>
          <p:cNvSpPr txBox="1"/>
          <p:nvPr/>
        </p:nvSpPr>
        <p:spPr>
          <a:xfrm>
            <a:off x="6089221" y="2781659"/>
            <a:ext cx="3341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OR</a:t>
            </a:r>
          </a:p>
        </p:txBody>
      </p:sp>
      <p:sp>
        <p:nvSpPr>
          <p:cNvPr id="3" name="Rectangle 2">
            <a:extLst>
              <a:ext uri="{FF2B5EF4-FFF2-40B4-BE49-F238E27FC236}">
                <a16:creationId xmlns:a16="http://schemas.microsoft.com/office/drawing/2014/main" id="{0581081A-B795-C60A-AE35-365F522C935A}"/>
              </a:ext>
            </a:extLst>
          </p:cNvPr>
          <p:cNvSpPr/>
          <p:nvPr/>
        </p:nvSpPr>
        <p:spPr>
          <a:xfrm>
            <a:off x="1796142" y="1816553"/>
            <a:ext cx="4163785" cy="23268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2420921-12C4-86B2-262F-32D5E1F6687F}"/>
              </a:ext>
            </a:extLst>
          </p:cNvPr>
          <p:cNvSpPr/>
          <p:nvPr/>
        </p:nvSpPr>
        <p:spPr>
          <a:xfrm>
            <a:off x="6780207" y="2391646"/>
            <a:ext cx="3102428" cy="12246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29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1301388" cy="1234440"/>
          </a:xfrm>
        </p:spPr>
        <p:txBody>
          <a:bodyPr/>
          <a:lstStyle/>
          <a:p>
            <a:r>
              <a:rPr lang="en-US"/>
              <a:t>6.1</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err="1"/>
              <a:t>GenomicRanges</a:t>
            </a:r>
            <a:r>
              <a:rPr lang="en-US" sz="3200" b="1"/>
              <a:t> Package</a:t>
            </a:r>
          </a:p>
        </p:txBody>
      </p:sp>
      <p:sp>
        <p:nvSpPr>
          <p:cNvPr id="9" name="Content Placeholder 8">
            <a:extLst>
              <a:ext uri="{FF2B5EF4-FFF2-40B4-BE49-F238E27FC236}">
                <a16:creationId xmlns:a16="http://schemas.microsoft.com/office/drawing/2014/main" id="{E99136FA-78E5-8637-F8FE-AA05A375F241}"/>
              </a:ext>
            </a:extLst>
          </p:cNvPr>
          <p:cNvSpPr>
            <a:spLocks noGrp="1"/>
          </p:cNvSpPr>
          <p:nvPr>
            <p:ph idx="1"/>
          </p:nvPr>
        </p:nvSpPr>
        <p:spPr>
          <a:xfrm>
            <a:off x="1371600" y="1336657"/>
            <a:ext cx="10241280" cy="4734959"/>
          </a:xfrm>
        </p:spPr>
        <p:txBody>
          <a:bodyPr vert="horz" lIns="0" tIns="0" rIns="0" bIns="0" rtlCol="0" anchor="t">
            <a:normAutofit/>
          </a:bodyPr>
          <a:lstStyle/>
          <a:p>
            <a:endParaRPr lang="en-US"/>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graphicFrame>
        <p:nvGraphicFramePr>
          <p:cNvPr id="4" name="Table 4">
            <a:extLst>
              <a:ext uri="{FF2B5EF4-FFF2-40B4-BE49-F238E27FC236}">
                <a16:creationId xmlns:a16="http://schemas.microsoft.com/office/drawing/2014/main" id="{3B415A77-71E4-B49F-3517-8C14225913AC}"/>
              </a:ext>
            </a:extLst>
          </p:cNvPr>
          <p:cNvGraphicFramePr>
            <a:graphicFrameLocks noGrp="1"/>
          </p:cNvGraphicFramePr>
          <p:nvPr>
            <p:extLst>
              <p:ext uri="{D42A27DB-BD31-4B8C-83A1-F6EECF244321}">
                <p14:modId xmlns:p14="http://schemas.microsoft.com/office/powerpoint/2010/main" val="496256944"/>
              </p:ext>
            </p:extLst>
          </p:nvPr>
        </p:nvGraphicFramePr>
        <p:xfrm>
          <a:off x="13607" y="1561227"/>
          <a:ext cx="12180791" cy="5303520"/>
        </p:xfrm>
        <a:graphic>
          <a:graphicData uri="http://schemas.openxmlformats.org/drawingml/2006/table">
            <a:tbl>
              <a:tblPr firstRow="1" bandRow="1">
                <a:tableStyleId>{0505E3EF-67EA-436B-97B2-0124C06EBD24}</a:tableStyleId>
              </a:tblPr>
              <a:tblGrid>
                <a:gridCol w="2139041">
                  <a:extLst>
                    <a:ext uri="{9D8B030D-6E8A-4147-A177-3AD203B41FA5}">
                      <a16:colId xmlns:a16="http://schemas.microsoft.com/office/drawing/2014/main" val="831932311"/>
                    </a:ext>
                  </a:extLst>
                </a:gridCol>
                <a:gridCol w="5519057">
                  <a:extLst>
                    <a:ext uri="{9D8B030D-6E8A-4147-A177-3AD203B41FA5}">
                      <a16:colId xmlns:a16="http://schemas.microsoft.com/office/drawing/2014/main" val="3084596072"/>
                    </a:ext>
                  </a:extLst>
                </a:gridCol>
                <a:gridCol w="4522693">
                  <a:extLst>
                    <a:ext uri="{9D8B030D-6E8A-4147-A177-3AD203B41FA5}">
                      <a16:colId xmlns:a16="http://schemas.microsoft.com/office/drawing/2014/main" val="3720894230"/>
                    </a:ext>
                  </a:extLst>
                </a:gridCol>
              </a:tblGrid>
              <a:tr h="512327">
                <a:tc>
                  <a:txBody>
                    <a:bodyPr/>
                    <a:lstStyle/>
                    <a:p>
                      <a:pPr lvl="0">
                        <a:buNone/>
                      </a:pPr>
                      <a:r>
                        <a:rPr lang="en-US" sz="1800" b="1" i="0" u="none" strike="noStrike" noProof="0" dirty="0">
                          <a:latin typeface="Avenir Next LT Pro"/>
                        </a:rPr>
                        <a:t>BED</a:t>
                      </a:r>
                      <a:endParaRPr lang="en-US" dirty="0"/>
                    </a:p>
                  </a:txBody>
                  <a:tcPr/>
                </a:tc>
                <a:tc>
                  <a:txBody>
                    <a:bodyPr/>
                    <a:lstStyle/>
                    <a:p>
                      <a:pPr lvl="0">
                        <a:buNone/>
                      </a:pPr>
                      <a:r>
                        <a:rPr lang="en-US" sz="1800" b="0" i="0" u="none" strike="noStrike" noProof="0" dirty="0">
                          <a:latin typeface="Avenir Next LT Pro"/>
                        </a:rPr>
                        <a:t>The chromosome name, the start position and end position for a genomic feature of interest</a:t>
                      </a:r>
                      <a:endParaRPr lang="en-US" dirty="0"/>
                    </a:p>
                  </a:txBody>
                  <a:tcPr/>
                </a:tc>
                <a:tc>
                  <a:txBody>
                    <a:bodyPr/>
                    <a:lstStyle/>
                    <a:p>
                      <a:pPr marL="0" lvl="0" indent="0" algn="l">
                        <a:lnSpc>
                          <a:spcPct val="100000"/>
                        </a:lnSpc>
                        <a:spcBef>
                          <a:spcPts val="0"/>
                        </a:spcBef>
                        <a:spcAft>
                          <a:spcPts val="0"/>
                        </a:spcAft>
                        <a:buNone/>
                      </a:pPr>
                      <a:r>
                        <a:rPr lang="en-US" sz="1800" b="0" i="0" u="none" strike="noStrike" noProof="0" dirty="0"/>
                        <a:t>Used by the UC Santa Cruz Genome Browser (</a:t>
                      </a:r>
                      <a:r>
                        <a:rPr lang="en-US" sz="1800" b="0" i="0" u="none" strike="noStrike" noProof="0" dirty="0">
                          <a:latin typeface="Avenir Next LT Pro"/>
                        </a:rPr>
                        <a:t>genome sequence data)</a:t>
                      </a:r>
                      <a:endParaRPr lang="en-US" dirty="0"/>
                    </a:p>
                  </a:txBody>
                  <a:tcPr/>
                </a:tc>
                <a:extLst>
                  <a:ext uri="{0D108BD9-81ED-4DB2-BD59-A6C34878D82A}">
                    <a16:rowId xmlns:a16="http://schemas.microsoft.com/office/drawing/2014/main" val="821647142"/>
                  </a:ext>
                </a:extLst>
              </a:tr>
              <a:tr h="512327">
                <a:tc>
                  <a:txBody>
                    <a:bodyPr/>
                    <a:lstStyle/>
                    <a:p>
                      <a:pPr lvl="0">
                        <a:buNone/>
                      </a:pPr>
                      <a:r>
                        <a:rPr lang="en-US" sz="1800" b="1" i="0" u="none" strike="noStrike" noProof="0" dirty="0">
                          <a:latin typeface="Avenir Next LT Pro"/>
                        </a:rPr>
                        <a:t>GFF</a:t>
                      </a:r>
                      <a:endParaRPr lang="en-US" dirty="0"/>
                    </a:p>
                  </a:txBody>
                  <a:tcPr/>
                </a:tc>
                <a:tc>
                  <a:txBody>
                    <a:bodyPr/>
                    <a:lstStyle/>
                    <a:p>
                      <a:pPr lvl="0">
                        <a:buNone/>
                      </a:pPr>
                      <a:r>
                        <a:rPr lang="en-US" sz="1800" b="0" i="0" u="none" strike="noStrike" noProof="0" dirty="0">
                          <a:latin typeface="Avenir Next LT Pro"/>
                        </a:rPr>
                        <a:t>a tabular text format for genomic features like-- but more flexible than-- BED</a:t>
                      </a:r>
                      <a:endParaRPr lang="en-US" dirty="0"/>
                    </a:p>
                  </a:txBody>
                  <a:tcPr/>
                </a:tc>
                <a:tc>
                  <a:txBody>
                    <a:bodyPr/>
                    <a:lstStyle/>
                    <a:p>
                      <a:pPr lvl="0" algn="l">
                        <a:lnSpc>
                          <a:spcPct val="100000"/>
                        </a:lnSpc>
                        <a:spcBef>
                          <a:spcPts val="0"/>
                        </a:spcBef>
                        <a:spcAft>
                          <a:spcPts val="0"/>
                        </a:spcAft>
                        <a:buNone/>
                      </a:pPr>
                      <a:r>
                        <a:rPr lang="en-US" sz="1800" b="0" i="0" u="none" strike="noStrike" noProof="0" dirty="0"/>
                        <a:t>Harder to </a:t>
                      </a:r>
                      <a:r>
                        <a:rPr lang="en-US" sz="1800" b="0" i="0" u="none" strike="noStrike" noProof="0" dirty="0">
                          <a:latin typeface="Avenir Next LT Pro"/>
                        </a:rPr>
                        <a:t>separate into more easily processed components</a:t>
                      </a:r>
                      <a:r>
                        <a:rPr lang="en-US" sz="1800" b="0" i="0" u="none" strike="noStrike" noProof="0" dirty="0"/>
                        <a:t>. Many gene annotation files are in this format.</a:t>
                      </a:r>
                      <a:endParaRPr lang="en-US" dirty="0"/>
                    </a:p>
                  </a:txBody>
                  <a:tcPr/>
                </a:tc>
                <a:extLst>
                  <a:ext uri="{0D108BD9-81ED-4DB2-BD59-A6C34878D82A}">
                    <a16:rowId xmlns:a16="http://schemas.microsoft.com/office/drawing/2014/main" val="2519289945"/>
                  </a:ext>
                </a:extLst>
              </a:tr>
              <a:tr h="512327">
                <a:tc>
                  <a:txBody>
                    <a:bodyPr/>
                    <a:lstStyle/>
                    <a:p>
                      <a:pPr lvl="0">
                        <a:buNone/>
                      </a:pPr>
                      <a:r>
                        <a:rPr lang="en-US" sz="1800" b="1" i="0" u="none" strike="noStrike" noProof="0" dirty="0">
                          <a:latin typeface="Avenir Next LT Pro"/>
                        </a:rPr>
                        <a:t>BAM</a:t>
                      </a:r>
                      <a:endParaRPr lang="en-US" dirty="0"/>
                    </a:p>
                  </a:txBody>
                  <a:tcPr/>
                </a:tc>
                <a:tc>
                  <a:txBody>
                    <a:bodyPr/>
                    <a:lstStyle/>
                    <a:p>
                      <a:pPr lvl="0">
                        <a:buNone/>
                      </a:pPr>
                      <a:r>
                        <a:rPr lang="en-US" sz="1800" b="0" i="0" u="none" strike="noStrike" noProof="0" dirty="0">
                          <a:latin typeface="Avenir Next LT Pro"/>
                        </a:rPr>
                        <a:t>A compressed and indexed tabular file format designed for aligned sequencing reads</a:t>
                      </a:r>
                      <a:endParaRPr lang="en-US" dirty="0"/>
                    </a:p>
                  </a:txBody>
                  <a:tcPr/>
                </a:tc>
                <a:tc>
                  <a:txBody>
                    <a:bodyPr/>
                    <a:lstStyle/>
                    <a:p>
                      <a:pPr lvl="0" algn="ctr">
                        <a:lnSpc>
                          <a:spcPct val="150000"/>
                        </a:lnSpc>
                        <a:spcBef>
                          <a:spcPts val="0"/>
                        </a:spcBef>
                        <a:spcAft>
                          <a:spcPts val="0"/>
                        </a:spcAft>
                        <a:buNone/>
                      </a:pPr>
                      <a:r>
                        <a:rPr lang="en-US" sz="1800" b="0" i="0" u="none" strike="noStrike" noProof="0" dirty="0">
                          <a:latin typeface="Avenir Next LT Pro"/>
                        </a:rPr>
                        <a:t>-</a:t>
                      </a:r>
                    </a:p>
                  </a:txBody>
                  <a:tcPr/>
                </a:tc>
                <a:extLst>
                  <a:ext uri="{0D108BD9-81ED-4DB2-BD59-A6C34878D82A}">
                    <a16:rowId xmlns:a16="http://schemas.microsoft.com/office/drawing/2014/main" val="1118132597"/>
                  </a:ext>
                </a:extLst>
              </a:tr>
              <a:tr h="512327">
                <a:tc>
                  <a:txBody>
                    <a:bodyPr/>
                    <a:lstStyle/>
                    <a:p>
                      <a:pPr lvl="0">
                        <a:buNone/>
                      </a:pPr>
                      <a:r>
                        <a:rPr lang="en-US" sz="1800" b="1" i="0" u="none" strike="noStrike" noProof="0" dirty="0">
                          <a:latin typeface="Avenir Next LT Pro"/>
                        </a:rPr>
                        <a:t>SAM</a:t>
                      </a:r>
                    </a:p>
                  </a:txBody>
                  <a:tcPr/>
                </a:tc>
                <a:tc>
                  <a:txBody>
                    <a:bodyPr/>
                    <a:lstStyle/>
                    <a:p>
                      <a:pPr lvl="0">
                        <a:buNone/>
                      </a:pPr>
                      <a:r>
                        <a:rPr lang="en-US" sz="1800" b="0" i="0" u="none" strike="noStrike" noProof="0" dirty="0">
                          <a:latin typeface="Avenir Next LT Pro"/>
                        </a:rPr>
                        <a:t>The uncompressed version of the BAM file </a:t>
                      </a:r>
                      <a:endParaRPr lang="en-US" dirty="0"/>
                    </a:p>
                  </a:txBody>
                  <a:tcPr/>
                </a:tc>
                <a:tc>
                  <a:txBody>
                    <a:bodyPr/>
                    <a:lstStyle/>
                    <a:p>
                      <a:pPr lvl="0">
                        <a:buNone/>
                      </a:pPr>
                      <a:r>
                        <a:rPr lang="en-US" sz="1800" b="0" i="0" u="none" strike="noStrike" noProof="0" dirty="0">
                          <a:latin typeface="Avenir Next LT Pro"/>
                        </a:rPr>
                        <a:t>Contains basic chromosomal location information, columns related to the quality of alignment, and other relevant information</a:t>
                      </a:r>
                      <a:endParaRPr lang="en-US" dirty="0"/>
                    </a:p>
                  </a:txBody>
                  <a:tcPr/>
                </a:tc>
                <a:extLst>
                  <a:ext uri="{0D108BD9-81ED-4DB2-BD59-A6C34878D82A}">
                    <a16:rowId xmlns:a16="http://schemas.microsoft.com/office/drawing/2014/main" val="1880324644"/>
                  </a:ext>
                </a:extLst>
              </a:tr>
              <a:tr h="512327">
                <a:tc>
                  <a:txBody>
                    <a:bodyPr/>
                    <a:lstStyle/>
                    <a:p>
                      <a:pPr lvl="0">
                        <a:buNone/>
                      </a:pPr>
                      <a:r>
                        <a:rPr lang="en-US" sz="1800" b="1" i="0" u="none" strike="noStrike" noProof="0" err="1">
                          <a:latin typeface="Avenir Next LT Pro"/>
                        </a:rPr>
                        <a:t>bigWig</a:t>
                      </a:r>
                      <a:endParaRPr lang="en-US" sz="1800" b="1" i="0" u="none" strike="noStrike" noProof="0" dirty="0" err="1">
                        <a:latin typeface="Avenir Next LT Pro"/>
                      </a:endParaRPr>
                    </a:p>
                    <a:p>
                      <a:pPr lvl="0">
                        <a:buNone/>
                      </a:pPr>
                      <a:r>
                        <a:rPr lang="en-US" sz="1800" b="0" i="0" u="none" strike="noStrike" noProof="0" dirty="0">
                          <a:latin typeface="Avenir Next LT Pro"/>
                        </a:rPr>
                        <a:t>(Big Wiggle)</a:t>
                      </a:r>
                    </a:p>
                  </a:txBody>
                  <a:tcPr/>
                </a:tc>
                <a:tc>
                  <a:txBody>
                    <a:bodyPr/>
                    <a:lstStyle/>
                    <a:p>
                      <a:pPr lvl="0">
                        <a:buNone/>
                      </a:pPr>
                      <a:r>
                        <a:rPr lang="en-US" sz="1800" b="0" i="0" u="none" strike="noStrike" noProof="0" dirty="0">
                          <a:latin typeface="Avenir Next LT Pro"/>
                        </a:rPr>
                        <a:t>Scores associated with genomic intervals. It is an indexed format.</a:t>
                      </a:r>
                      <a:endParaRPr lang="en-US" dirty="0"/>
                    </a:p>
                  </a:txBody>
                  <a:tcPr/>
                </a:tc>
                <a:tc>
                  <a:txBody>
                    <a:bodyPr/>
                    <a:lstStyle/>
                    <a:p>
                      <a:pPr lvl="0">
                        <a:buNone/>
                      </a:pPr>
                      <a:r>
                        <a:rPr lang="en-US" sz="1800" b="0" i="0" u="none" strike="noStrike" noProof="0" dirty="0">
                          <a:latin typeface="Avenir Next LT Pro"/>
                        </a:rPr>
                        <a:t>Easier to query and only necessary portions of the file can be in memory</a:t>
                      </a:r>
                      <a:endParaRPr lang="en-US" dirty="0"/>
                    </a:p>
                  </a:txBody>
                  <a:tcPr/>
                </a:tc>
                <a:extLst>
                  <a:ext uri="{0D108BD9-81ED-4DB2-BD59-A6C34878D82A}">
                    <a16:rowId xmlns:a16="http://schemas.microsoft.com/office/drawing/2014/main" val="4100433979"/>
                  </a:ext>
                </a:extLst>
              </a:tr>
              <a:tr h="512327">
                <a:tc>
                  <a:txBody>
                    <a:bodyPr/>
                    <a:lstStyle/>
                    <a:p>
                      <a:pPr lvl="0">
                        <a:buNone/>
                      </a:pPr>
                      <a:r>
                        <a:rPr lang="en-US" sz="1800" b="1" i="0" u="none" strike="noStrike" noProof="0" dirty="0">
                          <a:latin typeface="Avenir Next LT Pro"/>
                        </a:rPr>
                        <a:t>Generic Text files</a:t>
                      </a:r>
                      <a:endParaRPr lang="en-US" dirty="0"/>
                    </a:p>
                  </a:txBody>
                  <a:tcPr/>
                </a:tc>
                <a:tc>
                  <a:txBody>
                    <a:bodyPr/>
                    <a:lstStyle/>
                    <a:p>
                      <a:pPr lvl="0">
                        <a:buNone/>
                      </a:pPr>
                      <a:r>
                        <a:rPr lang="en-US" sz="1800" b="0" i="0" u="none" strike="noStrike" noProof="0" dirty="0">
                          <a:latin typeface="Avenir Next LT Pro"/>
                        </a:rPr>
                        <a:t>Any text file with the minimal information, start and end coordinates</a:t>
                      </a:r>
                      <a:endParaRPr lang="en-US" dirty="0"/>
                    </a:p>
                  </a:txBody>
                  <a:tcPr/>
                </a:tc>
                <a:tc>
                  <a:txBody>
                    <a:bodyPr/>
                    <a:lstStyle/>
                    <a:p>
                      <a:pPr lvl="0" algn="ctr">
                        <a:lnSpc>
                          <a:spcPct val="150000"/>
                        </a:lnSpc>
                        <a:spcBef>
                          <a:spcPts val="0"/>
                        </a:spcBef>
                        <a:spcAft>
                          <a:spcPts val="0"/>
                        </a:spcAft>
                        <a:buNone/>
                      </a:pPr>
                      <a:r>
                        <a:rPr lang="en-US" sz="1800" b="0" i="0" u="none" strike="noStrike" noProof="0" dirty="0">
                          <a:latin typeface="Avenir Next LT Pro"/>
                        </a:rPr>
                        <a:t>-</a:t>
                      </a:r>
                    </a:p>
                  </a:txBody>
                  <a:tcPr/>
                </a:tc>
                <a:extLst>
                  <a:ext uri="{0D108BD9-81ED-4DB2-BD59-A6C34878D82A}">
                    <a16:rowId xmlns:a16="http://schemas.microsoft.com/office/drawing/2014/main" val="2938552249"/>
                  </a:ext>
                </a:extLst>
              </a:tr>
              <a:tr h="512327">
                <a:tc>
                  <a:txBody>
                    <a:bodyPr/>
                    <a:lstStyle/>
                    <a:p>
                      <a:pPr lvl="0">
                        <a:buNone/>
                      </a:pPr>
                      <a:r>
                        <a:rPr lang="en-US" sz="1800" b="1" i="0" u="none" strike="noStrike" noProof="0" dirty="0" err="1">
                          <a:latin typeface="Avenir Next LT Pro"/>
                        </a:rPr>
                        <a:t>Tabix</a:t>
                      </a:r>
                      <a:r>
                        <a:rPr lang="en-US" sz="1800" b="1" i="0" u="none" strike="noStrike" noProof="0" dirty="0">
                          <a:latin typeface="Avenir Next LT Pro"/>
                        </a:rPr>
                        <a:t>/Bcf</a:t>
                      </a:r>
                      <a:endParaRPr lang="en-US" dirty="0"/>
                    </a:p>
                  </a:txBody>
                  <a:tcPr/>
                </a:tc>
                <a:tc>
                  <a:txBody>
                    <a:bodyPr/>
                    <a:lstStyle/>
                    <a:p>
                      <a:pPr lvl="0">
                        <a:buNone/>
                      </a:pPr>
                      <a:r>
                        <a:rPr lang="en-US" sz="1800" b="0" i="0" u="none" strike="noStrike" noProof="0" dirty="0">
                          <a:latin typeface="Avenir Next LT Pro"/>
                        </a:rPr>
                        <a:t>Tabular file formats indexed and compressed like BAM</a:t>
                      </a:r>
                      <a:endParaRPr lang="en-US" dirty="0"/>
                    </a:p>
                  </a:txBody>
                  <a:tcPr/>
                </a:tc>
                <a:tc>
                  <a:txBody>
                    <a:bodyPr/>
                    <a:lstStyle/>
                    <a:p>
                      <a:pPr lvl="0">
                        <a:buNone/>
                      </a:pPr>
                      <a:r>
                        <a:rPr lang="en-US" sz="1800" b="0" i="0" u="none" strike="noStrike" noProof="0" dirty="0">
                          <a:latin typeface="Avenir Next LT Pro"/>
                        </a:rPr>
                        <a:t>Mostly used to store genomic variation data such as SNPs and indels</a:t>
                      </a:r>
                      <a:endParaRPr lang="en-US" dirty="0"/>
                    </a:p>
                  </a:txBody>
                  <a:tcPr/>
                </a:tc>
                <a:extLst>
                  <a:ext uri="{0D108BD9-81ED-4DB2-BD59-A6C34878D82A}">
                    <a16:rowId xmlns:a16="http://schemas.microsoft.com/office/drawing/2014/main" val="3557907842"/>
                  </a:ext>
                </a:extLst>
              </a:tr>
            </a:tbl>
          </a:graphicData>
        </a:graphic>
      </p:graphicFrame>
      <p:sp>
        <p:nvSpPr>
          <p:cNvPr id="5" name="TextBox 4">
            <a:extLst>
              <a:ext uri="{FF2B5EF4-FFF2-40B4-BE49-F238E27FC236}">
                <a16:creationId xmlns:a16="http://schemas.microsoft.com/office/drawing/2014/main" id="{5DE0F7BB-14C8-A45A-EACE-CED32EB83B2F}"/>
              </a:ext>
            </a:extLst>
          </p:cNvPr>
          <p:cNvSpPr txBox="1"/>
          <p:nvPr/>
        </p:nvSpPr>
        <p:spPr>
          <a:xfrm>
            <a:off x="-4980" y="1023206"/>
            <a:ext cx="819221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Frequently used file formats:</a:t>
            </a:r>
            <a:endParaRPr lang="en-US"/>
          </a:p>
        </p:txBody>
      </p:sp>
    </p:spTree>
    <p:extLst>
      <p:ext uri="{BB962C8B-B14F-4D97-AF65-F5344CB8AC3E}">
        <p14:creationId xmlns:p14="http://schemas.microsoft.com/office/powerpoint/2010/main" val="163126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48A-E250-B057-1A5A-59F2497FB249}"/>
              </a:ext>
            </a:extLst>
          </p:cNvPr>
          <p:cNvSpPr>
            <a:spLocks noGrp="1"/>
          </p:cNvSpPr>
          <p:nvPr>
            <p:ph type="title"/>
          </p:nvPr>
        </p:nvSpPr>
        <p:spPr>
          <a:xfrm>
            <a:off x="269421" y="-469936"/>
            <a:ext cx="3414859" cy="1234440"/>
          </a:xfrm>
        </p:spPr>
        <p:txBody>
          <a:bodyPr/>
          <a:lstStyle/>
          <a:p>
            <a:r>
              <a:rPr lang="en-US"/>
              <a:t>6.1</a:t>
            </a:r>
          </a:p>
        </p:txBody>
      </p:sp>
      <p:sp>
        <p:nvSpPr>
          <p:cNvPr id="7" name="TextBox 6">
            <a:extLst>
              <a:ext uri="{FF2B5EF4-FFF2-40B4-BE49-F238E27FC236}">
                <a16:creationId xmlns:a16="http://schemas.microsoft.com/office/drawing/2014/main" id="{ABF28B09-C6A1-22E3-643C-32FD2C444E2F}"/>
              </a:ext>
            </a:extLst>
          </p:cNvPr>
          <p:cNvSpPr txBox="1"/>
          <p:nvPr/>
        </p:nvSpPr>
        <p:spPr>
          <a:xfrm>
            <a:off x="1796143" y="183695"/>
            <a:ext cx="102393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err="1"/>
              <a:t>GenomicRanges</a:t>
            </a:r>
            <a:r>
              <a:rPr lang="en-US" sz="3200" b="1"/>
              <a:t> Package</a:t>
            </a:r>
          </a:p>
        </p:txBody>
      </p:sp>
      <p:sp>
        <p:nvSpPr>
          <p:cNvPr id="3" name="TextBox 2">
            <a:extLst>
              <a:ext uri="{FF2B5EF4-FFF2-40B4-BE49-F238E27FC236}">
                <a16:creationId xmlns:a16="http://schemas.microsoft.com/office/drawing/2014/main" id="{19A54F5D-8FB5-F997-FFD6-64A332D1018A}"/>
              </a:ext>
            </a:extLst>
          </p:cNvPr>
          <p:cNvSpPr txBox="1"/>
          <p:nvPr/>
        </p:nvSpPr>
        <p:spPr>
          <a:xfrm>
            <a:off x="550602" y="1434039"/>
            <a:ext cx="113234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a:ea typeface="+mn-lt"/>
                <a:cs typeface="+mn-lt"/>
              </a:rPr>
              <a:t>One of the most common tasks in genomics: finding regions that do/do not overlap with another set of regions</a:t>
            </a:r>
          </a:p>
          <a:p>
            <a:endParaRPr lang="en-US" sz="2000"/>
          </a:p>
          <a:p>
            <a:pPr marL="285750" indent="-285750">
              <a:buFont typeface="Arial" panose="020B0604020202020204" pitchFamily="34" charset="0"/>
              <a:buChar char="•"/>
            </a:pPr>
            <a:r>
              <a:rPr lang="en-US" sz="2000"/>
              <a:t>The goal is to understand how different parts of the genome interact and the mechanisms that control genes</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In section 6.1.3, </a:t>
            </a:r>
            <a:r>
              <a:rPr lang="en-US" sz="2000" err="1">
                <a:ea typeface="+mn-lt"/>
                <a:cs typeface="+mn-lt"/>
              </a:rPr>
              <a:t>ChIP</a:t>
            </a:r>
            <a:r>
              <a:rPr lang="en-US" sz="2000">
                <a:ea typeface="+mn-lt"/>
                <a:cs typeface="+mn-lt"/>
              </a:rPr>
              <a:t>-seq analysis output files are used to show how to annotate binding sites with CpG islands. Code is provided to find the following:</a:t>
            </a:r>
          </a:p>
          <a:p>
            <a:pPr marL="742950" lvl="1" indent="-285750">
              <a:buFont typeface="Arial" panose="020B0604020202020204" pitchFamily="34" charset="0"/>
              <a:buChar char="•"/>
            </a:pPr>
            <a:r>
              <a:rPr lang="en-US" sz="2000"/>
              <a:t>Subset of peaks that overlap</a:t>
            </a:r>
          </a:p>
          <a:p>
            <a:pPr marL="742950" lvl="1" indent="-285750">
              <a:buFont typeface="Arial" panose="020B0604020202020204" pitchFamily="34" charset="0"/>
              <a:buChar char="•"/>
            </a:pPr>
            <a:r>
              <a:rPr lang="en-US" sz="2000"/>
              <a:t>Counts of the </a:t>
            </a:r>
            <a:r>
              <a:rPr lang="en-US" sz="2000">
                <a:ea typeface="+mn-lt"/>
                <a:cs typeface="+mn-lt"/>
              </a:rPr>
              <a:t>number of peaks that overlap with a given CpG island</a:t>
            </a:r>
            <a:endParaRPr lang="en-US" sz="2000"/>
          </a:p>
          <a:p>
            <a:pPr marL="742950" lvl="1" indent="-285750">
              <a:buFont typeface="Arial" panose="020B0604020202020204" pitchFamily="34" charset="0"/>
              <a:buChar char="•"/>
            </a:pPr>
            <a:r>
              <a:rPr lang="en-US" sz="2000">
                <a:ea typeface="+mn-lt"/>
                <a:cs typeface="+mn-lt"/>
              </a:rPr>
              <a:t>One-to-one overlaps between peaks and CpG islands</a:t>
            </a:r>
            <a:endParaRPr lang="en-US" sz="2000"/>
          </a:p>
          <a:p>
            <a:pPr marL="285750" indent="-285750">
              <a:buFont typeface="Arial" panose="020B0604020202020204" pitchFamily="34" charset="0"/>
              <a:buChar char="•"/>
            </a:pPr>
            <a:endParaRPr lang="en-US" sz="2000">
              <a:ea typeface="+mn-lt"/>
              <a:cs typeface="+mn-lt"/>
            </a:endParaRPr>
          </a:p>
          <a:p>
            <a:pPr marL="285750" indent="-285750">
              <a:buFont typeface="Arial" panose="020B0604020202020204" pitchFamily="34" charset="0"/>
              <a:buChar char="•"/>
            </a:pPr>
            <a:r>
              <a:rPr lang="en-US" sz="2000">
                <a:ea typeface="+mn-lt"/>
                <a:cs typeface="+mn-lt"/>
              </a:rPr>
              <a:t>CpG islands - regions in the genome with a high density of CpG dinucleotides (a cytosine (C) followed by a guanine (G) nucleotide that are connected by a phosphate bond).</a:t>
            </a:r>
            <a:endParaRPr lang="en-US" sz="2000"/>
          </a:p>
        </p:txBody>
      </p:sp>
    </p:spTree>
    <p:extLst>
      <p:ext uri="{BB962C8B-B14F-4D97-AF65-F5344CB8AC3E}">
        <p14:creationId xmlns:p14="http://schemas.microsoft.com/office/powerpoint/2010/main" val="704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BF385EB6-E18E-ABD6-6464-C752983CFB02}"/>
              </a:ext>
            </a:extLst>
          </p:cNvPr>
          <p:cNvPicPr>
            <a:picLocks noGrp="1" noChangeAspect="1"/>
          </p:cNvPicPr>
          <p:nvPr>
            <p:ph idx="1"/>
          </p:nvPr>
        </p:nvPicPr>
        <p:blipFill>
          <a:blip r:embed="rId3"/>
          <a:stretch>
            <a:fillRect/>
          </a:stretch>
        </p:blipFill>
        <p:spPr>
          <a:xfrm>
            <a:off x="4503619" y="790579"/>
            <a:ext cx="7214138" cy="5284356"/>
          </a:xfrm>
          <a:prstGeom prst="rect">
            <a:avLst/>
          </a:prstGeom>
        </p:spPr>
      </p:pic>
      <p:sp>
        <p:nvSpPr>
          <p:cNvPr id="6" name="TextBox 5">
            <a:extLst>
              <a:ext uri="{FF2B5EF4-FFF2-40B4-BE49-F238E27FC236}">
                <a16:creationId xmlns:a16="http://schemas.microsoft.com/office/drawing/2014/main" id="{50052D57-A18E-19D7-690B-ECAA7F23E538}"/>
              </a:ext>
            </a:extLst>
          </p:cNvPr>
          <p:cNvSpPr txBox="1"/>
          <p:nvPr/>
        </p:nvSpPr>
        <p:spPr>
          <a:xfrm>
            <a:off x="195532" y="2093343"/>
            <a:ext cx="385025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0000"/>
                </a:solidFill>
              </a:rPr>
              <a:t>Distances to the nearest </a:t>
            </a:r>
            <a:r>
              <a:rPr lang="en-US" sz="2800" b="1">
                <a:ea typeface="+mn-lt"/>
                <a:cs typeface="+mn-lt"/>
              </a:rPr>
              <a:t>transcription start site (TSS)</a:t>
            </a:r>
            <a:r>
              <a:rPr lang="en-US" sz="2800" b="1">
                <a:solidFill>
                  <a:srgbClr val="000000"/>
                </a:solidFill>
              </a:rPr>
              <a:t> for each peak u</a:t>
            </a:r>
            <a:r>
              <a:rPr lang="en-US" sz="2800" b="1">
                <a:solidFill>
                  <a:srgbClr val="000000"/>
                </a:solidFill>
                <a:ea typeface="+mn-lt"/>
                <a:cs typeface="+mn-lt"/>
              </a:rPr>
              <a:t>sing the nearest() and </a:t>
            </a:r>
            <a:r>
              <a:rPr lang="en-US" sz="2800" b="1" err="1">
                <a:solidFill>
                  <a:srgbClr val="000000"/>
                </a:solidFill>
                <a:ea typeface="+mn-lt"/>
                <a:cs typeface="+mn-lt"/>
              </a:rPr>
              <a:t>distanceToNearest</a:t>
            </a:r>
            <a:r>
              <a:rPr lang="en-US" sz="2800" b="1">
                <a:solidFill>
                  <a:srgbClr val="000000"/>
                </a:solidFill>
                <a:ea typeface="+mn-lt"/>
                <a:cs typeface="+mn-lt"/>
              </a:rPr>
              <a:t>() functions</a:t>
            </a:r>
            <a:endParaRPr lang="en-US" sz="2800" b="1">
              <a:solidFill>
                <a:srgbClr val="000000"/>
              </a:solidFill>
            </a:endParaRPr>
          </a:p>
        </p:txBody>
      </p:sp>
    </p:spTree>
    <p:extLst>
      <p:ext uri="{BB962C8B-B14F-4D97-AF65-F5344CB8AC3E}">
        <p14:creationId xmlns:p14="http://schemas.microsoft.com/office/powerpoint/2010/main" val="4198265452"/>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2363C"/>
      </a:dk2>
      <a:lt2>
        <a:srgbClr val="E8E6E2"/>
      </a:lt2>
      <a:accent1>
        <a:srgbClr val="90A4C9"/>
      </a:accent1>
      <a:accent2>
        <a:srgbClr val="74ABBB"/>
      </a:accent2>
      <a:accent3>
        <a:srgbClr val="7CABA2"/>
      </a:accent3>
      <a:accent4>
        <a:srgbClr val="72B08B"/>
      </a:accent4>
      <a:accent5>
        <a:srgbClr val="7DAE7C"/>
      </a:accent5>
      <a:accent6>
        <a:srgbClr val="89AC6F"/>
      </a:accent6>
      <a:hlink>
        <a:srgbClr val="95805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Slides>
  <Notes>24</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GradientRiseVTI</vt:lpstr>
      <vt:lpstr>Chapter 6</vt:lpstr>
      <vt:lpstr>PowerPoint Presentation</vt:lpstr>
      <vt:lpstr>6.1</vt:lpstr>
      <vt:lpstr>6.1</vt:lpstr>
      <vt:lpstr>6.1</vt:lpstr>
      <vt:lpstr>6.1</vt:lpstr>
      <vt:lpstr>6.1</vt:lpstr>
      <vt:lpstr>6.1</vt:lpstr>
      <vt:lpstr>PowerPoint Presentation</vt:lpstr>
      <vt:lpstr>6.2</vt:lpstr>
      <vt:lpstr>6.2</vt:lpstr>
      <vt:lpstr>6.3</vt:lpstr>
      <vt:lpstr>6.3</vt:lpstr>
      <vt:lpstr>6.3</vt:lpstr>
      <vt:lpstr>6.3</vt:lpstr>
      <vt:lpstr>6.3</vt:lpstr>
      <vt:lpstr>6.4</vt:lpstr>
      <vt:lpstr>6.4</vt:lpstr>
      <vt:lpstr>6.4</vt:lpstr>
      <vt:lpstr>6.4</vt:lpstr>
      <vt:lpstr>6.5</vt:lpstr>
      <vt:lpstr>6.5</vt:lpstr>
      <vt:lpstr>6.5</vt:lpstr>
      <vt:lpstr>6.5</vt:lpstr>
      <vt:lpstr>6.5</vt:lpstr>
      <vt:lpstr>6.5</vt:lpstr>
      <vt:lpstr>6.5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cp:revision>
  <dcterms:created xsi:type="dcterms:W3CDTF">2023-02-15T19:54:10Z</dcterms:created>
  <dcterms:modified xsi:type="dcterms:W3CDTF">2023-04-18T16:49:39Z</dcterms:modified>
</cp:coreProperties>
</file>