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61" r:id="rId6"/>
    <p:sldId id="262" r:id="rId7"/>
  </p:sldIdLst>
  <p:sldSz cx="9906000" cy="6858000" type="A4"/>
  <p:notesSz cx="20104100" cy="11309350"/>
  <p:defaultTextStyle>
    <a:defPPr>
      <a:defRPr lang="ko-KR"/>
    </a:defPPr>
    <a:lvl1pPr marL="0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1pPr>
    <a:lvl2pPr marL="290413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2pPr>
    <a:lvl3pPr marL="580827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3pPr>
    <a:lvl4pPr marL="871240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4pPr>
    <a:lvl5pPr marL="1161654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5pPr>
    <a:lvl6pPr marL="1452067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6pPr>
    <a:lvl7pPr marL="1742481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7pPr>
    <a:lvl8pPr marL="2032894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8pPr>
    <a:lvl9pPr marL="2323308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1FB18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0" autoAdjust="0"/>
    <p:restoredTop sz="96525" autoAdjust="0"/>
  </p:normalViewPr>
  <p:slideViewPr>
    <p:cSldViewPr>
      <p:cViewPr varScale="1">
        <p:scale>
          <a:sx n="90" d="100"/>
          <a:sy n="90" d="100"/>
        </p:scale>
        <p:origin x="144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77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801E-1FC6-4DC6-AF49-D42FA7D74742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96150" y="1414463"/>
            <a:ext cx="551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9610B-8319-469B-BC62-1865393C7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1pPr>
    <a:lvl2pPr marL="290413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2pPr>
    <a:lvl3pPr marL="580827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3pPr>
    <a:lvl4pPr marL="871240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4pPr>
    <a:lvl5pPr marL="1161654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5pPr>
    <a:lvl6pPr marL="1452067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6pPr>
    <a:lvl7pPr marL="1742481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7pPr>
    <a:lvl8pPr marL="2032894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8pPr>
    <a:lvl9pPr marL="2323308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96150" y="1414463"/>
            <a:ext cx="5511800" cy="3816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9610B-8319-469B-BC62-1865393C7C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0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96150" y="1414463"/>
            <a:ext cx="5511800" cy="3816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9610B-8319-469B-BC62-1865393C7C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96150" y="1414463"/>
            <a:ext cx="5511800" cy="3816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9610B-8319-469B-BC62-1865393C7C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2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96150" y="1414463"/>
            <a:ext cx="5511800" cy="3816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9610B-8319-469B-BC62-1865393C7C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0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96150" y="1414463"/>
            <a:ext cx="5511800" cy="3816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9610B-8319-469B-BC62-1865393C7C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7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52987"/>
          </a:xfrm>
        </p:spPr>
        <p:txBody>
          <a:bodyPr lIns="0" tIns="0" rIns="0" bIns="0"/>
          <a:lstStyle>
            <a:lvl1pPr>
              <a:defRPr sz="3594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768" y="1031719"/>
            <a:ext cx="8293381" cy="206505"/>
          </a:xfrm>
        </p:spPr>
        <p:txBody>
          <a:bodyPr lIns="0" tIns="0" rIns="0" bIns="0"/>
          <a:lstStyle>
            <a:lvl1pPr>
              <a:defRPr sz="1342" b="0" i="0" u="heavy">
                <a:solidFill>
                  <a:srgbClr val="1FB18A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52987"/>
          </a:xfrm>
        </p:spPr>
        <p:txBody>
          <a:bodyPr lIns="0" tIns="0" rIns="0" bIns="0"/>
          <a:lstStyle>
            <a:lvl1pPr>
              <a:defRPr sz="3594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52987"/>
          </a:xfrm>
        </p:spPr>
        <p:txBody>
          <a:bodyPr lIns="0" tIns="0" rIns="0" bIns="0"/>
          <a:lstStyle>
            <a:lvl1pPr>
              <a:defRPr sz="3594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906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6F7F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768" y="1031719"/>
            <a:ext cx="8293381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 u="heavy">
                <a:solidFill>
                  <a:srgbClr val="1FB18A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1"/>
            <a:ext cx="3169920" cy="17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1"/>
            <a:ext cx="2278380" cy="17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1"/>
            <a:ext cx="2278380" cy="17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62">
        <a:defRPr>
          <a:latin typeface="+mn-lt"/>
          <a:ea typeface="+mn-ea"/>
          <a:cs typeface="+mn-cs"/>
        </a:defRPr>
      </a:lvl2pPr>
      <a:lvl3pPr marL="415924">
        <a:defRPr>
          <a:latin typeface="+mn-lt"/>
          <a:ea typeface="+mn-ea"/>
          <a:cs typeface="+mn-cs"/>
        </a:defRPr>
      </a:lvl3pPr>
      <a:lvl4pPr marL="623887">
        <a:defRPr>
          <a:latin typeface="+mn-lt"/>
          <a:ea typeface="+mn-ea"/>
          <a:cs typeface="+mn-cs"/>
        </a:defRPr>
      </a:lvl4pPr>
      <a:lvl5pPr marL="831849">
        <a:defRPr>
          <a:latin typeface="+mn-lt"/>
          <a:ea typeface="+mn-ea"/>
          <a:cs typeface="+mn-cs"/>
        </a:defRPr>
      </a:lvl5pPr>
      <a:lvl6pPr marL="1039812">
        <a:defRPr>
          <a:latin typeface="+mn-lt"/>
          <a:ea typeface="+mn-ea"/>
          <a:cs typeface="+mn-cs"/>
        </a:defRPr>
      </a:lvl6pPr>
      <a:lvl7pPr marL="1247774">
        <a:defRPr>
          <a:latin typeface="+mn-lt"/>
          <a:ea typeface="+mn-ea"/>
          <a:cs typeface="+mn-cs"/>
        </a:defRPr>
      </a:lvl7pPr>
      <a:lvl8pPr marL="1455736">
        <a:defRPr>
          <a:latin typeface="+mn-lt"/>
          <a:ea typeface="+mn-ea"/>
          <a:cs typeface="+mn-cs"/>
        </a:defRPr>
      </a:lvl8pPr>
      <a:lvl9pPr marL="166369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62">
        <a:defRPr>
          <a:latin typeface="+mn-lt"/>
          <a:ea typeface="+mn-ea"/>
          <a:cs typeface="+mn-cs"/>
        </a:defRPr>
      </a:lvl2pPr>
      <a:lvl3pPr marL="415924">
        <a:defRPr>
          <a:latin typeface="+mn-lt"/>
          <a:ea typeface="+mn-ea"/>
          <a:cs typeface="+mn-cs"/>
        </a:defRPr>
      </a:lvl3pPr>
      <a:lvl4pPr marL="623887">
        <a:defRPr>
          <a:latin typeface="+mn-lt"/>
          <a:ea typeface="+mn-ea"/>
          <a:cs typeface="+mn-cs"/>
        </a:defRPr>
      </a:lvl4pPr>
      <a:lvl5pPr marL="831849">
        <a:defRPr>
          <a:latin typeface="+mn-lt"/>
          <a:ea typeface="+mn-ea"/>
          <a:cs typeface="+mn-cs"/>
        </a:defRPr>
      </a:lvl5pPr>
      <a:lvl6pPr marL="1039812">
        <a:defRPr>
          <a:latin typeface="+mn-lt"/>
          <a:ea typeface="+mn-ea"/>
          <a:cs typeface="+mn-cs"/>
        </a:defRPr>
      </a:lvl6pPr>
      <a:lvl7pPr marL="1247774">
        <a:defRPr>
          <a:latin typeface="+mn-lt"/>
          <a:ea typeface="+mn-ea"/>
          <a:cs typeface="+mn-cs"/>
        </a:defRPr>
      </a:lvl7pPr>
      <a:lvl8pPr marL="1455736">
        <a:defRPr>
          <a:latin typeface="+mn-lt"/>
          <a:ea typeface="+mn-ea"/>
          <a:cs typeface="+mn-cs"/>
        </a:defRPr>
      </a:lvl8pPr>
      <a:lvl9pPr marL="166369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/>
          </p:cNvPr>
          <p:cNvSpPr txBox="1">
            <a:spLocks noGrp="1"/>
          </p:cNvSpPr>
          <p:nvPr>
            <p:ph type="title"/>
          </p:nvPr>
        </p:nvSpPr>
        <p:spPr>
          <a:xfrm>
            <a:off x="951108" y="2667000"/>
            <a:ext cx="800378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7"/>
            <a:r>
              <a:rPr lang="ko-KR" altLang="en-US" sz="500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비트마스크</a:t>
            </a:r>
            <a:r>
              <a:rPr lang="en-US" altLang="ko-KR" sz="500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(Bit Mask)</a:t>
            </a:r>
            <a:endParaRPr sz="500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66800" y="3505200"/>
            <a:ext cx="8001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cpc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2058" y="1511968"/>
            <a:ext cx="1828800" cy="11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5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>
            <a:extLst>
              <a:ext uri="{FF2B5EF4-FFF2-40B4-BE49-F238E27FC236}">
                <a16:creationId xmlns:a16="http://schemas.microsoft.com/office/drawing/2014/main" id="{9C0FB4A1-A78C-4E19-B280-26F5AAC24997}"/>
              </a:ext>
            </a:extLst>
          </p:cNvPr>
          <p:cNvSpPr txBox="1">
            <a:spLocks/>
          </p:cNvSpPr>
          <p:nvPr/>
        </p:nvSpPr>
        <p:spPr>
          <a:xfrm>
            <a:off x="830687" y="307168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594" b="1" i="0">
                <a:solidFill>
                  <a:srgbClr val="445469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5777" defTabSz="914400" latinLnBrk="0"/>
            <a: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비트마스크</a:t>
            </a:r>
            <a:r>
              <a:rPr lang="en-US" altLang="ko-KR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(Bitmask)</a:t>
            </a:r>
            <a:b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endParaRPr lang="ko-KR" altLang="en-US" sz="1342" kern="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2B96AC-910C-4B3F-BE62-6B3FBAFEC9DE}"/>
              </a:ext>
            </a:extLst>
          </p:cNvPr>
          <p:cNvSpPr/>
          <p:nvPr/>
        </p:nvSpPr>
        <p:spPr>
          <a:xfrm>
            <a:off x="792769" y="1147653"/>
            <a:ext cx="473206" cy="2419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34838B-0F7B-4BA0-85B9-5B2A7E9B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89430"/>
            <a:ext cx="4392986" cy="1958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6E6DF-C099-4D70-B6DD-83FD87461C45}"/>
              </a:ext>
            </a:extLst>
          </p:cNvPr>
          <p:cNvSpPr txBox="1"/>
          <p:nvPr/>
        </p:nvSpPr>
        <p:spPr>
          <a:xfrm>
            <a:off x="838200" y="990600"/>
            <a:ext cx="51523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비트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(bit)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연산을 사용해서 부분 집합을 표현할 수 있다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&amp;(and), | (or), ~(not), ^(</a:t>
            </a:r>
            <a:r>
              <a:rPr lang="en-US" altLang="ko-KR" sz="1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xor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~ :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반전</a:t>
            </a:r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: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두 비트가 모두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 때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|  :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두 비트 중 하나가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 때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^ :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두 비트가 다를 때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2" name="그림 11" descr="4 - 완전 탐색 0 - PowerPoint">
            <a:extLst>
              <a:ext uri="{FF2B5EF4-FFF2-40B4-BE49-F238E27FC236}">
                <a16:creationId xmlns:a16="http://schemas.microsoft.com/office/drawing/2014/main" id="{643D1930-AC91-4CFB-8361-20E37F66F9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7" t="64684" r="22511" b="11888"/>
          <a:stretch/>
        </p:blipFill>
        <p:spPr>
          <a:xfrm>
            <a:off x="838200" y="5059721"/>
            <a:ext cx="5205164" cy="14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>
            <a:extLst>
              <a:ext uri="{FF2B5EF4-FFF2-40B4-BE49-F238E27FC236}">
                <a16:creationId xmlns:a16="http://schemas.microsoft.com/office/drawing/2014/main" id="{9C0FB4A1-A78C-4E19-B280-26F5AAC24997}"/>
              </a:ext>
            </a:extLst>
          </p:cNvPr>
          <p:cNvSpPr txBox="1">
            <a:spLocks/>
          </p:cNvSpPr>
          <p:nvPr/>
        </p:nvSpPr>
        <p:spPr>
          <a:xfrm>
            <a:off x="830687" y="307168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594" b="1" i="0">
                <a:solidFill>
                  <a:srgbClr val="445469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5777" defTabSz="914400" latinLnBrk="0"/>
            <a: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비트마스크</a:t>
            </a:r>
            <a:r>
              <a:rPr lang="en-US" altLang="ko-KR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(Bitmask)</a:t>
            </a:r>
            <a:b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endParaRPr lang="ko-KR" altLang="en-US" sz="1342" kern="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2B96AC-910C-4B3F-BE62-6B3FBAFEC9DE}"/>
              </a:ext>
            </a:extLst>
          </p:cNvPr>
          <p:cNvSpPr/>
          <p:nvPr/>
        </p:nvSpPr>
        <p:spPr>
          <a:xfrm>
            <a:off x="792769" y="1147653"/>
            <a:ext cx="473206" cy="2419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B6E6DF-C099-4D70-B6DD-83FD87461C45}"/>
                  </a:ext>
                </a:extLst>
              </p:cNvPr>
              <p:cNvSpPr txBox="1"/>
              <p:nvPr/>
            </p:nvSpPr>
            <p:spPr>
              <a:xfrm>
                <a:off x="762000" y="990600"/>
                <a:ext cx="7890302" cy="5813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shift</a:t>
                </a:r>
                <a:r>
                  <a:rPr lang="ko-KR" altLang="en-US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lang="en-US" altLang="ko-KR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left(&lt;&lt;)</a:t>
                </a:r>
                <a:r>
                  <a:rPr lang="ko-KR" altLang="en-US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와 </a:t>
                </a:r>
                <a:r>
                  <a:rPr lang="en-US" altLang="ko-KR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shift right(&gt;&gt;) </a:t>
                </a:r>
                <a:r>
                  <a:rPr lang="ko-KR" altLang="en-US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연산</a:t>
                </a:r>
                <a:endParaRPr lang="en-US" altLang="ko-KR" sz="1800" dirty="0">
                  <a:solidFill>
                    <a:srgbClr val="0000FF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A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&lt;&lt;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B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(A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를 왼쪽으로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B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비트만큼 이동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☞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A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𝐵</m:t>
                        </m:r>
                      </m:sup>
                    </m:sSup>
                  </m:oMath>
                </a14:m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 &lt;&lt; 0 = 1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 &lt;&lt; 1 =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10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 &lt;&lt; 2 = 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 &lt;&lt; 3 = 8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00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3 &lt;&lt; 3 = 24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(A + B) / 2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는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(A + B) &gt;&gt; 1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로 쓸 수 있다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 (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이분탐색 때 사용 가능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어떤 수가 홀 수 인지 판별하는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if (N % 2 == 1)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은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if (N &amp; 1)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로 줄여 쓸 수 있다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정수로 집합을 나타낼 수 있다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</a:t>
                </a: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{1, 3, 4, 5, 9}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+</a:t>
                </a:r>
                <a:r>
                  <a:rPr lang="en-US" altLang="ko-KR" sz="1800" dirty="0">
                    <a:ea typeface="현대하모니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100011101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☞ 길이가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N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인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2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진수로 표현할 수 있다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B6E6DF-C099-4D70-B6DD-83FD8746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90600"/>
                <a:ext cx="7890302" cy="5813836"/>
              </a:xfrm>
              <a:prstGeom prst="rect">
                <a:avLst/>
              </a:prstGeom>
              <a:blipFill>
                <a:blip r:embed="rId3"/>
                <a:stretch>
                  <a:fillRect l="-618" t="-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3406F2A-00B1-46CA-8C38-05C411F4684D}"/>
                  </a:ext>
                </a:extLst>
              </p:cNvPr>
              <p:cNvSpPr/>
              <p:nvPr/>
            </p:nvSpPr>
            <p:spPr>
              <a:xfrm>
                <a:off x="5029200" y="1295400"/>
                <a:ext cx="4953000" cy="209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A &gt;&gt; B (A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를 오른쪽으로 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B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비트만큼 이동</a:t>
                </a: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☞ A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𝐵</m:t>
                        </m:r>
                      </m:sup>
                    </m:sSup>
                  </m:oMath>
                </a14:m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 &gt;&gt; 0 = 1</a:t>
                </a:r>
              </a:p>
              <a:p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 &gt;&gt; 1 = 0</a:t>
                </a:r>
              </a:p>
              <a:p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10 &gt;&gt; 1 = 5 (101_2)</a:t>
                </a:r>
              </a:p>
              <a:p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10 &gt;&gt; 3 = 1 (1_2)</a:t>
                </a:r>
                <a:endParaRPr lang="ko-KR" altLang="en-US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3406F2A-00B1-46CA-8C38-05C411F46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295400"/>
                <a:ext cx="4953000" cy="2098138"/>
              </a:xfrm>
              <a:prstGeom prst="rect">
                <a:avLst/>
              </a:prstGeom>
              <a:blipFill>
                <a:blip r:embed="rId4"/>
                <a:stretch>
                  <a:fillRect l="-984" t="-1744" b="-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30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>
            <a:extLst>
              <a:ext uri="{FF2B5EF4-FFF2-40B4-BE49-F238E27FC236}">
                <a16:creationId xmlns:a16="http://schemas.microsoft.com/office/drawing/2014/main" id="{9C0FB4A1-A78C-4E19-B280-26F5AAC24997}"/>
              </a:ext>
            </a:extLst>
          </p:cNvPr>
          <p:cNvSpPr txBox="1">
            <a:spLocks/>
          </p:cNvSpPr>
          <p:nvPr/>
        </p:nvSpPr>
        <p:spPr>
          <a:xfrm>
            <a:off x="830687" y="307168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594" b="1" i="0">
                <a:solidFill>
                  <a:srgbClr val="445469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5777" defTabSz="914400" latinLnBrk="0"/>
            <a: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비트마스크</a:t>
            </a:r>
            <a:r>
              <a:rPr lang="en-US" altLang="ko-KR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(Bitmask)</a:t>
            </a:r>
            <a:b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endParaRPr lang="ko-KR" altLang="en-US" sz="1342" kern="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2B96AC-910C-4B3F-BE62-6B3FBAFEC9DE}"/>
              </a:ext>
            </a:extLst>
          </p:cNvPr>
          <p:cNvSpPr/>
          <p:nvPr/>
        </p:nvSpPr>
        <p:spPr>
          <a:xfrm>
            <a:off x="792769" y="1147653"/>
            <a:ext cx="473206" cy="2419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B6E6DF-C099-4D70-B6DD-83FD87461C45}"/>
                  </a:ext>
                </a:extLst>
              </p:cNvPr>
              <p:cNvSpPr txBox="1"/>
              <p:nvPr/>
            </p:nvSpPr>
            <p:spPr>
              <a:xfrm>
                <a:off x="762000" y="990600"/>
                <a:ext cx="6402202" cy="5414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▣ 포함 검사</a:t>
                </a:r>
                <a:endParaRPr lang="en-US" altLang="ko-KR" sz="1800" dirty="0">
                  <a:solidFill>
                    <a:srgbClr val="0000FF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{1, 3, 4, 5, 9}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+</a:t>
                </a:r>
                <a:r>
                  <a:rPr lang="en-US" altLang="ko-KR" sz="1800" dirty="0">
                    <a:ea typeface="현대하모니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100011101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570</a:t>
                </a: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0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이 포함되어 있는지 검사</a:t>
                </a: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: 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570 &amp; (1&lt;&lt;0) = 0</a:t>
                </a: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이 포함되어 있는지 검사</a:t>
                </a: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: 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570 &amp; (1&lt;&lt;1) = 2</a:t>
                </a: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3</a:t>
                </a:r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이 포함되어 있는지 검사</a:t>
                </a: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: 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570 &amp; (1&lt;&lt;3) = 8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▣ 비트 추가 연산</a:t>
                </a:r>
                <a:endParaRPr lang="en-US" altLang="ko-KR" sz="1800" dirty="0">
                  <a:solidFill>
                    <a:srgbClr val="0000FF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{1,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3, 4, 5, 9} = 570</a:t>
                </a: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추가하기</a:t>
                </a: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: 570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570 | (1&lt;&lt;1) = 570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100011101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2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추가하기</a:t>
                </a: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: 570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570 | (1&lt;&lt;2) = 574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1000111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B6E6DF-C099-4D70-B6DD-83FD8746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90600"/>
                <a:ext cx="6402202" cy="5414431"/>
              </a:xfrm>
              <a:prstGeom prst="rect">
                <a:avLst/>
              </a:prstGeom>
              <a:blipFill>
                <a:blip r:embed="rId3"/>
                <a:stretch>
                  <a:fillRect l="-762" t="-4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35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>
            <a:extLst>
              <a:ext uri="{FF2B5EF4-FFF2-40B4-BE49-F238E27FC236}">
                <a16:creationId xmlns:a16="http://schemas.microsoft.com/office/drawing/2014/main" id="{9C0FB4A1-A78C-4E19-B280-26F5AAC24997}"/>
              </a:ext>
            </a:extLst>
          </p:cNvPr>
          <p:cNvSpPr txBox="1">
            <a:spLocks/>
          </p:cNvSpPr>
          <p:nvPr/>
        </p:nvSpPr>
        <p:spPr>
          <a:xfrm>
            <a:off x="830687" y="307168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594" b="1" i="0">
                <a:solidFill>
                  <a:srgbClr val="445469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5777" defTabSz="914400" latinLnBrk="0"/>
            <a: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비트마스크</a:t>
            </a:r>
            <a:r>
              <a:rPr lang="en-US" altLang="ko-KR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(Bitmask)</a:t>
            </a:r>
            <a:b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endParaRPr lang="ko-KR" altLang="en-US" sz="1342" kern="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2B96AC-910C-4B3F-BE62-6B3FBAFEC9DE}"/>
              </a:ext>
            </a:extLst>
          </p:cNvPr>
          <p:cNvSpPr/>
          <p:nvPr/>
        </p:nvSpPr>
        <p:spPr>
          <a:xfrm>
            <a:off x="792769" y="1147653"/>
            <a:ext cx="473206" cy="2419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B6E6DF-C099-4D70-B6DD-83FD87461C45}"/>
                  </a:ext>
                </a:extLst>
              </p:cNvPr>
              <p:cNvSpPr txBox="1"/>
              <p:nvPr/>
            </p:nvSpPr>
            <p:spPr>
              <a:xfrm>
                <a:off x="762000" y="990600"/>
                <a:ext cx="5727594" cy="5410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800" dirty="0">
                    <a:solidFill>
                      <a:srgbClr val="0000FF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▣ 비트 제거 연산</a:t>
                </a:r>
                <a:endParaRPr lang="en-US" altLang="ko-KR" sz="1800" dirty="0">
                  <a:solidFill>
                    <a:srgbClr val="0000FF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{1,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3, 4, 5, 9} = 570</a:t>
                </a: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1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제거하기</a:t>
                </a: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: 570 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570 &amp; ~(1&lt;&lt;1) = 568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10001110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 marL="285750" indent="-285750">
                  <a:lnSpc>
                    <a:spcPct val="120000"/>
                  </a:lnSpc>
                  <a:buFontTx/>
                  <a:buChar char="-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2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제거하기</a:t>
                </a: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    : 570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= 570 ~ (1&lt;&lt;2) = 570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1000111</m:t>
                        </m:r>
                        <m:r>
                          <m:rPr>
                            <m:nor/>
                          </m:rPr>
                          <a:rPr lang="en-US" altLang="ko-KR" sz="1800" b="0" i="0" dirty="0" smtClean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latin typeface="현대하모니 L" panose="02020603020101020101" pitchFamily="18" charset="-127"/>
                            <a:ea typeface="현대하모니 L" panose="02020603020101020101" pitchFamily="18" charset="-127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8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전체 집합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: (1 &lt;&lt; N)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-1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-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공집합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: 0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B6E6DF-C099-4D70-B6DD-83FD8746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90600"/>
                <a:ext cx="5727594" cy="5410712"/>
              </a:xfrm>
              <a:prstGeom prst="rect">
                <a:avLst/>
              </a:prstGeom>
              <a:blipFill>
                <a:blip r:embed="rId3"/>
                <a:stretch>
                  <a:fillRect l="-851" t="-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B44D7A-03F8-4326-A82E-852197382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6526"/>
              </p:ext>
            </p:extLst>
          </p:nvPr>
        </p:nvGraphicFramePr>
        <p:xfrm>
          <a:off x="864357" y="2396931"/>
          <a:ext cx="66040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364">
                  <a:extLst>
                    <a:ext uri="{9D8B030D-6E8A-4147-A177-3AD203B41FA5}">
                      <a16:colId xmlns:a16="http://schemas.microsoft.com/office/drawing/2014/main" val="1049808169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4234416299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424853972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4010613491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2485335312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782226529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415772523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189166388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76414956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2809269503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98888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&amp;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34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3999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282497-01D4-4D98-8844-0CFCBBE67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45589"/>
              </p:ext>
            </p:extLst>
          </p:nvPr>
        </p:nvGraphicFramePr>
        <p:xfrm>
          <a:off x="864357" y="4340648"/>
          <a:ext cx="66040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364">
                  <a:extLst>
                    <a:ext uri="{9D8B030D-6E8A-4147-A177-3AD203B41FA5}">
                      <a16:colId xmlns:a16="http://schemas.microsoft.com/office/drawing/2014/main" val="1049808169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4234416299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424853972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4010613491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2485335312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782226529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415772523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189166388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76414956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2809269503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98888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&amp;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34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sz="1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399986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B36B64-1595-40A0-BC54-849F4B78DECC}"/>
              </a:ext>
            </a:extLst>
          </p:cNvPr>
          <p:cNvSpPr/>
          <p:nvPr/>
        </p:nvSpPr>
        <p:spPr>
          <a:xfrm>
            <a:off x="7620000" y="3104261"/>
            <a:ext cx="38100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27DAF91-0124-4D14-9F31-B4F2B6A84BA9}"/>
              </a:ext>
            </a:extLst>
          </p:cNvPr>
          <p:cNvSpPr/>
          <p:nvPr/>
        </p:nvSpPr>
        <p:spPr>
          <a:xfrm>
            <a:off x="7620000" y="5042167"/>
            <a:ext cx="38100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79CBD31-DC7C-478F-A6B1-0A8E11DE31DD}"/>
                  </a:ext>
                </a:extLst>
              </p:cNvPr>
              <p:cNvSpPr/>
              <p:nvPr/>
            </p:nvSpPr>
            <p:spPr>
              <a:xfrm>
                <a:off x="8001000" y="3200400"/>
                <a:ext cx="888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현대하모니 L" panose="02020603020101020101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 삭제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79CBD31-DC7C-478F-A6B1-0A8E11DE3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200400"/>
                <a:ext cx="888192" cy="369332"/>
              </a:xfrm>
              <a:prstGeom prst="rect">
                <a:avLst/>
              </a:prstGeom>
              <a:blipFill>
                <a:blip r:embed="rId4"/>
                <a:stretch>
                  <a:fillRect t="-11475" r="-4828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4F01C2-19A6-46D0-93F3-75A53635E569}"/>
                  </a:ext>
                </a:extLst>
              </p:cNvPr>
              <p:cNvSpPr/>
              <p:nvPr/>
            </p:nvSpPr>
            <p:spPr>
              <a:xfrm>
                <a:off x="8001000" y="5083390"/>
                <a:ext cx="1061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ea typeface="현대하모니 L" panose="02020603020101020101" pitchFamily="18" charset="-127"/>
                      </a:rPr>
                      <m:t>삭</m:t>
                    </m:r>
                  </m:oMath>
                </a14:m>
                <a:r>
                  <a:rPr lang="ko-KR" altLang="en-US" sz="1800" dirty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제 없음</a:t>
                </a: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4F01C2-19A6-46D0-93F3-75A53635E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083390"/>
                <a:ext cx="1061509" cy="369332"/>
              </a:xfrm>
              <a:prstGeom prst="rect">
                <a:avLst/>
              </a:prstGeom>
              <a:blipFill>
                <a:blip r:embed="rId5"/>
                <a:stretch>
                  <a:fillRect l="-1724" t="-13333" r="-402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02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>
            <a:extLst>
              <a:ext uri="{FF2B5EF4-FFF2-40B4-BE49-F238E27FC236}">
                <a16:creationId xmlns:a16="http://schemas.microsoft.com/office/drawing/2014/main" id="{9C0FB4A1-A78C-4E19-B280-26F5AAC24997}"/>
              </a:ext>
            </a:extLst>
          </p:cNvPr>
          <p:cNvSpPr txBox="1">
            <a:spLocks/>
          </p:cNvSpPr>
          <p:nvPr/>
        </p:nvSpPr>
        <p:spPr>
          <a:xfrm>
            <a:off x="830687" y="307168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594" b="1" i="0">
                <a:solidFill>
                  <a:srgbClr val="445469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5777" defTabSz="914400" latinLnBrk="0"/>
            <a: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비트마스크</a:t>
            </a:r>
            <a:r>
              <a:rPr lang="en-US" altLang="ko-KR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(Bitmask)</a:t>
            </a:r>
            <a:b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endParaRPr lang="ko-KR" altLang="en-US" sz="1342" kern="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2B96AC-910C-4B3F-BE62-6B3FBAFEC9DE}"/>
              </a:ext>
            </a:extLst>
          </p:cNvPr>
          <p:cNvSpPr/>
          <p:nvPr/>
        </p:nvSpPr>
        <p:spPr>
          <a:xfrm>
            <a:off x="792769" y="1147653"/>
            <a:ext cx="473206" cy="2419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6E6DF-C099-4D70-B6DD-83FD87461C45}"/>
              </a:ext>
            </a:extLst>
          </p:cNvPr>
          <p:cNvSpPr txBox="1"/>
          <p:nvPr/>
        </p:nvSpPr>
        <p:spPr>
          <a:xfrm>
            <a:off x="762000" y="990600"/>
            <a:ext cx="184731" cy="713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06F62-A22D-46BE-BB31-5161FC6FF38F}"/>
              </a:ext>
            </a:extLst>
          </p:cNvPr>
          <p:cNvSpPr/>
          <p:nvPr/>
        </p:nvSpPr>
        <p:spPr>
          <a:xfrm>
            <a:off x="762000" y="1063256"/>
            <a:ext cx="83820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8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▣ 프로그래밍 시 사용 할 것</a:t>
            </a:r>
            <a:endParaRPr lang="en-US" altLang="ko-KR" sz="18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 집합이 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</a:t>
            </a: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 때</a:t>
            </a:r>
            <a:endParaRPr lang="en-US" altLang="ko-KR" sz="18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 </a:t>
            </a:r>
            <a:r>
              <a:rPr lang="en-US" altLang="ko-KR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추가 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 | (1&lt;&lt;</a:t>
            </a:r>
            <a:r>
              <a:rPr lang="en-US" altLang="ko-KR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 </a:t>
            </a:r>
            <a:r>
              <a:rPr lang="en-US" altLang="ko-KR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ko-KR" altLang="en-US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제거 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 &amp; ~(1 &lt;&lt; </a:t>
            </a:r>
            <a:r>
              <a:rPr lang="en-US" altLang="ko-KR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lvl="0">
              <a:lnSpc>
                <a:spcPct val="120000"/>
              </a:lnSpc>
            </a:pPr>
            <a:endParaRPr lang="en-US" altLang="ko-KR" sz="18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 </a:t>
            </a:r>
            <a:r>
              <a:rPr lang="en-US" altLang="ko-KR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검사 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 &amp; (1 &lt;&lt; </a:t>
            </a:r>
            <a:r>
              <a:rPr lang="en-US" altLang="ko-KR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lvl="0">
              <a:lnSpc>
                <a:spcPct val="120000"/>
              </a:lnSpc>
            </a:pPr>
            <a:endParaRPr lang="en-US" altLang="ko-KR" sz="18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④ </a:t>
            </a:r>
            <a:r>
              <a:rPr lang="en-US" altLang="ko-KR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ko-KR" altLang="en-US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토글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(0</a:t>
            </a: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→ 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1, 1 </a:t>
            </a: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0) : S ^ (1&lt;&lt;</a:t>
            </a:r>
            <a:r>
              <a:rPr lang="en-US" altLang="ko-KR" sz="18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lvl="0">
              <a:lnSpc>
                <a:spcPct val="120000"/>
              </a:lnSpc>
            </a:pPr>
            <a:endParaRPr lang="en-US" altLang="ko-KR" sz="18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>
              <a:lnSpc>
                <a:spcPct val="120000"/>
              </a:lnSpc>
            </a:pPr>
            <a:endParaRPr lang="en-US" altLang="ko-KR" sz="18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AF62E5-0690-45D7-8742-D3721E70D018}"/>
              </a:ext>
            </a:extLst>
          </p:cNvPr>
          <p:cNvSpPr/>
          <p:nvPr/>
        </p:nvSpPr>
        <p:spPr>
          <a:xfrm>
            <a:off x="792769" y="4308768"/>
            <a:ext cx="4953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77" lvl="0" defTabSz="914400" latinLnBrk="0"/>
            <a:r>
              <a:rPr lang="ko-KR" altLang="en-US" sz="2800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집합</a:t>
            </a:r>
            <a:br>
              <a:rPr lang="ko-KR" altLang="en-US" sz="1800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80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  <a:hlinkClick r:id="rId3"/>
              </a:rPr>
              <a:t>https://www.acmicpc.net/problem/11723</a:t>
            </a:r>
            <a:endParaRPr lang="en-US" altLang="ko-KR" sz="1800" u="heavy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  <a:p>
            <a:pPr marL="5777" lvl="0" defTabSz="914400" latinLnBrk="0"/>
            <a:r>
              <a:rPr lang="ko-KR" altLang="en-US" sz="1800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☞ 집합에 원소를 추가</a:t>
            </a:r>
            <a:r>
              <a:rPr lang="en-US" altLang="ko-KR" sz="1800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제거</a:t>
            </a:r>
            <a:r>
              <a:rPr lang="en-US" altLang="ko-KR" sz="1800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검사</a:t>
            </a:r>
            <a:r>
              <a:rPr lang="en-US" altLang="ko-KR" sz="1800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/</a:t>
            </a:r>
            <a:r>
              <a:rPr lang="ko-KR" altLang="en-US" sz="1800" kern="0" dirty="0" err="1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토글</a:t>
            </a:r>
            <a:endParaRPr lang="ko-KR" altLang="en-US" sz="1800" kern="0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AEBEA-03BA-435A-93AD-251E6E40D8D6}"/>
              </a:ext>
            </a:extLst>
          </p:cNvPr>
          <p:cNvSpPr/>
          <p:nvPr/>
        </p:nvSpPr>
        <p:spPr>
          <a:xfrm>
            <a:off x="762000" y="5552114"/>
            <a:ext cx="8382000" cy="104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buFontTx/>
              <a:buChar char="-"/>
            </a:pP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비트마스크를 사용하는 이유는 집합을 배열의 인덱스로 표현할 수 있기 때문</a:t>
            </a:r>
            <a:endParaRPr lang="en-US" altLang="ko-KR" sz="18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lvl="0" indent="-285750">
              <a:lnSpc>
                <a:spcPct val="120000"/>
              </a:lnSpc>
              <a:buFontTx/>
              <a:buChar char="-"/>
            </a:pPr>
            <a:r>
              <a:rPr lang="ko-KR" altLang="en-US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상태 다이나믹을 할 때 자주 사용하게 된다</a:t>
            </a:r>
            <a:r>
              <a:rPr lang="en-US" altLang="ko-KR" sz="18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lvl="0">
              <a:lnSpc>
                <a:spcPct val="120000"/>
              </a:lnSpc>
            </a:pPr>
            <a:endParaRPr lang="en-US" altLang="ko-KR" sz="18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85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655</Words>
  <Application>Microsoft Office PowerPoint</Application>
  <PresentationFormat>A4 용지(210x297mm)</PresentationFormat>
  <Paragraphs>191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Malgun Gothic</vt:lpstr>
      <vt:lpstr>Malgun Gothic</vt:lpstr>
      <vt:lpstr>현대하모니 L</vt:lpstr>
      <vt:lpstr>현대하모니 M</vt:lpstr>
      <vt:lpstr>Calibri</vt:lpstr>
      <vt:lpstr>Cambria Math</vt:lpstr>
      <vt:lpstr>Office Theme</vt:lpstr>
      <vt:lpstr>비트마스크(Bit Mask)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JinSol Kim</cp:lastModifiedBy>
  <cp:revision>109</cp:revision>
  <cp:lastPrinted>2017-06-16T05:56:48Z</cp:lastPrinted>
  <dcterms:created xsi:type="dcterms:W3CDTF">2017-06-08T14:36:42Z</dcterms:created>
  <dcterms:modified xsi:type="dcterms:W3CDTF">2017-07-08T21:49:23Z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2017-06-08T00:00:00Z</vt:filetime>
  </property>
</Properties>
</file>