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7" y="-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4D00-64BF-4512-B5E5-81A6D8E3493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DF0A-9A42-41CD-AA69-60520669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8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4D00-64BF-4512-B5E5-81A6D8E3493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DF0A-9A42-41CD-AA69-60520669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0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4D00-64BF-4512-B5E5-81A6D8E3493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DF0A-9A42-41CD-AA69-60520669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4D00-64BF-4512-B5E5-81A6D8E3493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DF0A-9A42-41CD-AA69-60520669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0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4D00-64BF-4512-B5E5-81A6D8E3493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DF0A-9A42-41CD-AA69-60520669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0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4D00-64BF-4512-B5E5-81A6D8E3493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DF0A-9A42-41CD-AA69-60520669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0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4D00-64BF-4512-B5E5-81A6D8E3493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DF0A-9A42-41CD-AA69-60520669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47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4D00-64BF-4512-B5E5-81A6D8E3493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DF0A-9A42-41CD-AA69-60520669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2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4D00-64BF-4512-B5E5-81A6D8E3493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DF0A-9A42-41CD-AA69-60520669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05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4D00-64BF-4512-B5E5-81A6D8E3493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DF0A-9A42-41CD-AA69-60520669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3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4D00-64BF-4512-B5E5-81A6D8E3493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DF0A-9A42-41CD-AA69-60520669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2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14D00-64BF-4512-B5E5-81A6D8E3493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DF0A-9A42-41CD-AA69-60520669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1B5825-2637-41C7-A29D-3C5AB5B3FB3F}"/>
              </a:ext>
            </a:extLst>
          </p:cNvPr>
          <p:cNvSpPr/>
          <p:nvPr/>
        </p:nvSpPr>
        <p:spPr>
          <a:xfrm>
            <a:off x="1506846" y="1760220"/>
            <a:ext cx="3844308" cy="5737859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84AD716-C1C8-4B73-9582-D2CB5F07DC1B}"/>
              </a:ext>
            </a:extLst>
          </p:cNvPr>
          <p:cNvGrpSpPr/>
          <p:nvPr/>
        </p:nvGrpSpPr>
        <p:grpSpPr>
          <a:xfrm>
            <a:off x="1902595" y="2065392"/>
            <a:ext cx="3051145" cy="515566"/>
            <a:chOff x="1902595" y="2065392"/>
            <a:chExt cx="3051145" cy="3945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25F1E9BC-355E-4F8C-A73E-3A328B04E4C5}"/>
                    </a:ext>
                  </a:extLst>
                </p:cNvPr>
                <p:cNvSpPr/>
                <p:nvPr/>
              </p:nvSpPr>
              <p:spPr>
                <a:xfrm>
                  <a:off x="1902595" y="2065392"/>
                  <a:ext cx="3051145" cy="39450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1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013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25F1E9BC-355E-4F8C-A73E-3A328B04E4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2595" y="2065392"/>
                  <a:ext cx="3051145" cy="39450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0F9D17-C240-4AEF-980E-F523EA551D82}"/>
                </a:ext>
              </a:extLst>
            </p:cNvPr>
            <p:cNvSpPr txBox="1"/>
            <p:nvPr/>
          </p:nvSpPr>
          <p:spPr>
            <a:xfrm>
              <a:off x="1912582" y="2073363"/>
              <a:ext cx="795411" cy="213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88" b="1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0. </a:t>
              </a:r>
              <a:r>
                <a:rPr lang="ko-KR" altLang="en-US" sz="788" b="1" dirty="0" err="1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초깃값</a:t>
              </a:r>
              <a:r>
                <a:rPr lang="ko-KR" altLang="en-US" sz="788" b="1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선정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F2F0B0-2656-4F2B-BEE2-430BD2BD680F}"/>
              </a:ext>
            </a:extLst>
          </p:cNvPr>
          <p:cNvGrpSpPr/>
          <p:nvPr/>
        </p:nvGrpSpPr>
        <p:grpSpPr>
          <a:xfrm>
            <a:off x="1902595" y="2924789"/>
            <a:ext cx="3051145" cy="934704"/>
            <a:chOff x="1902595" y="2734548"/>
            <a:chExt cx="3051145" cy="7540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549A51F2-74C7-4574-9B2B-ADF51C1A376C}"/>
                    </a:ext>
                  </a:extLst>
                </p:cNvPr>
                <p:cNvSpPr/>
                <p:nvPr/>
              </p:nvSpPr>
              <p:spPr>
                <a:xfrm>
                  <a:off x="1902595" y="2734548"/>
                  <a:ext cx="3051145" cy="7540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en-US" sz="101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01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ko-KR" sz="101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01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ko-KR" altLang="en-US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ko-KR" sz="1013" dirty="0">
                    <a:solidFill>
                      <a:schemeClr val="tx1"/>
                    </a:solidFill>
                    <a:latin typeface="나눔고딕" panose="020D0604000000000000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ko-KR" sz="101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01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101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01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1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ko-KR" altLang="en-US" sz="1013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549A51F2-74C7-4574-9B2B-ADF51C1A3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2595" y="2734548"/>
                  <a:ext cx="3051145" cy="7540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4AEEA7-F990-4B7A-87E0-72707D76A2F1}"/>
                </a:ext>
              </a:extLst>
            </p:cNvPr>
            <p:cNvSpPr txBox="1"/>
            <p:nvPr/>
          </p:nvSpPr>
          <p:spPr>
            <a:xfrm>
              <a:off x="1912582" y="2742518"/>
              <a:ext cx="1407758" cy="213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88" b="1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788" b="1" dirty="0" err="1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추정값과</a:t>
              </a:r>
              <a:r>
                <a:rPr lang="ko-KR" altLang="en-US" sz="788" b="1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오차 공분산 예측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FEFDFD7-3D84-4BAE-8674-2C97E5EEEEFD}"/>
              </a:ext>
            </a:extLst>
          </p:cNvPr>
          <p:cNvGrpSpPr/>
          <p:nvPr/>
        </p:nvGrpSpPr>
        <p:grpSpPr>
          <a:xfrm>
            <a:off x="1902595" y="4203324"/>
            <a:ext cx="3051145" cy="754047"/>
            <a:chOff x="1902595" y="3739287"/>
            <a:chExt cx="3051145" cy="5532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393B009-28DF-4534-A6E1-691C2D94C93A}"/>
                    </a:ext>
                  </a:extLst>
                </p:cNvPr>
                <p:cNvSpPr/>
                <p:nvPr/>
              </p:nvSpPr>
              <p:spPr>
                <a:xfrm>
                  <a:off x="1902595" y="3739287"/>
                  <a:ext cx="3051145" cy="55329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01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= </m:t>
                        </m:r>
                        <m:sSup>
                          <m:sSupPr>
                            <m:ctrlP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101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1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01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 (</m:t>
                            </m:r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𝐻</m:t>
                            </m:r>
                            <m:sSup>
                              <m:sSupPr>
                                <m:ctrlP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101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1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01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+</m:t>
                            </m:r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𝑅</m:t>
                            </m:r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sz="1013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393B009-28DF-4534-A6E1-691C2D94C9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2595" y="3739287"/>
                  <a:ext cx="3051145" cy="5532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7902A6-75E1-4BDA-AE67-73315C129696}"/>
                </a:ext>
              </a:extLst>
            </p:cNvPr>
            <p:cNvSpPr txBox="1"/>
            <p:nvPr/>
          </p:nvSpPr>
          <p:spPr>
            <a:xfrm>
              <a:off x="1912582" y="3747258"/>
              <a:ext cx="915635" cy="213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88" b="1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788" b="1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칼만 이득 계산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62453A6-4358-4168-940B-EAE3F876212A}"/>
              </a:ext>
            </a:extLst>
          </p:cNvPr>
          <p:cNvGrpSpPr/>
          <p:nvPr/>
        </p:nvGrpSpPr>
        <p:grpSpPr>
          <a:xfrm>
            <a:off x="1902595" y="5301202"/>
            <a:ext cx="3051145" cy="713773"/>
            <a:chOff x="1902595" y="4656803"/>
            <a:chExt cx="3051145" cy="5532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C6D18D8E-7D8C-48AB-86E7-E3E64E8292C7}"/>
                    </a:ext>
                  </a:extLst>
                </p:cNvPr>
                <p:cNvSpPr/>
                <p:nvPr/>
              </p:nvSpPr>
              <p:spPr>
                <a:xfrm>
                  <a:off x="1902595" y="4656803"/>
                  <a:ext cx="3051145" cy="55329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01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101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sz="101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01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01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나눔고딕" panose="020D0604000000000000" pitchFamily="50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01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나눔고딕" panose="020D0604000000000000" pitchFamily="50" charset="-127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01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−</m:t>
                          </m:r>
                        </m:sup>
                      </m:sSup>
                      <m:r>
                        <a:rPr lang="en-US" altLang="ko-KR" sz="101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+ </m:t>
                      </m:r>
                      <m:sSub>
                        <m:sSubPr>
                          <m:ctrlPr>
                            <a:rPr lang="en-US" altLang="ko-KR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sz="101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sz="101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−</m:t>
                      </m:r>
                      <m:r>
                        <a:rPr lang="en-US" altLang="ko-KR" sz="101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𝐻</m:t>
                      </m:r>
                      <m:sSup>
                        <m:sSupPr>
                          <m:ctrlPr>
                            <a:rPr lang="en-US" altLang="ko-KR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01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01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나눔고딕" panose="020D0604000000000000" pitchFamily="50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01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나눔고딕" panose="020D0604000000000000" pitchFamily="50" charset="-127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01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lang="en-US" altLang="ko-KR" sz="1013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  <a:endParaRPr lang="ko-KR" altLang="en-US" sz="1013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C6D18D8E-7D8C-48AB-86E7-E3E64E8292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2595" y="4656803"/>
                  <a:ext cx="3051145" cy="5532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0F8FDC-4944-4309-B1E7-5604E07A2B31}"/>
                </a:ext>
              </a:extLst>
            </p:cNvPr>
            <p:cNvSpPr txBox="1"/>
            <p:nvPr/>
          </p:nvSpPr>
          <p:spPr>
            <a:xfrm>
              <a:off x="1912582" y="4664774"/>
              <a:ext cx="795411" cy="213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88" b="1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788" b="1" dirty="0" err="1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추정값</a:t>
              </a:r>
              <a:r>
                <a:rPr lang="ko-KR" altLang="en-US" sz="788" b="1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계산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3C8851B-312B-437A-B015-209155AAE02B}"/>
              </a:ext>
            </a:extLst>
          </p:cNvPr>
          <p:cNvGrpSpPr/>
          <p:nvPr/>
        </p:nvGrpSpPr>
        <p:grpSpPr>
          <a:xfrm>
            <a:off x="1915475" y="6358805"/>
            <a:ext cx="3051145" cy="713774"/>
            <a:chOff x="1902595" y="5584525"/>
            <a:chExt cx="3051145" cy="5452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D5D2C795-8C5E-4205-806D-26D328AD3B42}"/>
                    </a:ext>
                  </a:extLst>
                </p:cNvPr>
                <p:cNvSpPr/>
                <p:nvPr/>
              </p:nvSpPr>
              <p:spPr>
                <a:xfrm>
                  <a:off x="1902595" y="5584525"/>
                  <a:ext cx="3051145" cy="54520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13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1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01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013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013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13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013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</m:sup>
                        </m:sSup>
                        <m:r>
                          <a:rPr lang="en-US" altLang="ko-KR" sz="1013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−</m:t>
                        </m:r>
                        <m:r>
                          <a:rPr lang="en-US" altLang="ko-KR" sz="101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101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013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 </m:t>
                        </m:r>
                        <m:r>
                          <a:rPr lang="en-US" altLang="ko-KR" sz="1013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𝐻</m:t>
                        </m:r>
                        <m:sSup>
                          <m:sSupPr>
                            <m:ctrlP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13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 </m:t>
                                </m:r>
                                <m: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01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01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ko-KR" altLang="en-US" sz="1013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D5D2C795-8C5E-4205-806D-26D328AD3B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2595" y="5584525"/>
                  <a:ext cx="3051145" cy="5452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D271C4-C866-4E7D-A5E3-F6CDD3C18F29}"/>
                </a:ext>
              </a:extLst>
            </p:cNvPr>
            <p:cNvSpPr txBox="1"/>
            <p:nvPr/>
          </p:nvSpPr>
          <p:spPr>
            <a:xfrm>
              <a:off x="1912582" y="5592496"/>
              <a:ext cx="1008609" cy="213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88" b="1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</a:t>
              </a:r>
              <a:r>
                <a:rPr lang="ko-KR" altLang="en-US" sz="788" b="1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오차 공분산 계산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147038-0F1C-4223-B0E8-218347DBDCA8}"/>
              </a:ext>
            </a:extLst>
          </p:cNvPr>
          <p:cNvCxnSpPr>
            <a:stCxn id="5" idx="2"/>
          </p:cNvCxnSpPr>
          <p:nvPr/>
        </p:nvCxnSpPr>
        <p:spPr>
          <a:xfrm>
            <a:off x="3428168" y="2580958"/>
            <a:ext cx="832" cy="3537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93AA25-8EFB-490D-ADC1-625E222E8ABE}"/>
              </a:ext>
            </a:extLst>
          </p:cNvPr>
          <p:cNvCxnSpPr/>
          <p:nvPr/>
        </p:nvCxnSpPr>
        <p:spPr>
          <a:xfrm>
            <a:off x="3428168" y="3860477"/>
            <a:ext cx="832" cy="3537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3B0DBB-C86E-4E24-A730-0B5715326ADF}"/>
              </a:ext>
            </a:extLst>
          </p:cNvPr>
          <p:cNvCxnSpPr/>
          <p:nvPr/>
        </p:nvCxnSpPr>
        <p:spPr>
          <a:xfrm>
            <a:off x="3428168" y="4952431"/>
            <a:ext cx="832" cy="3537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BCF1382-A5AC-4577-BB90-C1D3123E4787}"/>
              </a:ext>
            </a:extLst>
          </p:cNvPr>
          <p:cNvCxnSpPr/>
          <p:nvPr/>
        </p:nvCxnSpPr>
        <p:spPr>
          <a:xfrm>
            <a:off x="3428168" y="6015530"/>
            <a:ext cx="832" cy="3537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D8153C-70D9-45FA-A7E6-86147A1F28D9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441047" y="7072579"/>
            <a:ext cx="1" cy="21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3719069-161A-464D-952E-6100B441171D}"/>
              </a:ext>
            </a:extLst>
          </p:cNvPr>
          <p:cNvCxnSpPr>
            <a:cxnSpLocks/>
          </p:cNvCxnSpPr>
          <p:nvPr/>
        </p:nvCxnSpPr>
        <p:spPr>
          <a:xfrm>
            <a:off x="1714500" y="7277709"/>
            <a:ext cx="17265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D31C15A-C44F-4FB9-942E-27617D629838}"/>
              </a:ext>
            </a:extLst>
          </p:cNvPr>
          <p:cNvCxnSpPr>
            <a:cxnSpLocks/>
          </p:cNvCxnSpPr>
          <p:nvPr/>
        </p:nvCxnSpPr>
        <p:spPr>
          <a:xfrm flipV="1">
            <a:off x="1714500" y="2734953"/>
            <a:ext cx="0" cy="4550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3242298-C0F7-40E4-A44C-988F5246CD02}"/>
              </a:ext>
            </a:extLst>
          </p:cNvPr>
          <p:cNvCxnSpPr/>
          <p:nvPr/>
        </p:nvCxnSpPr>
        <p:spPr>
          <a:xfrm>
            <a:off x="1714500" y="2741049"/>
            <a:ext cx="17136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9229651-A0AE-455F-BB7B-B41E52AA1BEB}"/>
              </a:ext>
            </a:extLst>
          </p:cNvPr>
          <p:cNvSpPr txBox="1"/>
          <p:nvPr/>
        </p:nvSpPr>
        <p:spPr>
          <a:xfrm>
            <a:off x="558719" y="53407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측정값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498B5DF-1605-4146-A7FA-3EE57E305777}"/>
                  </a:ext>
                </a:extLst>
              </p:cNvPr>
              <p:cNvSpPr txBox="1"/>
              <p:nvPr/>
            </p:nvSpPr>
            <p:spPr>
              <a:xfrm>
                <a:off x="743609" y="5577013"/>
                <a:ext cx="276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498B5DF-1605-4146-A7FA-3EE57E30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9" y="5577013"/>
                <a:ext cx="276550" cy="276999"/>
              </a:xfrm>
              <a:prstGeom prst="rect">
                <a:avLst/>
              </a:prstGeom>
              <a:blipFill>
                <a:blip r:embed="rId7"/>
                <a:stretch>
                  <a:fillRect l="-13333" r="-6667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470D8B1-DA3C-4462-B91A-BF9597738FF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205049" y="5658089"/>
            <a:ext cx="6975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A021DD-5792-4925-85D5-B464F13E8F42}"/>
              </a:ext>
            </a:extLst>
          </p:cNvPr>
          <p:cNvSpPr txBox="1"/>
          <p:nvPr/>
        </p:nvSpPr>
        <p:spPr>
          <a:xfrm>
            <a:off x="5589446" y="53407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추정값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458FD3-FAF7-4FE7-A41C-69F0375695FC}"/>
                  </a:ext>
                </a:extLst>
              </p:cNvPr>
              <p:cNvSpPr txBox="1"/>
              <p:nvPr/>
            </p:nvSpPr>
            <p:spPr>
              <a:xfrm>
                <a:off x="5774336" y="5577013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458FD3-FAF7-4FE7-A41C-69F037569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336" y="5577013"/>
                <a:ext cx="291170" cy="276999"/>
              </a:xfrm>
              <a:prstGeom prst="rect">
                <a:avLst/>
              </a:prstGeom>
              <a:blipFill>
                <a:blip r:embed="rId8"/>
                <a:stretch>
                  <a:fillRect l="-12500" t="-26667" r="-50000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835F704-3844-458B-9B54-7DF90E9B1AAF}"/>
              </a:ext>
            </a:extLst>
          </p:cNvPr>
          <p:cNvCxnSpPr>
            <a:cxnSpLocks/>
          </p:cNvCxnSpPr>
          <p:nvPr/>
        </p:nvCxnSpPr>
        <p:spPr>
          <a:xfrm>
            <a:off x="4953740" y="5658089"/>
            <a:ext cx="6975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63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나눔고딕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5</cp:revision>
  <dcterms:created xsi:type="dcterms:W3CDTF">2019-06-23T04:02:54Z</dcterms:created>
  <dcterms:modified xsi:type="dcterms:W3CDTF">2019-06-23T06:42:44Z</dcterms:modified>
</cp:coreProperties>
</file>