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7" r:id="rId2"/>
    <p:sldId id="260" r:id="rId3"/>
    <p:sldId id="263" r:id="rId4"/>
    <p:sldId id="258" r:id="rId5"/>
    <p:sldId id="259" r:id="rId6"/>
    <p:sldId id="261" r:id="rId7"/>
    <p:sldId id="262" r:id="rId8"/>
    <p:sldId id="265" r:id="rId9"/>
    <p:sldId id="264" r:id="rId10"/>
    <p:sldId id="266" r:id="rId11"/>
    <p:sldId id="267" r:id="rId12"/>
    <p:sldId id="268" r:id="rId13"/>
    <p:sldId id="269" r:id="rId14"/>
    <p:sldId id="270" r:id="rId1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1205" y="72"/>
      </p:cViewPr>
      <p:guideLst>
        <p:guide orient="horz" pos="2208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69875" y="2689225"/>
            <a:ext cx="9363075" cy="230188"/>
            <a:chOff x="329" y="1821"/>
            <a:chExt cx="6071" cy="0"/>
          </a:xfrm>
        </p:grpSpPr>
        <p:sp>
          <p:nvSpPr>
            <p:cNvPr id="3" name="Line 7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>
                <a:solidFill>
                  <a:prstClr val="black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" name="Line 8"/>
            <p:cNvSpPr>
              <a:spLocks noChangeShapeType="1"/>
            </p:cNvSpPr>
            <p:nvPr/>
          </p:nvSpPr>
          <p:spPr bwMode="auto">
            <a:xfrm>
              <a:off x="4926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>
                <a:solidFill>
                  <a:prstClr val="black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pic>
        <p:nvPicPr>
          <p:cNvPr id="5" name="Picture 4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113" y="5899154"/>
            <a:ext cx="1366837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D:\업무파일\문화개발팀\2017년\RND WAY\가치체계 개발\디자인 개발\최종결과물\source file\JPG\슬로건가로형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495" y="1940017"/>
            <a:ext cx="209701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40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73050" y="703263"/>
            <a:ext cx="9359900" cy="277812"/>
            <a:chOff x="329" y="1821"/>
            <a:chExt cx="6071" cy="0"/>
          </a:xfrm>
        </p:grpSpPr>
        <p:sp>
          <p:nvSpPr>
            <p:cNvPr id="5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>
                <a:solidFill>
                  <a:prstClr val="black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>
                <a:solidFill>
                  <a:prstClr val="black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pic>
        <p:nvPicPr>
          <p:cNvPr id="7" name="Picture 14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325" y="6559554"/>
            <a:ext cx="809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454918" y="116632"/>
            <a:ext cx="6730330" cy="506486"/>
          </a:xfrm>
        </p:spPr>
        <p:txBody>
          <a:bodyPr/>
          <a:lstStyle>
            <a:lvl1pPr algn="l">
              <a:defRPr sz="2600"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590552" y="980728"/>
            <a:ext cx="3146274" cy="360040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  <a:latin typeface="현대하모니 M" pitchFamily="18" charset="-127"/>
                <a:ea typeface="현대하모니 M" pitchFamily="18" charset="-127"/>
              </a:defRPr>
            </a:lvl1pPr>
            <a:lvl2pPr marL="478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9129713" y="328616"/>
            <a:ext cx="495300" cy="363537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13527AB9-6298-44FA-9E1C-7B66247BD5AA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5" y="6542648"/>
            <a:ext cx="1463537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76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4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l" defTabSz="957838" fontAlgn="auto"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latinLnBrk="1">
              <a:defRPr/>
            </a:pPr>
            <a:fld id="{702BA5DC-42AE-4D8B-BC2B-833E5D6AE73C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atinLnBrk="1">
                <a:defRPr/>
              </a:pPr>
              <a:t>2021-01-16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>
            <a:lvl1pPr algn="ctr">
              <a:defRPr kumimoji="0" sz="13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defTabSz="957263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r" defTabSz="957838" fontAlgn="auto"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latinLnBrk="1">
              <a:defRPr/>
            </a:pPr>
            <a:fld id="{2FCB10B8-AEA0-4067-92E7-B5CB4600ECDE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atinLnBrk="1"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22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</p:sldLayoutIdLst>
  <p:hf hdr="0" ftr="0" dt="0"/>
  <p:txStyles>
    <p:titleStyle>
      <a:lvl1pPr algn="ctr" defTabSz="957263" rtl="0" eaLnBrk="1" fontAlgn="base" latinLnBrk="1" hangingPunct="1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57263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defTabSz="957263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defTabSz="957263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defTabSz="957263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19847" algn="ctr" defTabSz="957776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839694" algn="ctr" defTabSz="957776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259540" algn="ctr" defTabSz="957776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679387" algn="ctr" defTabSz="957776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57188" indent="-357188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6288" indent="-298450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5388" indent="-238125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4813" indent="-238125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4238" indent="-238125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405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7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94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813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19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38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5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7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96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515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434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353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F4CD4-FFDC-4096-9461-12BFE7B50A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AC7635-874E-446B-834D-EB857D2E1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27AB9-6298-44FA-9E1C-7B66247BD5AA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4057204-BC11-42A4-94EE-735DFF9C811A}"/>
              </a:ext>
            </a:extLst>
          </p:cNvPr>
          <p:cNvGrpSpPr/>
          <p:nvPr/>
        </p:nvGrpSpPr>
        <p:grpSpPr>
          <a:xfrm>
            <a:off x="1329375" y="1121911"/>
            <a:ext cx="6446337" cy="1991735"/>
            <a:chOff x="1329375" y="1121911"/>
            <a:chExt cx="6446337" cy="1991735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58852EF-8005-462B-A4A2-FB5FB694A491}"/>
                </a:ext>
              </a:extLst>
            </p:cNvPr>
            <p:cNvGrpSpPr/>
            <p:nvPr/>
          </p:nvGrpSpPr>
          <p:grpSpPr>
            <a:xfrm>
              <a:off x="3716475" y="1691082"/>
              <a:ext cx="4059237" cy="941140"/>
              <a:chOff x="5778981" y="2357802"/>
              <a:chExt cx="4059237" cy="941140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6019BB46-D5B1-4159-B76F-71C3DBD15BC0}"/>
                  </a:ext>
                </a:extLst>
              </p:cNvPr>
              <p:cNvGrpSpPr/>
              <p:nvPr/>
            </p:nvGrpSpPr>
            <p:grpSpPr>
              <a:xfrm>
                <a:off x="5778981" y="2357802"/>
                <a:ext cx="4059237" cy="941140"/>
                <a:chOff x="2255605" y="2357802"/>
                <a:chExt cx="4059237" cy="94114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개체 10">
                      <a:extLst>
                        <a:ext uri="{FF2B5EF4-FFF2-40B4-BE49-F238E27FC236}">
                          <a16:creationId xmlns:a16="http://schemas.microsoft.com/office/drawing/2014/main" id="{F2C431AB-5381-4A84-957F-41AACDC107F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55605" y="2441692"/>
                      <a:ext cx="4059237" cy="857250"/>
                    </a:xfrm>
                    <a:prstGeom prst="rect">
                      <a:avLst/>
                    </a:prstGeom>
                  </p:spPr>
                  <p:txBody>
                    <a:bodyPr>
                      <a:normAutofit fontScale="92500"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sSup>
                                      <m:sSupPr>
                                        <m:ctrlP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  <m:sup/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p>
                                          <m:sSupPr>
                                            <m:ctrlPr>
                                              <a:rPr lang="ko-KR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ko-KR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ko-KR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ko-KR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ko-KR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ko-KR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nary>
                              </m:den>
                            </m:f>
                          </m:oMath>
                        </m:oMathPara>
                      </a14:m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개체 10">
                      <a:extLst>
                        <a:ext uri="{FF2B5EF4-FFF2-40B4-BE49-F238E27FC236}">
                          <a16:creationId xmlns:a16="http://schemas.microsoft.com/office/drawing/2014/main" id="{F2C431AB-5381-4A84-957F-41AACDC107F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55605" y="2441692"/>
                      <a:ext cx="4059237" cy="85725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5EBA2625-0019-4E64-ABDE-4E5A5B644259}"/>
                    </a:ext>
                  </a:extLst>
                </p:cNvPr>
                <p:cNvSpPr/>
                <p:nvPr/>
              </p:nvSpPr>
              <p:spPr>
                <a:xfrm>
                  <a:off x="3807300" y="2357802"/>
                  <a:ext cx="538197" cy="538197"/>
                </a:xfrm>
                <a:prstGeom prst="ellipse">
                  <a:avLst/>
                </a:prstGeom>
                <a:solidFill>
                  <a:srgbClr val="0000FF">
                    <a:alpha val="10000"/>
                  </a:srgbClr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3F219142-0572-439D-B5B7-7AAB03D8E76B}"/>
                    </a:ext>
                  </a:extLst>
                </p:cNvPr>
                <p:cNvSpPr/>
                <p:nvPr/>
              </p:nvSpPr>
              <p:spPr>
                <a:xfrm>
                  <a:off x="5367384" y="2357802"/>
                  <a:ext cx="538197" cy="538197"/>
                </a:xfrm>
                <a:prstGeom prst="ellipse">
                  <a:avLst/>
                </a:prstGeom>
                <a:solidFill>
                  <a:srgbClr val="0000FF">
                    <a:alpha val="10000"/>
                  </a:srgbClr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836959B0-25C8-48CF-B4FB-817C0B136160}"/>
                  </a:ext>
                </a:extLst>
              </p:cNvPr>
              <p:cNvSpPr/>
              <p:nvPr/>
            </p:nvSpPr>
            <p:spPr>
              <a:xfrm>
                <a:off x="5778981" y="2441692"/>
                <a:ext cx="740104" cy="740104"/>
              </a:xfrm>
              <a:prstGeom prst="ellipse">
                <a:avLst/>
              </a:prstGeom>
              <a:solidFill>
                <a:srgbClr val="FF0000">
                  <a:alpha val="10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" name="연결선: 구부러짐 8">
                <a:extLst>
                  <a:ext uri="{FF2B5EF4-FFF2-40B4-BE49-F238E27FC236}">
                    <a16:creationId xmlns:a16="http://schemas.microsoft.com/office/drawing/2014/main" id="{2DD5F910-1A93-4A1A-B709-CD586189DAC9}"/>
                  </a:ext>
                </a:extLst>
              </p:cNvPr>
              <p:cNvCxnSpPr>
                <a:cxnSpLocks/>
                <a:stCxn id="12" idx="0"/>
                <a:endCxn id="8" idx="0"/>
              </p:cNvCxnSpPr>
              <p:nvPr/>
            </p:nvCxnSpPr>
            <p:spPr>
              <a:xfrm rot="16200000" flipH="1" flipV="1">
                <a:off x="6832459" y="1674376"/>
                <a:ext cx="83890" cy="1450742"/>
              </a:xfrm>
              <a:prstGeom prst="curvedConnector3">
                <a:avLst>
                  <a:gd name="adj1" fmla="val -272500"/>
                </a:avLst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연결선: 구부러짐 9">
                <a:extLst>
                  <a:ext uri="{FF2B5EF4-FFF2-40B4-BE49-F238E27FC236}">
                    <a16:creationId xmlns:a16="http://schemas.microsoft.com/office/drawing/2014/main" id="{41488AD1-1CA6-43B4-BE5A-24D976A8C679}"/>
                  </a:ext>
                </a:extLst>
              </p:cNvPr>
              <p:cNvCxnSpPr>
                <a:cxnSpLocks/>
                <a:stCxn id="8" idx="4"/>
                <a:endCxn id="12" idx="5"/>
              </p:cNvCxnSpPr>
              <p:nvPr/>
            </p:nvCxnSpPr>
            <p:spPr>
              <a:xfrm rot="5400000" flipH="1" flipV="1">
                <a:off x="6787237" y="2178977"/>
                <a:ext cx="364614" cy="1641023"/>
              </a:xfrm>
              <a:prstGeom prst="curvedConnector3">
                <a:avLst>
                  <a:gd name="adj1" fmla="val -62696"/>
                </a:avLst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5657589-8C52-4053-83C2-A5756EC0451B}"/>
                </a:ext>
              </a:extLst>
            </p:cNvPr>
            <p:cNvSpPr txBox="1"/>
            <p:nvPr/>
          </p:nvSpPr>
          <p:spPr>
            <a:xfrm>
              <a:off x="1329375" y="2029224"/>
              <a:ext cx="19564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Discrete Case : </a:t>
              </a:r>
              <a:endParaRPr lang="ko-KR" altLang="en-US" sz="20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D4A152F-DE84-4441-AED3-552AF1C5204A}"/>
                </a:ext>
              </a:extLst>
            </p:cNvPr>
            <p:cNvSpPr txBox="1"/>
            <p:nvPr/>
          </p:nvSpPr>
          <p:spPr>
            <a:xfrm>
              <a:off x="4402170" y="1121911"/>
              <a:ext cx="8194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(t-1) </a:t>
              </a:r>
              <a:r>
                <a:rPr lang="ko-KR" altLang="en-US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→ </a:t>
              </a: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8624E1B-DDCF-4D94-B9E1-76094B6B7CD9}"/>
                </a:ext>
              </a:extLst>
            </p:cNvPr>
            <p:cNvSpPr txBox="1"/>
            <p:nvPr/>
          </p:nvSpPr>
          <p:spPr>
            <a:xfrm>
              <a:off x="4384536" y="2836647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 </a:t>
              </a:r>
              <a:r>
                <a:rPr lang="ko-KR" altLang="en-US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→ </a:t>
              </a: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(t +1)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D64FF2E-266E-40FB-B354-E8A0B3B02979}"/>
                </a:ext>
              </a:extLst>
            </p:cNvPr>
            <p:cNvSpPr txBox="1"/>
            <p:nvPr/>
          </p:nvSpPr>
          <p:spPr>
            <a:xfrm>
              <a:off x="5228750" y="2748966"/>
              <a:ext cx="8649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Recursive</a:t>
              </a:r>
              <a:endParaRPr lang="ko-KR" altLang="en-US" sz="1200" b="1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3F30C20-3808-47F9-83C2-81466EB27A45}"/>
              </a:ext>
            </a:extLst>
          </p:cNvPr>
          <p:cNvGrpSpPr/>
          <p:nvPr/>
        </p:nvGrpSpPr>
        <p:grpSpPr>
          <a:xfrm>
            <a:off x="1323832" y="3689679"/>
            <a:ext cx="6754931" cy="1975134"/>
            <a:chOff x="1323832" y="3689679"/>
            <a:chExt cx="6754931" cy="1975134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362ED9E3-0F92-4DA8-B4F8-1D74566DA588}"/>
                </a:ext>
              </a:extLst>
            </p:cNvPr>
            <p:cNvGrpSpPr/>
            <p:nvPr/>
          </p:nvGrpSpPr>
          <p:grpSpPr>
            <a:xfrm>
              <a:off x="3851251" y="4253497"/>
              <a:ext cx="4227512" cy="836750"/>
              <a:chOff x="5778981" y="4505799"/>
              <a:chExt cx="4227512" cy="836750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C0371256-F0B5-4D0D-B536-F41E0BD172F1}"/>
                  </a:ext>
                </a:extLst>
              </p:cNvPr>
              <p:cNvGrpSpPr/>
              <p:nvPr/>
            </p:nvGrpSpPr>
            <p:grpSpPr>
              <a:xfrm>
                <a:off x="5778981" y="4511180"/>
                <a:ext cx="4227512" cy="831369"/>
                <a:chOff x="2255605" y="3472227"/>
                <a:chExt cx="4227512" cy="83136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개체 11">
                      <a:extLst>
                        <a:ext uri="{FF2B5EF4-FFF2-40B4-BE49-F238E27FC236}">
                          <a16:creationId xmlns:a16="http://schemas.microsoft.com/office/drawing/2014/main" id="{48346E31-9172-4A62-AFB1-92CF8B77A0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55605" y="3559058"/>
                      <a:ext cx="4227512" cy="744538"/>
                    </a:xfrm>
                    <a:prstGeom prst="rect">
                      <a:avLst/>
                    </a:prstGeom>
                  </p:spPr>
                  <p:txBody>
                    <a:bodyPr>
                      <a:normAutofit fontScale="92500"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nary>
                                  <m:naryPr>
                                    <m:subHide m:val="on"/>
                                    <m:supHide m:val="on"/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p>
                                          <m:sSupPr>
                                            <m:ctrlPr>
                                              <a:rPr lang="ko-KR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ko-KR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ko-KR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ko-KR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ko-KR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ko-KR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nary>
                              </m:den>
                            </m:f>
                          </m:oMath>
                        </m:oMathPara>
                      </a14:m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개체 11">
                      <a:extLst>
                        <a:ext uri="{FF2B5EF4-FFF2-40B4-BE49-F238E27FC236}">
                          <a16:creationId xmlns:a16="http://schemas.microsoft.com/office/drawing/2014/main" id="{48346E31-9172-4A62-AFB1-92CF8B77A0F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55605" y="3559058"/>
                      <a:ext cx="4227512" cy="744538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56E452B4-012E-4278-97D8-33D9A200F003}"/>
                    </a:ext>
                  </a:extLst>
                </p:cNvPr>
                <p:cNvSpPr/>
                <p:nvPr/>
              </p:nvSpPr>
              <p:spPr>
                <a:xfrm>
                  <a:off x="3832467" y="3472227"/>
                  <a:ext cx="538197" cy="538197"/>
                </a:xfrm>
                <a:prstGeom prst="ellipse">
                  <a:avLst/>
                </a:prstGeom>
                <a:solidFill>
                  <a:srgbClr val="0000FF">
                    <a:alpha val="10000"/>
                  </a:srgbClr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타원 20">
                  <a:extLst>
                    <a:ext uri="{FF2B5EF4-FFF2-40B4-BE49-F238E27FC236}">
                      <a16:creationId xmlns:a16="http://schemas.microsoft.com/office/drawing/2014/main" id="{4A7036CA-431A-454D-B1E6-B2E8A1B0B8F4}"/>
                    </a:ext>
                  </a:extLst>
                </p:cNvPr>
                <p:cNvSpPr/>
                <p:nvPr/>
              </p:nvSpPr>
              <p:spPr>
                <a:xfrm>
                  <a:off x="5392551" y="3472227"/>
                  <a:ext cx="538197" cy="538197"/>
                </a:xfrm>
                <a:prstGeom prst="ellipse">
                  <a:avLst/>
                </a:prstGeom>
                <a:solidFill>
                  <a:srgbClr val="0000FF">
                    <a:alpha val="10000"/>
                  </a:srgbClr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00FBC03A-FBD3-4B4E-B2DC-B8851E41A09F}"/>
                  </a:ext>
                </a:extLst>
              </p:cNvPr>
              <p:cNvSpPr/>
              <p:nvPr/>
            </p:nvSpPr>
            <p:spPr>
              <a:xfrm>
                <a:off x="5778981" y="4598011"/>
                <a:ext cx="740104" cy="740104"/>
              </a:xfrm>
              <a:prstGeom prst="ellipse">
                <a:avLst/>
              </a:prstGeom>
              <a:solidFill>
                <a:srgbClr val="FF0000">
                  <a:alpha val="10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" name="연결선: 구부러짐 16">
                <a:extLst>
                  <a:ext uri="{FF2B5EF4-FFF2-40B4-BE49-F238E27FC236}">
                    <a16:creationId xmlns:a16="http://schemas.microsoft.com/office/drawing/2014/main" id="{634D5628-9DB3-4594-A884-D4747409BA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787237" y="4335296"/>
                <a:ext cx="364614" cy="1641023"/>
              </a:xfrm>
              <a:prstGeom prst="curvedConnector3">
                <a:avLst>
                  <a:gd name="adj1" fmla="val -62696"/>
                </a:avLst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연결선: 구부러짐 17">
                <a:extLst>
                  <a:ext uri="{FF2B5EF4-FFF2-40B4-BE49-F238E27FC236}">
                    <a16:creationId xmlns:a16="http://schemas.microsoft.com/office/drawing/2014/main" id="{ABD52C2B-EFC1-4C03-AF9C-80AB2F5DFF8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6832459" y="3822373"/>
                <a:ext cx="83890" cy="1450742"/>
              </a:xfrm>
              <a:prstGeom prst="curvedConnector3">
                <a:avLst>
                  <a:gd name="adj1" fmla="val -272500"/>
                </a:avLst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D81DA06-2BB8-4867-BC1C-66CBC59768C1}"/>
                </a:ext>
              </a:extLst>
            </p:cNvPr>
            <p:cNvSpPr txBox="1"/>
            <p:nvPr/>
          </p:nvSpPr>
          <p:spPr>
            <a:xfrm>
              <a:off x="1323832" y="4471817"/>
              <a:ext cx="23926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Continuous  Case : </a:t>
              </a:r>
              <a:endParaRPr lang="ko-KR" altLang="en-US" sz="20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9D66B81-5179-4420-832E-F72D300FA343}"/>
                </a:ext>
              </a:extLst>
            </p:cNvPr>
            <p:cNvSpPr txBox="1"/>
            <p:nvPr/>
          </p:nvSpPr>
          <p:spPr>
            <a:xfrm>
              <a:off x="4402170" y="3689679"/>
              <a:ext cx="8194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(t-1) </a:t>
              </a:r>
              <a:r>
                <a:rPr lang="ko-KR" altLang="en-US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→ </a:t>
              </a: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25FBF59-360F-4F1D-9E01-FFB8D960850D}"/>
                </a:ext>
              </a:extLst>
            </p:cNvPr>
            <p:cNvSpPr txBox="1"/>
            <p:nvPr/>
          </p:nvSpPr>
          <p:spPr>
            <a:xfrm>
              <a:off x="4384536" y="5387814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 </a:t>
              </a:r>
              <a:r>
                <a:rPr lang="ko-KR" altLang="en-US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→ </a:t>
              </a: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(t +1)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7BD23B4-DEFF-46C9-98EF-CEC099C751A3}"/>
                </a:ext>
              </a:extLst>
            </p:cNvPr>
            <p:cNvSpPr txBox="1"/>
            <p:nvPr/>
          </p:nvSpPr>
          <p:spPr>
            <a:xfrm>
              <a:off x="5221625" y="5322802"/>
              <a:ext cx="8649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Recursive</a:t>
              </a:r>
              <a:endParaRPr lang="ko-KR" altLang="en-US" sz="1200" b="1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9994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89257-E9AE-4D6E-8C21-76203309ED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FF91CD-A7DD-43D0-8CF2-27C524833C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9A4046-F049-4ADE-BB66-6B5B917125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27AB9-6298-44FA-9E1C-7B66247BD5AA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2DE91E-F7C3-41D7-9645-DC42AE415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944" y="1646205"/>
            <a:ext cx="5717362" cy="10072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786BA58-80A6-4B19-9DD3-04ED52C65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860" y="3388008"/>
            <a:ext cx="2446157" cy="525531"/>
          </a:xfrm>
          <a:prstGeom prst="rect">
            <a:avLst/>
          </a:prstGeom>
          <a:ln w="12700">
            <a:noFill/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B921F28-12B9-427C-B0D6-2730BD4AD3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351" y="2958920"/>
            <a:ext cx="3911263" cy="3405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E8213F-999B-4385-A7F3-8B4CBEFEB54C}"/>
                  </a:ext>
                </a:extLst>
              </p:cNvPr>
              <p:cNvSpPr txBox="1"/>
              <p:nvPr/>
            </p:nvSpPr>
            <p:spPr>
              <a:xfrm>
                <a:off x="1022351" y="3512275"/>
                <a:ext cx="56898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𝑏𝑒𝑙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E8213F-999B-4385-A7F3-8B4CBEFEB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351" y="3512275"/>
                <a:ext cx="5689891" cy="276999"/>
              </a:xfrm>
              <a:prstGeom prst="rect">
                <a:avLst/>
              </a:prstGeom>
              <a:blipFill>
                <a:blip r:embed="rId5"/>
                <a:stretch>
                  <a:fillRect l="-322" r="-857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4233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F9C8D-8CF9-4382-96B0-BFE6AD1506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920463-36B7-45FA-8D34-A19AEB5EA8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591F22-9AAF-4F42-90E6-F5D14B50E6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27AB9-6298-44FA-9E1C-7B66247BD5AA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04DF426-5E7B-4B64-B162-CBD1F39E555C}"/>
              </a:ext>
            </a:extLst>
          </p:cNvPr>
          <p:cNvGrpSpPr/>
          <p:nvPr/>
        </p:nvGrpSpPr>
        <p:grpSpPr>
          <a:xfrm>
            <a:off x="814670" y="1916902"/>
            <a:ext cx="7289350" cy="3315220"/>
            <a:chOff x="814670" y="1916902"/>
            <a:chExt cx="7289350" cy="331522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A2DC9AB-0B94-4F61-8413-5B5CDC079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4670" y="2924180"/>
              <a:ext cx="7289350" cy="2307942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E4F6A58-F857-4FAB-B1DF-F0DE6BADEDBE}"/>
                </a:ext>
              </a:extLst>
            </p:cNvPr>
            <p:cNvSpPr/>
            <p:nvPr/>
          </p:nvSpPr>
          <p:spPr>
            <a:xfrm>
              <a:off x="2171171" y="3729317"/>
              <a:ext cx="3663144" cy="367553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CAB6841-6E94-4B6F-B61C-8604A4C47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4670" y="1916902"/>
              <a:ext cx="5717362" cy="1007278"/>
            </a:xfrm>
            <a:prstGeom prst="rect">
              <a:avLst/>
            </a:prstGeom>
          </p:spPr>
        </p:pic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F73B2BC-2B89-4E0F-A30D-8C4D7BB91E53}"/>
                </a:ext>
              </a:extLst>
            </p:cNvPr>
            <p:cNvCxnSpPr/>
            <p:nvPr/>
          </p:nvCxnSpPr>
          <p:spPr>
            <a:xfrm>
              <a:off x="1972235" y="2814917"/>
              <a:ext cx="455979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88F15FC9-A7AF-4EA2-AF11-ECB3A2FD64E4}"/>
                </a:ext>
              </a:extLst>
            </p:cNvPr>
            <p:cNvCxnSpPr/>
            <p:nvPr/>
          </p:nvCxnSpPr>
          <p:spPr>
            <a:xfrm>
              <a:off x="4114800" y="2814917"/>
              <a:ext cx="0" cy="9144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1948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624AB-1134-4DDA-9E24-B80568F5CF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FEC2B7-0326-41E8-A09C-08020D594B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71D5FE-193D-4DF3-A317-3B3F6E534E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27AB9-6298-44FA-9E1C-7B66247BD5AA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FF3083-8CF3-4333-9069-AB17BC802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932" y="1041735"/>
            <a:ext cx="4095703" cy="873973"/>
          </a:xfrm>
          <a:prstGeom prst="rect">
            <a:avLst/>
          </a:prstGeom>
          <a:ln w="12700">
            <a:noFill/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DA2DB7B-EE6C-4C62-820E-DA628C5AD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932" y="4180412"/>
            <a:ext cx="3066564" cy="297200"/>
          </a:xfrm>
          <a:prstGeom prst="rect">
            <a:avLst/>
          </a:prstGeom>
          <a:ln w="12700">
            <a:noFill/>
          </a:ln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F1DA615B-1622-4D84-9F79-4A842C0B2B65}"/>
              </a:ext>
            </a:extLst>
          </p:cNvPr>
          <p:cNvGrpSpPr/>
          <p:nvPr/>
        </p:nvGrpSpPr>
        <p:grpSpPr>
          <a:xfrm>
            <a:off x="454918" y="1845540"/>
            <a:ext cx="5793173" cy="1458290"/>
            <a:chOff x="546082" y="1989585"/>
            <a:chExt cx="5793173" cy="145829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5B3DD14-89F4-4C9B-9BF1-105CC03F2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6082" y="1989585"/>
              <a:ext cx="5793173" cy="98291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A4FAB8B-0EE2-4CB6-89AA-DF6B81B816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2470" t="-2646"/>
            <a:stretch/>
          </p:blipFill>
          <p:spPr>
            <a:xfrm>
              <a:off x="2206304" y="3087148"/>
              <a:ext cx="3176461" cy="360727"/>
            </a:xfrm>
            <a:prstGeom prst="rect">
              <a:avLst/>
            </a:prstGeom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8CBE899A-340D-40FC-998E-267C76E808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9654" y="3808602"/>
            <a:ext cx="3183623" cy="52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454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BC03AD4-FCC9-4FC7-B6FF-3C59F6223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58" y="3184156"/>
            <a:ext cx="7289350" cy="230794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EB0C530-20AA-4181-B5BB-6C0A2B0E27C1}"/>
              </a:ext>
            </a:extLst>
          </p:cNvPr>
          <p:cNvSpPr/>
          <p:nvPr/>
        </p:nvSpPr>
        <p:spPr>
          <a:xfrm>
            <a:off x="2986959" y="4282671"/>
            <a:ext cx="2607010" cy="30075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`</a:t>
            </a:r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AFEBA1C-DD65-40A1-A49A-312ED34510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650100-209F-498B-B2A6-C4DAE5E02D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EFAC31-88EA-40C4-9884-5E420D3881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27AB9-6298-44FA-9E1C-7B66247BD5AA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5D93949-3043-4C63-A4F6-EFAB15AA0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023" y="2517057"/>
            <a:ext cx="3183623" cy="52041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7E43A2B-E037-476A-9D51-22198F10E94F}"/>
              </a:ext>
            </a:extLst>
          </p:cNvPr>
          <p:cNvCxnSpPr>
            <a:cxnSpLocks/>
          </p:cNvCxnSpPr>
          <p:nvPr/>
        </p:nvCxnSpPr>
        <p:spPr>
          <a:xfrm>
            <a:off x="2788023" y="2958348"/>
            <a:ext cx="30928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2CE632E-FFD4-4699-9E2A-5273E89B9CC5}"/>
              </a:ext>
            </a:extLst>
          </p:cNvPr>
          <p:cNvCxnSpPr>
            <a:cxnSpLocks/>
          </p:cNvCxnSpPr>
          <p:nvPr/>
        </p:nvCxnSpPr>
        <p:spPr>
          <a:xfrm>
            <a:off x="4890247" y="2958347"/>
            <a:ext cx="0" cy="12550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149053"/>
      </p:ext>
    </p:extLst>
  </p:cSld>
  <p:clrMapOvr>
    <a:masterClrMapping/>
  </p:clrMapOvr>
</p:sld>
</file>

<file path=ppt/slides/slide14.xml><?xml version="1.0" encoding="UTF-8" standalone="yes"?>
<p:sld xmlns:a="http://schemas.openxmlformats.org/drawingml/2006/main" xmlns:r="http://schemas.openxmlformats.org/officeDocument/2006/relationships" xmlns:p="http://schemas.openxmlformats.org/presentationml/2006/main"><p:cSld><p:spTree><p:nvGrpSpPr><p:cNvPr id="1" name=""/><p:cNvGrpSpPr/><p:nvPr/></p:nvGrpSpPr><p:grpSpPr><a:xfrm><a:off x="0" y="0"/><a:ext cx="0" cy="0"/><a:chOff x="0" y="0"/><a:chExt cx="0" cy="0"/></a:xfrm></p:grpSpPr><p:sp><p:nvSpPr><p:cNvPr id="2" name="제목 1"><a:extLst><a:ext uri="{FF2B5EF4-FFF2-40B4-BE49-F238E27FC236}"><a16:creationId xmlns:a16="http://schemas.microsoft.com/office/drawing/2014/main" id="{A74340BA-49ED-4C3D-B56A-31FD13E721E9}"/></a:ext></a:extLst></p:cNvPr><p:cNvSpPr><a:spLocks noGrp="1"/></p:cNvSpPr><p:nvPr><p:ph type="ctrTitle"/></p:nvPr></p:nvSpPr><p:spPr/><p:txBody><a:bodyPr/><a:lstStyle/><a:p><a:endParaRPr lang="ko-KR" altLang="en-US"/></a:p></p:txBody></p:sp><p:sp><p:nvSpPr><p:cNvPr id="3" name="부제목 2"><a:extLst><a:ext uri="{FF2B5EF4-FFF2-40B4-BE49-F238E27FC236}"><a16:creationId xmlns:a16="http://schemas.microsoft.com/office/drawing/2014/main" id="{8D12775B-0BA6-49CD-A362-7904B3E11EB1}"/></a:ext></a:extLst></p:cNvPr><p:cNvSpPr><a:spLocks noGrp="1"/></p:cNvSpPr><p:nvPr><p:ph type="subTitle" idx="1"/></p:nvPr></p:nvSpPr><p:spPr/><p:txBody><a:bodyPr/><a:lstStyle/><a:p><a:endParaRPr lang="ko-KR" altLang="en-US"/></a:p></p:txBody></p:sp><p:sp><p:nvSpPr><p:cNvPr id="4" name="슬라이드 번호 개체 틀 3"><a:extLst><a:ext uri="{FF2B5EF4-FFF2-40B4-BE49-F238E27FC236}"><a16:creationId xmlns:a16="http://schemas.microsoft.com/office/drawing/2014/main" id="{9157E47A-ED41-46E1-9E8C-9D45F0603892}"/></a:ext></a:extLst></p:cNvPr><p:cNvSpPr><a:spLocks noGrp="1"/></p:cNvSpPr><p:nvPr><p:ph type="sldNum" sz="quarter" idx="10"/></p:nvPr></p:nvSpPr><p:spPr/><p:txBody><a:bodyPr/><a:lstStyle/><a:p><a:pPr><a:defRPr/></a:pPr><a:fld id="{13527AB9-6298-44FA-9E1C-7B66247BD5AA}" type="slidenum"><a:rPr lang="ko-KR" altLang="en-US" smtClean="0"><a:solidFill><a:prstClr val="black"/></a:solidFill></a:rPr><a:pPr><a:defRPr/></a:pPr><a:t>14</a:t></a:fld><a:endParaRPr lang="ko-KR" altLang="en-US" dirty="0"><a:solidFill><a:prstClr val="black"/></a:solidFill></a:endParaRPr></a:p></p:txBody></p:sp><mc:AlternateContent xmlns:mc="http://schemas.openxmlformats.org/markup-compatibility/2006" xmlns:a14="http://schemas.microsoft.com/office/drawing/2010/main"><mc:Choice Requires="a14"><p:sp><p:nvSpPr><p:cNvPr id="6" name="개체 5"><a:extLst><a:ext uri="{FF2B5EF4-FFF2-40B4-BE49-F238E27FC236}"><a16:creationId xmlns:a16="http://schemas.microsoft.com/office/drawing/2014/main" id="{D365F6C7-B0D0-4358-9B6E-E2A3E3F118AC}"/></a:ext></a:extLst></p:cNvPr><p:cNvSpPr txBox="1"/><p:nvPr/></p:nvSpPr><p:spPr><a:xfrm><a:off x="590550" y="1657350"/><a:ext cx="5786438" cy="625475"/></a:xfrm><a:prstGeom prst="rect"><a:avLst/></a:prstGeom></p:spPr><p:txBody><a:bodyPr><a:normAutofit/></a:bodyPr><a:lstStyle/><a:p><a:pPr/><a14:m><m:oMathPara xmlns:m="http://schemas.openxmlformats.org/officeDocument/2006/math"><m:oMathParaPr><m:jc m:val="left"/></m:oMathParaPr><m:oMath xmlns:m="http://schemas.openxmlformats.org/officeDocument/2006/math"><m:r><a:rPr lang="ko-KR" altLang="en-US" i="1"><a:solidFill><a:srgbClr val="000000"/></a:solidFill><a:latin typeface="Cambria Math" panose="02040503050406030204" pitchFamily="18" charset="0"/></a:rPr><m:t>𝑝</m:t></m:r><m:d><m:dPr><m:ctrlPr><a:rPr lang="ko-KR" altLang="en-US" i="1"><a:solidFill><a:srgbClr val="000000"/></a:solidFill><a:latin typeface="Cambria Math" panose="02040503050406030204" pitchFamily="18" charset="0"/></a:rPr></m:ctrlPr></m:dPr><m:e><m:r><a:rPr lang="ko-KR" altLang="en-US" i="1"><a:solidFill><a:srgbClr val="000000"/></a:solidFill><a:latin typeface="Cambria Math" panose="02040503050406030204" pitchFamily="18" charset="0"/></a:rPr><m:t>𝐳</m:t></m:r><m:r><a:rPr lang="ko-KR" altLang="en-US" i="1"><a:solidFill><a:srgbClr val="000000"/></a:solidFill><a:latin typeface="Cambria Math" panose="02040503050406030204" pitchFamily="18" charset="0"/></a:rPr><m:t>|</m:t></m:r><m:r><m:rPr><m:nor/></m:rPr><a:rPr lang="ko-KR" altLang="en-US" i="0"><a:solidFill><a:srgbClr val="000000"/></a:solidFill><a:latin typeface="Cambria Math" panose="02040503050406030204" pitchFamily="18" charset="0"/></a:rPr><m:t>open</m:t></m:r></m:e></m:d><m:r><a:rPr lang="ko-KR" altLang="en-US" i="1"><a:solidFill><a:srgbClr val="000000"/></a:solidFill><a:latin typeface="Cambria Math" panose="02040503050406030204" pitchFamily="18" charset="0"/></a:rPr><m:t>=0.6</m:t></m:r><m:r><m:rPr><m:nor/></m:rPr><a:rPr lang="ko-KR" altLang="en-US" i="0"><a:solidFill><a:srgbClr val="000000"/></a:solidFill><a:latin typeface="Cambria Math" panose="02040503050406030204" pitchFamily="18" charset="0"/></a:rPr><m:t>,   </m:t></m:r><m:r><a:rPr lang="ko-KR" altLang="en-US" i="1"><a:solidFill><a:srgbClr val="000000"/></a:solidFill><a:latin typeface="Cambria Math" panose="02040503050406030204" pitchFamily="18" charset="0"/></a:rPr><m:t>𝑝</m:t></m:r><m:d><m:dPr><m:ctrlPr><a:rPr lang="ko-KR" altLang="en-US" i="1"><a:solidFill><a:srgbClr val="000000"/></a:solidFill><a:latin typeface="Cambria Math" panose="02040503050406030204" pitchFamily="18" charset="0"/></a:rPr></m:ctrlPr></m:dPr><m:e><m:r><a:rPr lang="ko-KR" altLang="en-US" i="1"><a:solidFill><a:srgbClr val="000000"/></a:solidFill><a:latin typeface="Cambria Math" panose="02040503050406030204" pitchFamily="18" charset="0"/></a:rPr><m:t>𝐳</m:t></m:r><m:r><a:rPr lang="ko-KR" altLang="en-US" i="1"><a:solidFill><a:srgbClr val="000000"/></a:solidFill><a:latin typeface="Cambria Math" panose="02040503050406030204" pitchFamily="18" charset="0"/></a:rPr><m:t>|¬</m:t></m:r><m:r><m:rPr><m:nor/></m:rPr><a:rPr lang="ko-KR" altLang="en-US" i="0"><a:solidFill><a:srgbClr val="000000"/></a:solidFill><a:latin typeface="Cambria Math" panose="02040503050406030204" pitchFamily="18" charset="0"/></a:rPr><m:t>open</m:t></m:r></m:e></m:d><m:r><a:rPr lang="ko-KR" altLang="en-US" i="1"><a:solidFill><a:srgbClr val="000000"/></a:solidFill><a:latin typeface="Cambria Math" panose="02040503050406030204" pitchFamily="18" charset="0"/></a:rPr><m:t>=0.3</m:t></m:r></m:oMath></m:oMathPara></a14:m><a:endParaRPr lang="ko-KR" altLang="en-US"/></a:p></p:txBody></p:sp></mc:Choice><mc:Fallback xmlns=""><p:sp><p:nvSpPr><p:cNvPr id="6" name="개체 5"><a:extLst><a:ext uri="{FF2B5EF4-FFF2-40B4-BE49-F238E27FC236}"><a16:creationId xmlns:a16="http://schemas.microsoft.com/office/drawing/2014/main" id="{D365F6C7-B0D0-4358-9B6E-E2A3E3F118AC}"/></a:ext></a:extLst></p:cNvPr><p:cNvSpPr txBox="1"><a:spLocks noRot="1" noChangeAspect="1" noMove="1" noResize="1" noEditPoints="1" noAdjustHandles="1" noChangeArrowheads="1" noChangeShapeType="1" noTextEdit="1"/></p:cNvSpPr><p:nvPr/></p:nvSpPr><p:spPr><a:xfrm><a:off x="590550" y="1657350"/><a:ext cx="5786438" cy="625475"/></a:xfrm><a:prstGeom prst="rect"><a:avLst/></a:prstGeom><a:blipFill><a:blip r:embed="rId2"/><a:stretch><a:fillRect/></a:stretch></a:blipFill></p:spPr><p:txBody><a:bodyPr/><a:lstStyle/><a:p><a:r><a:rPr lang="ko-KR" altLang="en-US"><a:noFill/></a:rPr><a:t> </a:t></a:r></a:p></p:txBody></p:sp></mc:Fallback></mc:AlternateContent><mc:AlternateContent xmlns:mc="http://schemas.openxmlformats.org/markup-compatibility/2006"><mc:Choice xmlns:a14="http://schemas.microsoft.com/office/drawing/2010/main" Requires="a14"><p:sp><p:nvSpPr><p:cNvPr id="7" name="개체 6"><a:extLst><a:ext uri="{FF2B5EF4-FFF2-40B4-BE49-F238E27FC236}"><a16:creationId xmlns:a16="http://schemas.microsoft.com/office/drawing/2014/main" id="{7E9E07CE-5069-426F-BE87-175C4AF26057}"/></a:ext></a:extLst></p:cNvPr><p:cNvSpPr txBox="1"/><p:nvPr/></p:nvSpPr><p:spPr><a:xfrm><a:off x="590550" y="2744788"/><a:ext cx="4222750" cy="625475"/></a:xfrm><a:prstGeom prst="rect"><a:avLst/></a:prstGeom></p:spPr><p:txBody><a:bodyPr><a:normAutofit/></a:bodyPr><a:lstStyle/><a:p><a:pPr/><a14:m><m:oMathPara xmlns:m="http://schemas.openxmlformats.org/officeDocument/2006/math"><m:oMathParaPr><m:jc m:val="left"/></m:oMathParaPr><m:oMath xmlns:m="http://schemas.openxmlformats.org/officeDocument/2006/math"><m:r><a:rPr lang="ko-KR" altLang="en-US" i="1"><a:solidFill><a:srgbClr val="000000"/></a:solidFill><a:latin typeface="Cambria Math" panose="02040503050406030204" pitchFamily="18" charset="0"/></a:rPr><m:t>𝑝</m:t></m:r><m:d><m:dPr><m:ctrlPr><a:rPr lang="ko-KR" altLang="en-US" i="1"><a:solidFill><a:srgbClr val="000000"/></a:solidFill><a:latin typeface="Cambria Math" panose="02040503050406030204" pitchFamily="18" charset="0"/></a:rPr></m:ctrlPr></m:dPr><m:e><m:r><m:rPr><m:nor/></m:rPr><a:rPr lang="ko-KR" altLang="en-US" i="0"><a:solidFill><a:srgbClr val="000000"/></a:solidFill><a:latin typeface="Cambria Math" panose="02040503050406030204" pitchFamily="18" charset="0"/></a:rPr><m:t>open</m:t></m:r></m:e></m:d><m:r><a:rPr lang="ko-KR" altLang="en-US" i="1"><a:solidFill><a:srgbClr val="000000"/></a:solidFill><a:latin typeface="Cambria Math" panose="02040503050406030204" pitchFamily="18" charset="0"/></a:rPr><m:t>=</m:t></m:r><m:r><a:rPr lang="ko-KR" altLang="en-US" i="1"><a:solidFill><a:srgbClr val="000000"/></a:solidFill><a:latin typeface="Cambria Math" panose="02040503050406030204" pitchFamily="18" charset="0"/></a:rPr><m:t>𝑝</m:t></m:r><m:d><m:dPr><m:ctrlPr><a:rPr lang="ko-KR" altLang="en-US" i="1"><a:solidFill><a:srgbClr val="000000"/></a:solidFill><a:latin typeface="Cambria Math" panose="02040503050406030204" pitchFamily="18" charset="0"/></a:rPr></m:ctrlPr></m:dPr><m:e><m:r><a:rPr lang="ko-KR" altLang="en-US" i="1"><a:solidFill><a:srgbClr val="000000"/></a:solidFill><a:latin typeface="Cambria Math" panose="02040503050406030204" pitchFamily="18" charset="0"/></a:rPr><m:t>¬</m:t></m:r><m:r><m:rPr><m:nor/></m:rPr><a:rPr lang="ko-KR" altLang="en-US" i="0"><a:solidFill><a:srgbClr val="000000"/></a:solidFill><a:latin typeface="Cambria Math" panose="02040503050406030204" pitchFamily="18" charset="0"/></a:rPr><m:t>open</m:t></m:r></m:e></m:d><m:r><a:rPr lang="ko-KR" altLang="en-US" i="1"><a:solidFill><a:srgbClr val="000000"/></a:solidFill><a:latin typeface="Cambria Math" panose="02040503050406030204" pitchFamily="18" charset="0"/></a:rPr><m:t>=.</m:t></m:r></m:oMath></m:oMathPara></a14:m><a:endParaRPr lang="ko-KR" altLang="en-US"/></a:p></p:txBody></p:sp></mc:Choice><mc:Fallback><p:sp><p:nvSpPr><p:cNvPr id="7" name="개체 6"><a:extLst><a:ext uri="{FF2B5EF4-FFF2-40B4-BE49-F238E27FC236}"><a16:creationId xmlns:a16="http://schemas.microsoft.com/office/drawing/2014/main" id="{7E9E07CE-5069-426F-BE87-175C4AF26057}"/></a:ext></a:extLst></p:cNvPr><p:cNvSpPr txBox="1"><a:spLocks noRot="1" noChangeAspect="1" noMove="1" noResize="1" noEditPoints="1" noAdjustHandles="1" noChangeArrowheads="1" noChangeShapeType="1" noTextEdit="1"/></p:cNvSpPr><p:nvPr/></p:nvSpPr><p:spPr><a:xfrm><a:off x="590550" y="2744788"/><a:ext cx="4222750" cy="625475"/></a:xfrm><a:prstGeom prst="rect"><a:avLst/></a:prstGeom><a:blipFill><a:blip r:embed="rId3"/><a:stretch><a:fillRect/></a:stretch></a:blipFill></p:spPr><p:txBody><a:bodyPr/><a:lstStyle/><a:p><a:r><a:rPr lang="ko-KR" altLang="en-US"><a:noFill/></a:rPr><a:t> </a:t></a:r></a:p></p:txBody></p:sp></mc:Fallback></mc:AlternateContent><mc:AlternateContent xmlns:mc="http://schemas.openxmlformats.org/markup-compatibility/2006"><mc:Choice xmlns:a14="http://schemas.microsoft.com/office/drawing/2010/main" Requires="a14"><p:sp><p:nvSpPr><p:cNvPr id="8" name="개체 7"><a:extLst><a:ext uri="{FF2B5EF4-FFF2-40B4-BE49-F238E27FC236}"><a16:creationId xmlns:a16="http://schemas.microsoft.com/office/drawing/2014/main" id="{088DDAE3-C576-45F0-9A24-327B74743BB4}"/></a:ext></a:extLst></p:cNvPr><p:cNvSpPr txBox="1"/><p:nvPr/></p:nvSpPr><p:spPr><a:xfrm><a:off x="3613617" y="3570221"/><a:ext cx="6011396" cy="735106"/></a:xfrm><a:prstGeom prst="rect"><a:avLst/></a:prstGeom></p:spPr><p:txBody><a:bodyPr><a:normAutofit/></a:bodyPr><a:lstStyle/><a:p><a:pPr/><a14:m><m:oMathPara xmlns:m="http://schemas.openxmlformats.org/officeDocument/2006/math"><m:oMathParaPr><m:jc m:val="left"/></m:oMathParaPr><m:oMath xmlns:m="http://schemas.openxmlformats.org/officeDocument/2006/math"><m:r><m:rPr><m:aln/></m:rPr><a:rPr lang="ko-KR" altLang="en-US" i="1" smtClean="0"><a:solidFill><a:srgbClr val="000000"/></a:solidFill><a:latin typeface="Cambria Math" panose="02040503050406030204" pitchFamily="18" charset="0"/></a:rPr><m:t>=</m:t></m:r><m:r><a:rPr lang="en-US" altLang="ko-KR" b="0" i="1" smtClean="0"><a:solidFill><a:srgbClr val="000000"/></a:solidFill><a:latin typeface="Cambria Math" panose="02040503050406030204" pitchFamily="18" charset="0"/></a:rPr><m:t>   </m:t></m:r><m:f><m:fPr><m:ctrlPr><a:rPr lang="ko-KR" altLang="en-US" i="1"><a:solidFill><a:srgbClr val="000000"/></a:solidFill><a:latin typeface="Cambria Math" panose="02040503050406030204" pitchFamily="18" charset="0"/></a:rPr></m:ctrlPr></m:fPr><m:num><m:r><a:rPr lang="ko-KR" altLang="en-US" i="1"><a:solidFill><a:srgbClr val="000000"/></a:solidFill><a:latin typeface="Cambria Math" panose="02040503050406030204" pitchFamily="18" charset="0"/></a:rPr><m:t>𝑝</m:t></m:r><m:d><m:dPr><m:ctrlPr><a:rPr lang="ko-KR" altLang="en-US" i="1"><a:solidFill><a:srgbClr val="000000"/></a:solidFill><a:latin typeface="Cambria Math" panose="02040503050406030204" pitchFamily="18" charset="0"/></a:rPr></m:ctrlPr></m:dPr><m:e><m:sSub><m:sSubPr><m:ctrlPr><a:rPr lang="en-US" altLang="ko-KR" b="0" i="1" smtClean="0"><a:solidFill><a:srgbClr val="000000"/></a:solidFill><a:latin typeface="Cambria Math" panose="02040503050406030204" pitchFamily="18" charset="0"/></a:rPr></m:ctrlPr></m:sSubPr><m:e><m:r><a:rPr lang="en-US" altLang="ko-KR" b="0" i="1" smtClean="0"><a:solidFill><a:srgbClr val="000000"/></a:solidFill><a:latin typeface="Cambria Math" panose="02040503050406030204" pitchFamily="18" charset="0"/></a:rPr><m:t>𝑍</m:t></m:r></m:e><m:sub><m:r><a:rPr lang="en-US" altLang="ko-KR" b="0" i="1" smtClean="0"><a:solidFill><a:srgbClr val="000000"/></a:solidFill><a:latin typeface="Cambria Math" panose="02040503050406030204" pitchFamily="18" charset="0"/></a:rPr><m:t>1</m:t></m:r></m:sub></m:sSub><m:r><a:rPr lang="en-US" altLang="ko-KR" b="0" i="1" smtClean="0"><a:solidFill><a:srgbClr val="000000"/></a:solidFill><a:latin typeface="Cambria Math" panose="02040503050406030204" pitchFamily="18" charset="0"/></a:rPr><m:t>= </m:t></m:r><m:r><m:rPr><m:nor/></m:rPr><a:rPr lang="en-US" altLang="ko-KR" b="0" i="0" smtClean="0"><a:solidFill><a:srgbClr val="000000"/></a:solidFill><a:latin typeface="Cambria Math" panose="02040503050406030204" pitchFamily="18" charset="0"/></a:rPr><m:t>sense</m:t></m:r><m:r><m:rPr><m:nor/></m:rPr><a:rPr lang="en-US" altLang="ko-KR" b="0" i="0" smtClean="0"><a:solidFill><a:srgbClr val="000000"/></a:solidFill><a:latin typeface="Cambria Math" panose="02040503050406030204" pitchFamily="18" charset="0"/></a:rPr><m:t>_</m:t></m:r><m:r><m:rPr><m:nor/></m:rPr><a:rPr lang="en-US" altLang="ko-KR" b="0" i="0" smtClean="0"><a:solidFill><a:srgbClr val="000000"/></a:solidFill><a:latin typeface="Cambria Math" panose="02040503050406030204" pitchFamily="18" charset="0"/></a:rPr><m:t>open</m:t></m:r><m:r><a:rPr lang="en-US" altLang="ko-KR" b="0" i="1" smtClean="0"><a:solidFill><a:srgbClr val="000000"/></a:solidFill><a:latin typeface="Cambria Math" panose="02040503050406030204" pitchFamily="18" charset="0"/></a:rPr><m:t> </m:t></m:r><m:r><a:rPr lang="ko-KR" altLang="en-US" i="1" smtClean="0"><a:solidFill><a:srgbClr val="000000"/></a:solidFill><a:latin typeface="Cambria Math" panose="02040503050406030204" pitchFamily="18" charset="0"/></a:rPr><m:t>|</m:t></m:r><m:r><a:rPr lang="en-US" altLang="ko-KR" b="0" i="1" smtClean="0"><a:solidFill><a:srgbClr val="000000"/></a:solidFill><a:latin typeface="Cambria Math" panose="02040503050406030204" pitchFamily="18" charset="0"/></a:rPr><m:t> </m:t></m:r><m:sSub><m:sSubPr><m:ctrlPr><a:rPr lang="en-US" altLang="ko-KR" b="0" i="1" smtClean="0"><a:solidFill><a:srgbClr val="000000"/></a:solidFill><a:latin typeface="Cambria Math" panose="02040503050406030204" pitchFamily="18" charset="0"/></a:rPr></m:ctrlPr></m:sSubPr><m:e><m:r><a:rPr lang="en-US" altLang="ko-KR" b="0" i="1" smtClean="0"><a:solidFill><a:srgbClr val="000000"/></a:solidFill><a:latin typeface="Cambria Math" panose="02040503050406030204" pitchFamily="18" charset="0"/></a:rPr><m:t>𝑋</m:t></m:r></m:e><m:sub><m:r><a:rPr lang="en-US" altLang="ko-KR" b="0" i="1" smtClean="0"><a:solidFill><a:srgbClr val="000000"/></a:solidFill><a:latin typeface="Cambria Math" panose="02040503050406030204" pitchFamily="18" charset="0"/></a:rPr><m:t>1</m:t></m:r></m:sub></m:sSub><m:r><m:rPr><m:nor/></m:rPr><a:rPr lang="en-US" altLang="ko-KR" b="0" i="0" smtClean="0"><a:solidFill><a:srgbClr val="000000"/></a:solidFill><a:latin typeface="Cambria Math" panose="02040503050406030204" pitchFamily="18" charset="0"/></a:rPr><m:t> = </m:t></m:r><m:r><m:rPr><m:nor/></m:rPr><a:rPr lang="en-US" altLang="ko-KR" b="0" i="0" smtClean="0"><a:solidFill><a:srgbClr val="000000"/></a:solidFill><a:latin typeface="Cambria Math" panose="02040503050406030204" pitchFamily="18" charset="0"/></a:rPr><m:t>is</m:t></m:r><m:r><m:rPr><m:nor/></m:rPr><a:rPr lang="en-US" altLang="ko-KR" b="0" i="0" smtClean="0"><a:solidFill><a:srgbClr val="000000"/></a:solidFill><a:latin typeface="Cambria Math" panose="02040503050406030204" pitchFamily="18" charset="0"/></a:rPr><m:t>_</m:t></m:r><m:r><m:rPr><m:nor/></m:rPr><a:rPr lang="en-US" altLang="ko-KR" b="0" i="0" smtClean="0"><a:solidFill><a:srgbClr val="000000"/></a:solidFill><a:latin typeface="Cambria Math" panose="02040503050406030204" pitchFamily="18" charset="0"/></a:rPr><m:t>open</m:t></m:r></m:e></m:d><m:r><a:rPr lang="en-US" altLang="ko-KR" b="0" i="1" smtClean="0"><a:solidFill><a:srgbClr val="000000"/></a:solidFill><a:latin typeface="Cambria Math" panose="02040503050406030204" pitchFamily="18" charset="0"/></a:rPr><m:t> </m:t></m:r><m:r><a:rPr lang="ko-KR" altLang="en-US" i="1"><a:solidFill><a:srgbClr val="000000"/></a:solidFill><a:latin typeface="Cambria Math" panose="02040503050406030204" pitchFamily="18" charset="0"/></a:rPr><m:t>𝑝</m:t></m:r><m:d><m:dPr><m:ctrlPr><a:rPr lang="ko-KR" altLang="en-US" i="1"><a:solidFill><a:srgbClr val="000000"/></a:solidFill><a:latin typeface="Cambria Math" panose="02040503050406030204" pitchFamily="18" charset="0"/></a:rPr></m:ctrlPr></m:dPr><m:e><m:sSub><m:sSubPr><m:ctrlPr><a:rPr lang="en-US" altLang="ko-KR" b="0" i="1" smtClean="0"><a:solidFill><a:srgbClr val="000000"/></a:solidFill><a:latin typeface="Cambria Math" panose="02040503050406030204" pitchFamily="18" charset="0"/></a:rPr></m:ctrlPr></m:sSubPr><m:e><m:r><a:rPr lang="en-US" altLang="ko-KR" b="0" i="1" smtClean="0"><a:solidFill><a:srgbClr val="000000"/></a:solidFill><a:latin typeface="Cambria Math" panose="02040503050406030204" pitchFamily="18" charset="0"/></a:rPr><m:t>𝑋</m:t></m:r></m:e><m:sub><m:r><a:rPr lang="en-US" altLang="ko-KR" b="0" i="1" smtClean="0"><a:solidFill><a:srgbClr val="000000"/></a:solidFill><a:latin typeface="Cambria Math" panose="02040503050406030204" pitchFamily="18" charset="0"/></a:rPr><m:t>1</m:t></m:r></m:sub></m:sSub><m:r><a:rPr lang="en-US" altLang="ko-KR" b="0" i="1" smtClean="0"><a:solidFill><a:srgbClr val="000000"/></a:solidFill><a:latin typeface="Cambria Math" panose="02040503050406030204" pitchFamily="18" charset="0"/></a:rPr><m:t>=</m:t></m:r><m:r><m:rPr><m:nor/></m:rPr><a:rPr lang="en-US" altLang="ko-KR" b="0" i="0" smtClean="0"><a:solidFill><a:srgbClr val="000000"/></a:solidFill><a:latin typeface="Cambria Math" panose="02040503050406030204" pitchFamily="18" charset="0"/></a:rPr><m:t>is</m:t></m:r><m:r><m:rPr><m:nor/></m:rPr><a:rPr lang="en-US" altLang="ko-KR" b="0" i="0" smtClean="0"><a:solidFill><a:srgbClr val="000000"/></a:solidFill><a:latin typeface="Cambria Math" panose="02040503050406030204" pitchFamily="18" charset="0"/></a:rPr><m:t>_</m:t></m:r><m:r><m:rPr><m:nor/></m:rPr><a:rPr lang="en-US" altLang="ko-KR" b="0" i="0" smtClean="0"><a:solidFill><a:srgbClr val="000000"/></a:solidFill><a:latin typeface="Cambria Math" panose="02040503050406030204" pitchFamily="18" charset="0"/></a:rPr><m:t>open</m:t></m:r></m:e></m:d></m:num><m:den><m:r><a:rPr lang="ko-KR" altLang="en-US" i="1" smtClean="0"><a:solidFill><a:srgbClr val="000000"/></a:solidFill><a:latin typeface="Cambria Math" panose="02040503050406030204" pitchFamily="18" charset="0"/></a:rPr><m:t>𝑝</m:t></m:r></m:den></m:f></m:oMath></m:oMathPara></a14:m><a:endParaRPr lang="ko-KR" altLang="en-US"/></a:p></p:txBody></p:sp></mc:Choice><mc:Fallback><p:sp><p:nvSpPr><p:cNvPr id="8" name="개체 7"><a:extLst><a:ext uri="{FF2B5EF4-FFF2-40B4-BE49-F238E27FC236}"><a16:creationId xmlns:a16="http://schemas.microsoft.com/office/drawing/2014/main" id="{088DDAE3-C576-45F0-9A24-327B74743BB4}"/></a:ext></a:extLst></p:cNvPr><p:cNvSpPr txBox="1"><a:spLocks noRot="1" noChangeAspect="1" noMove="1" noResize="1" noEditPoints="1" noAdjustHandles="1" noChangeArrowheads="1" noChangeShapeType="1" noTextEdit="1"/></p:cNvSpPr><p:nvPr/></p:nvSpPr><p:spPr><a:xfrm><a:off x="3613617" y="3570221"/><a:ext cx="6011396" cy="735106"/></a:xfrm><a:prstGeom prst="rect"><a:avLst/></a:prstGeom><a:blipFill><a:blip r:embed="rId4"/><a:stretch><a:fillRect/></a:stretch></a:blipFill></p:spPr><p:txBody><a:bodyPr/><a:lstStyle/><a:p><a:r><a:rPr lang="ko-KR" altLang="en-US"><a:noFill/></a:rPr><a:t> </a:t></a:r></a:p></p:txBody></p:sp></mc:Fallback></mc:AlternateContent><mc:AlternateContent xmlns:mc="http://schemas.openxmlformats.org/markup-compatibility/2006"><mc:Choice xmlns:a14="http://schemas.microsoft.com/office/drawing/2010/main" Requires="a14"><p:sp><p:nvSpPr><p:cNvPr id="9" name="TextBox 8"><a:extLst><a:ext uri="{FF2B5EF4-FFF2-40B4-BE49-F238E27FC236}"><a16:creationId xmlns:a16="http://schemas.microsoft.com/office/drawing/2014/main" id="{E661096C-E92F-4DA8-883C-4F4D1D0ECE62}"/></a:ext></a:extLst></p:cNvPr><p:cNvSpPr txBox="1"/><p:nvPr/></p:nvSpPr><p:spPr><a:xfrm><a:off x="-556372" y="3688087"/><a:ext cx="4953000" cy="369332"/></a:xfrm><a:prstGeom prst="rect"><a:avLst/></a:prstGeom><a:noFill/></p:spPr><p:txBody><a:bodyPr wrap="square"><a:spAutoFit/></a:bodyPr><a:lstStyle/><a:p><a:pPr/><a14:m><m:oMathPara xmlns:m="http://schemas.openxmlformats.org/officeDocument/2006/math"><m:oMathParaPr><m:jc m:val="centerGroup"/></m:oMathParaPr><m:oMath xmlns:m="http://schemas.openxmlformats.org/officeDocument/2006/math"><m:r><a:rPr lang="ko-KR" altLang="en-US" i="1" smtClean="0"><a:solidFill><a:srgbClr val="000000"/></a:solidFill><a:latin typeface="Cambria Math" panose="02040503050406030204" pitchFamily="18" charset="0"/></a:rPr><m:t>𝑝</m:t></m:r><m:d><m:dPr><m:ctrlPr><a:rPr lang="ko-KR" altLang="en-US" i="1"><a:solidFill><a:srgbClr val="000000"/></a:solidFill><a:latin typeface="Cambria Math" panose="02040503050406030204" pitchFamily="18" charset="0"/></a:rPr></m:ctrlPr></m:dPr><m:e><m:sSub><m:sSubPr><m:ctrlPr><a:rPr lang="en-US" altLang="ko-KR" b="0" i="1" smtClean="0"><a:solidFill><a:srgbClr val="000000"/></a:solidFill><a:latin typeface="Cambria Math" panose="02040503050406030204" pitchFamily="18" charset="0"/></a:rPr></m:ctrlPr></m:sSubPr><m:e><m:r><a:rPr lang="en-US" altLang="ko-KR" b="0" i="1" smtClean="0"><a:solidFill><a:srgbClr val="000000"/></a:solidFill><a:latin typeface="Cambria Math" panose="02040503050406030204" pitchFamily="18" charset="0"/></a:rPr><m:t>𝑋</m:t></m:r></m:e><m:sub><m:r><a:rPr lang="en-US" altLang="ko-KR" b="0" i="1" smtClean="0"><a:solidFill><a:srgbClr val="000000"/></a:solidFill><a:latin typeface="Cambria Math" panose="02040503050406030204" pitchFamily="18" charset="0"/></a:rPr><m:t>1</m:t></m:r></m:sub></m:sSub><m:r><a:rPr lang="en-US" altLang="ko-KR" b="0" i="1" smtClean="0"><a:solidFill><a:srgbClr val="000000"/></a:solidFill><a:latin typeface="Cambria Math" panose="02040503050406030204" pitchFamily="18" charset="0"/></a:rPr><m:t>=</m:t></m:r><m:r><m:rPr><m:nor/></m:rPr><a:rPr lang="en-US" altLang="ko-KR" b="0" i="0" smtClean="0"><a:solidFill><a:srgbClr val="000000"/></a:solidFill><a:latin typeface="Cambria Math" panose="02040503050406030204" pitchFamily="18" charset="0"/></a:rPr><m:t>is</m:t></m:r><m:r><m:rPr><m:nor/></m:rPr><a:rPr lang="en-US" altLang="ko-KR" b="0" i="0" smtClean="0"><a:solidFill><a:srgbClr val="000000"/></a:solidFill><a:latin typeface="Cambria Math" panose="02040503050406030204" pitchFamily="18" charset="0"/></a:rPr><m:t>_</m:t></m:r><m:r><m:rPr><m:nor/></m:rPr><a:rPr lang="en-US" altLang="ko-KR" b="0" i="0" smtClean="0"><a:solidFill><a:srgbClr val="000000"/></a:solidFill><a:latin typeface="Cambria Math" panose="02040503050406030204" pitchFamily="18" charset="0"/></a:rPr><m:t>open</m:t></m:r><m:r><m:rPr><m:nor/></m:rPr><a:rPr lang="en-US" altLang="ko-KR" b="0" i="0" smtClean="0"><a:solidFill><a:srgbClr val="000000"/></a:solidFill><a:latin typeface="Cambria Math" panose="02040503050406030204" pitchFamily="18" charset="0"/></a:rPr><m:t> </m:t></m:r><m:r><a:rPr lang="ko-KR" altLang="en-US" i="1"><a:solidFill><a:srgbClr val="000000"/></a:solidFill><a:latin typeface="Cambria Math" panose="02040503050406030204" pitchFamily="18" charset="0"/></a:rPr><m:t>|</m:t></m:r><m:r><a:rPr lang="en-US" altLang="ko-KR" b="0" i="1" smtClean="0"><a:solidFill><a:srgbClr val="000000"/></a:solidFill><a:latin typeface="Cambria Math" panose="02040503050406030204" pitchFamily="18" charset="0"/></a:rPr><m:t> </m:t></m:r><m:sSub><m:sSubPr><m:ctrlPr><a:rPr lang="en-US" altLang="ko-KR" b="0" i="1" smtClean="0"><a:solidFill><a:srgbClr val="000000"/></a:solidFill><a:latin typeface="Cambria Math" panose="02040503050406030204" pitchFamily="18" charset="0"/></a:rPr></m:ctrlPr></m:sSubPr><m:e><m:r><a:rPr lang="en-US" altLang="ko-KR" b="0" i="1" smtClean="0"><a:solidFill><a:srgbClr val="000000"/></a:solidFill><a:latin typeface="Cambria Math" panose="02040503050406030204" pitchFamily="18" charset="0"/></a:rPr><m:t>𝑍</m:t></m:r></m:e><m:sub><m:r><a:rPr lang="en-US" altLang="ko-KR" b="0" i="1" smtClean="0"><a:solidFill><a:srgbClr val="000000"/></a:solidFill><a:latin typeface="Cambria Math" panose="02040503050406030204" pitchFamily="18" charset="0"/></a:rPr><m:t>1</m:t></m:r></m:sub></m:sSub><m:r><a:rPr lang="en-US" altLang="ko-KR" b="0" i="1" smtClean="0"><a:solidFill><a:srgbClr val="000000"/></a:solidFill><a:latin typeface="Cambria Math" panose="02040503050406030204" pitchFamily="18" charset="0"/></a:rPr><m:t>=</m:t></m:r><m:r><m:rPr><m:nor/></m:rPr><a:rPr lang="en-US" altLang="ko-KR" b="0" i="0" smtClean="0"><a:solidFill><a:srgbClr val="000000"/></a:solidFill><a:latin typeface="Cambria Math" panose="02040503050406030204" pitchFamily="18" charset="0"/></a:rPr><m:t>sense</m:t></m:r><m:r><m:rPr><m:nor/></m:rPr><a:rPr lang="en-US" altLang="ko-KR" b="0" i="0" smtClean="0"><a:solidFill><a:srgbClr val="000000"/></a:solidFill><a:latin typeface="Cambria Math" panose="02040503050406030204" pitchFamily="18" charset="0"/></a:rPr><m:t>_</m:t></m:r><m:r><m:rPr><m:nor/></m:rPr><a:rPr lang="en-US" altLang="ko-KR" b="0" i="0" smtClean="0"><a:solidFill><a:srgbClr val="000000"/></a:solidFill><a:latin typeface="Cambria Math" panose="02040503050406030204" pitchFamily="18" charset="0"/></a:rPr><m:t>open</m:t></m:r></m:e></m:d></m:oMath></m:oMathPara></a14:m><a:endParaRPr lang="ko-KR" altLang="en-US"/></a:p></p:txBody></p:sp></mc:Choice><mc:Fallback><p:sp><p:nvSpPr><p:cNvPr id="9" name="TextBox 8"><a:extLst><a:ext uri="{FF2B5EF4-FFF2-40B4-BE49-F238E27FC236}"><a16:creationId xmlns:a16="http://schemas.microsoft.com/office/drawing/2014/main" id="{E661096C-E92F-4DA8-883C-4F4D1D0ECE62}"/></a:ext></a:extLst></p:cNvPr><p:cNvSpPr txBox="1"><a:spLocks noRot="1" noChangeAspect="1" noMove="1" noResize="1" noEditPoints="1" noAdjustHandles="1" noChangeArrowheads="1" noChangeShapeType="1" noTextEdit="1"/></p:cNvSpPr><p:nvPr/></p:nvSpPr><p:spPr><a:xfrm><a:off x="-556372" y="3688087"/><a:ext cx="4953000" cy="369332"/></a:xfrm><a:prstGeom prst="rect"><a:avLst/></a:prstGeom><a:blipFill><a:blip r:embed="rId5"/><a:stretch><a:fillRect b="-16393"/></a:stretch></a:blipFill></p:spPr><p:txBody><a:bodyPr/><a:lstStyle/><a:p><a:r><a:rPr lang="ko-KR" altLang="en-US"><a:noFill/></a:rPr><a:t> </a:t></a:r></a:p></p:txBody></p:sp></mc:Fallback></mc:AlternateContent><p:sp><p:nvSpPr><p:cNvPr id="10" name="개체 7"><a:extLst><a:ext uri="{FF2B5EF4-FFF2-40B4-BE49-F238E27FC236}"><a16:creationId xmlns:a16="http://schemas.microsoft.com/office/drawing/2014/main" id="{49ACFB3F-700E-4FC4-8E57-54F96A950913}"/></a:ext></a:extLst></p:cNvPr><p:cNvSpPr txBox="1"/><p:nvPr/></p:nvSpPr><p:spPr><a:xfrm><a:off x="4333875" y="3657600"/><a:ext cx="6011396" cy="735106"/></a:xfrm><a:prstGeom prst="rect"><a:avLst/></a:prstGeom></p:spPr><p:txBody><a:bodyPr><a:normAutofit/></a:bodyPr><a:lstStyle/><a:p><a:pPr/><a14:m xmlns:a14="http://schemas.microsoft.com/office/drawing/2010/main"><m:oMathPara xmlns:m="http://schemas.openxmlformats.org/officeDocument/2006/math"><m:oMathParaPr><m:jc m:val="left"/></m:oMathParaPr><m:oMath xmlns:m="http://schemas.openxmlformats.org/officeDocument/2006/math"><m:r><m:rPr><m:aln/></m:rPr><a:rPr lang="ko-KR" altLang="en-US" i="1" smtClean="0"><a:solidFill><a:srgbClr val="000000"/></a:solidFill><a:latin typeface="Cambria Math" panose="02040503050406030204" pitchFamily="18" charset="0"/></a:rPr><m:t>=</m:t></m:r><m:r><a:rPr lang="en-US" altLang="ko-KR" b="0" i="1" smtClean="0"><a:solidFill><a:srgbClr val="000000"/></a:solidFill><a:latin typeface="Cambria Math" panose="02040503050406030204" pitchFamily="18" charset="0"/></a:rPr><m:t>   </m:t></m:r><m:r><a:rPr lang="ko-KR" altLang="en-US" i="1"><a:solidFill><a:srgbClr val="000000"/></a:solidFill><a:latin typeface="Cambria Math" panose="02040503050406030204" pitchFamily="18" charset="0"/></a:rPr><m:t>.</m:t></m:r><m:r><a:rPr lang="ko-KR" altLang="en-US"/><m:t>.</m:t></m:r><m:oMathPara xmlns:m="http://schemas.openxmlformats.org/officeDocument/2006/math"><m:oMathParaPr><m:jc m:val="left"/></m:oMathParaPr><m:oMath xmlns:m="http://schemas.openxmlformats.org/officeDocument/2006/math"><m:r><m:rPr><m:aln/></m:rPr><a:rPr lang="ko-KR" altLang="en-US" i="1" smtClean="0"><a:solidFill><a:srgbClr val="000000"/></a:solidFill><a:latin typeface="Cambria Math" panose="02040503050406030204" pitchFamily="18" charset="0"/></a:rPr><m:t>=</m:t></m:r><m:r><a:rPr lang="en-US" altLang="ko-KR" b="0" i="1" smtClean="0"><a:solidFill><a:srgbClr val="000000"/></a:solidFill><a:latin typeface="Cambria Math" panose="02040503050406030204" pitchFamily="18" charset="0"/></a:rPr><m:t>   </m:t></m:r><m:r><a:rPr lang="ko-KR" altLang="en-US" i="1"><a:solidFill><a:srgbClr val="000000"/></a:solidFill><a:latin typeface="Cambria Math" panose="02040503050406030204" pitchFamily="18" charset="0"/></a:rPr><m:t>.</m:t></m:r><m:r><a:rPr lang="ko-KR" altLang="en-US"/><m:t>.</m:t></m:r></a14:m><a:br><a:rPr lang="ko-KR" altLang="en-US" i="0"><a:solidFill><a:srgbClr val="000000"/></a:solidFill><a:latin typeface="Cambria Math" panose="02040503050406030204" pitchFamily="18" charset="0"/></a:rPr></a:br><a:endParaRPr lang="ko-KR" altLang="en-US"/></a:p></p:txBody></p:sp><p:sp><p:nvSpPr><p:cNvPr id="11" name="TextBox 10"><a:extLst><a:ext uri="{FF2B5EF4-FFF2-40B4-BE49-F238E27FC236}"><a16:creationId xmlns:a16="http://schemas.microsoft.com/office/drawing/2014/main" id="{B45F89C4-614C-4DD9-A212-B2110C841537}"/></a:ext></a:extLst></p:cNvPr><p:cNvSpPr txBox="1"/><p:nvPr/></p:nvSpPr><p:spPr><a:xfrm><a:off x="4361329" y="2971800"/><a:ext cx="1556836" cy="276999"/></a:xfrm><a:prstGeom prst="rect"><a:avLst/></a:prstGeom><a:noFill/></p:spPr><p:txBody><a:bodyPr wrap="none" lIns="0" tIns="0" rIns="0" bIns="0" rtlCol="0"><a:spAutoFit/></a:bodyPr><a:lstStyle/><a:p><a14:m xmlns:a14="http://schemas.microsoft.com/office/drawing/2010/main"><m:oMathPara xmlns:m="http://schemas.openxmlformats.org/officeDocument/2006/math"><m:oMathParaPr><m:jc m:val="centerGroup"/></m:oMathParaPr><m:oMath xmlns:m="http://schemas.openxmlformats.org/officeDocument/2006/math"><m:r><a:rPr lang="en-US" altLang="ko-KR" b="0" i="1" smtClean="0"><a:latin typeface="Cambria Math" panose="02040503050406030204" pitchFamily="18" charset="0"/></a:rPr><m:t>𝑠𝑑𝑓𝑠𝑑𝑓𝑠𝑑𝑓𝑠𝑑𝑓</m:t></m:r></m:oMath></m:oMathPara></a14:m><a:endParaRPr lang="ko-KR" altLang="en-US"/></a:p></p:txBody></p:sp></p:spTree><p:extLst><p:ext uri="{BB962C8B-B14F-4D97-AF65-F5344CB8AC3E}"><p14:creationId xmlns:p14="http://schemas.microsoft.com/office/powerpoint/2010/main" val="3426250187"/></p:ext></p:extLst></p:cSld><p:clrMapOvr><a:masterClrMapping/></p:clrMapOvr>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19CEC-6DB5-4DB9-AB00-1D6D6DE9D4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73CF22-6C8B-4FE8-956A-2BE03D298B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4CB08A-D77A-4794-A42F-80F83E08F4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27AB9-6298-44FA-9E1C-7B66247BD5AA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DEB5E2F-292C-4F5F-AF9C-08862BCCA713}"/>
              </a:ext>
            </a:extLst>
          </p:cNvPr>
          <p:cNvGrpSpPr/>
          <p:nvPr/>
        </p:nvGrpSpPr>
        <p:grpSpPr>
          <a:xfrm>
            <a:off x="1418846" y="1698378"/>
            <a:ext cx="6571225" cy="1730622"/>
            <a:chOff x="1418846" y="1698378"/>
            <a:chExt cx="6571225" cy="173062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C0AB616-422F-41D9-B6A5-8F9A5E5CCD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9694"/>
            <a:stretch/>
          </p:blipFill>
          <p:spPr>
            <a:xfrm>
              <a:off x="1418846" y="1857769"/>
              <a:ext cx="6571225" cy="157123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5ED2F0F-30CB-4081-8607-F715F7D16E5A}"/>
                </a:ext>
              </a:extLst>
            </p:cNvPr>
            <p:cNvSpPr txBox="1"/>
            <p:nvPr/>
          </p:nvSpPr>
          <p:spPr>
            <a:xfrm>
              <a:off x="1418846" y="1698378"/>
              <a:ext cx="3703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bel(x)</a:t>
              </a: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: </a:t>
              </a:r>
              <a:r>
                <a:rPr lang="ko-KR" altLang="en-US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센서값과 제어값 모두를 종합한 </a:t>
              </a:r>
              <a:r>
                <a:rPr lang="ko-KR" altLang="en-US" sz="1200">
                  <a:solidFill>
                    <a:srgbClr val="0000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로봇 위치 상태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BD8C5B1-6307-402C-984F-CA6C20E38437}"/>
                </a:ext>
              </a:extLst>
            </p:cNvPr>
            <p:cNvSpPr txBox="1"/>
            <p:nvPr/>
          </p:nvSpPr>
          <p:spPr>
            <a:xfrm>
              <a:off x="2066197" y="2579383"/>
              <a:ext cx="45505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초기 상태에는 어떠한 정보가 없으므로 </a:t>
              </a: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uniform </a:t>
              </a:r>
              <a:r>
                <a:rPr lang="ko-KR" altLang="en-US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한 확률 값을 가집니다</a:t>
              </a: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8085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D2EB9-1748-4CB9-968E-4D43EE2F6A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5C51A7-3E13-43B5-B501-549B053128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47FAC1-EE24-4E77-88CC-D040CDA1B7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27AB9-6298-44FA-9E1C-7B66247BD5AA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35EAAC-32E1-4E20-AD74-8A0296F90A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158" b="308"/>
          <a:stretch/>
        </p:blipFill>
        <p:spPr>
          <a:xfrm>
            <a:off x="1583351" y="2214693"/>
            <a:ext cx="6571225" cy="22818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C4C334-7479-4891-B6D6-B11CE51FB5B8}"/>
              </a:ext>
            </a:extLst>
          </p:cNvPr>
          <p:cNvSpPr txBox="1"/>
          <p:nvPr/>
        </p:nvSpPr>
        <p:spPr>
          <a:xfrm>
            <a:off x="1583351" y="1975377"/>
            <a:ext cx="5392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p(z|x)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로봇의 위치 상태가 </a:t>
            </a:r>
            <a:r>
              <a:rPr lang="en-US" altLang="ko-KR" sz="12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주어졌을 때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센서가 인지한 로봇 위치의 확률 분포</a:t>
            </a:r>
            <a:endParaRPr lang="ko-KR" altLang="en-US" sz="12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B0573E-F8F1-42DC-9416-F2666114F569}"/>
              </a:ext>
            </a:extLst>
          </p:cNvPr>
          <p:cNvSpPr txBox="1"/>
          <p:nvPr/>
        </p:nvSpPr>
        <p:spPr>
          <a:xfrm>
            <a:off x="1583351" y="1698378"/>
            <a:ext cx="2845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p(z)</a:t>
            </a:r>
            <a:r>
              <a:rPr lang="ko-KR" altLang="en-US" sz="12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sz="12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센서가 인지한 로봇 위치의 확률 분포</a:t>
            </a:r>
            <a:endParaRPr lang="ko-KR" altLang="en-US" sz="12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781FC3-F5EB-4B6C-B9D7-7F1663BFA7CD}"/>
              </a:ext>
            </a:extLst>
          </p:cNvPr>
          <p:cNvSpPr txBox="1"/>
          <p:nvPr/>
        </p:nvSpPr>
        <p:spPr>
          <a:xfrm>
            <a:off x="2163689" y="2903748"/>
            <a:ext cx="5397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문앞에 센서 데이터가 있고 로봇이 문앞을 지나면 문앞에 로봇이 있을 확률이 증가한다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65306A-D958-43E6-8BFD-33E98799B99B}"/>
              </a:ext>
            </a:extLst>
          </p:cNvPr>
          <p:cNvSpPr txBox="1"/>
          <p:nvPr/>
        </p:nvSpPr>
        <p:spPr>
          <a:xfrm>
            <a:off x="2163689" y="3705451"/>
            <a:ext cx="5838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시점의 최종 로봇 위치 상태에 대한 확률 분포 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 앞에 있을 확률이 동등하게 분포한다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8687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B35E9-9B4D-4F09-A41D-E7C4C2224E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50CA87-A08E-466F-BF75-FB74F70FB9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3290E8-0519-44B3-B655-12E9838E49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27AB9-6298-44FA-9E1C-7B66247BD5AA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456FB29-4228-4ACC-9020-5E42214DDCC2}"/>
              </a:ext>
            </a:extLst>
          </p:cNvPr>
          <p:cNvGrpSpPr/>
          <p:nvPr/>
        </p:nvGrpSpPr>
        <p:grpSpPr>
          <a:xfrm>
            <a:off x="1481197" y="1698378"/>
            <a:ext cx="6681811" cy="3877480"/>
            <a:chOff x="1481197" y="1698378"/>
            <a:chExt cx="6681811" cy="3877480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771CFC7-0E35-457E-BFAB-440D659EE1AD}"/>
                </a:ext>
              </a:extLst>
            </p:cNvPr>
            <p:cNvGrpSpPr/>
            <p:nvPr/>
          </p:nvGrpSpPr>
          <p:grpSpPr>
            <a:xfrm>
              <a:off x="1481197" y="1698378"/>
              <a:ext cx="6681811" cy="3877480"/>
              <a:chOff x="1481197" y="1698378"/>
              <a:chExt cx="6681811" cy="3877480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EB3BD62F-BD5F-4D56-9213-BB7537A98E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81197" y="1698378"/>
                <a:ext cx="6681811" cy="3877480"/>
              </a:xfrm>
              <a:prstGeom prst="rect">
                <a:avLst/>
              </a:prstGeom>
            </p:spPr>
          </p:pic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FF506BDF-9D4E-4B0F-9B96-766E67691547}"/>
                  </a:ext>
                </a:extLst>
              </p:cNvPr>
              <p:cNvCxnSpPr/>
              <p:nvPr/>
            </p:nvCxnSpPr>
            <p:spPr>
              <a:xfrm>
                <a:off x="3783903" y="3875714"/>
                <a:ext cx="448342" cy="13674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3EB6B79E-4A0C-4E36-A7C6-6F905DB55F0C}"/>
                  </a:ext>
                </a:extLst>
              </p:cNvPr>
              <p:cNvCxnSpPr/>
              <p:nvPr/>
            </p:nvCxnSpPr>
            <p:spPr>
              <a:xfrm>
                <a:off x="6057319" y="3875714"/>
                <a:ext cx="448342" cy="13674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43503673-2C8B-407D-83C5-ED5609A7AF29}"/>
                  </a:ext>
                </a:extLst>
              </p:cNvPr>
              <p:cNvCxnSpPr/>
              <p:nvPr/>
            </p:nvCxnSpPr>
            <p:spPr>
              <a:xfrm>
                <a:off x="3288484" y="3875714"/>
                <a:ext cx="448342" cy="13674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" name="화살표: 오른쪽 6">
                <a:extLst>
                  <a:ext uri="{FF2B5EF4-FFF2-40B4-BE49-F238E27FC236}">
                    <a16:creationId xmlns:a16="http://schemas.microsoft.com/office/drawing/2014/main" id="{13C281A0-7BBC-40AA-A493-DC94F2531EE1}"/>
                  </a:ext>
                </a:extLst>
              </p:cNvPr>
              <p:cNvSpPr/>
              <p:nvPr/>
            </p:nvSpPr>
            <p:spPr>
              <a:xfrm>
                <a:off x="3162649" y="4723003"/>
                <a:ext cx="755009" cy="276836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F12F5E1-3C75-4831-B667-BE73BE15AA42}"/>
                </a:ext>
              </a:extLst>
            </p:cNvPr>
            <p:cNvSpPr/>
            <p:nvPr/>
          </p:nvSpPr>
          <p:spPr>
            <a:xfrm>
              <a:off x="3485532" y="5243119"/>
              <a:ext cx="596743" cy="327171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28E8DB0-23F9-4CA6-992D-135CC4B78E23}"/>
                </a:ext>
              </a:extLst>
            </p:cNvPr>
            <p:cNvSpPr/>
            <p:nvPr/>
          </p:nvSpPr>
          <p:spPr>
            <a:xfrm>
              <a:off x="2992069" y="3594572"/>
              <a:ext cx="448342" cy="33860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9819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2781F-D792-45C4-B411-4D0F52BCA0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833371-84D0-4741-A732-47CB573F16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E5EF67-BFA8-4E32-BD63-26E170A8BA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27AB9-6298-44FA-9E1C-7B66247BD5AA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B21AF00-01C2-4C0E-A63D-E8EAF73B2595}"/>
              </a:ext>
            </a:extLst>
          </p:cNvPr>
          <p:cNvGrpSpPr/>
          <p:nvPr/>
        </p:nvGrpSpPr>
        <p:grpSpPr>
          <a:xfrm>
            <a:off x="1478018" y="1698378"/>
            <a:ext cx="6949963" cy="3953216"/>
            <a:chOff x="1478018" y="1698378"/>
            <a:chExt cx="6949963" cy="395321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7DB4F06-7448-4819-8D1B-77250A2DA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8018" y="1698378"/>
              <a:ext cx="6949963" cy="3953216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D5964D0-2D9F-4964-8544-3D7B1B3EFF1C}"/>
                </a:ext>
              </a:extLst>
            </p:cNvPr>
            <p:cNvSpPr/>
            <p:nvPr/>
          </p:nvSpPr>
          <p:spPr>
            <a:xfrm>
              <a:off x="3595912" y="2822785"/>
              <a:ext cx="448342" cy="33860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023DD34-2362-4B50-82B6-190E75272911}"/>
                </a:ext>
              </a:extLst>
            </p:cNvPr>
            <p:cNvSpPr/>
            <p:nvPr/>
          </p:nvSpPr>
          <p:spPr>
            <a:xfrm>
              <a:off x="3595912" y="4482416"/>
              <a:ext cx="448342" cy="338603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2470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03119-CEA3-468E-AB8D-AAD43121C8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4A87DE-A34E-46CD-8DAB-7E538A4FFA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D4B664-EBF6-485D-BDA3-69BC7840F3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27AB9-6298-44FA-9E1C-7B66247BD5AA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88ECD7-2D53-484B-8252-225270A42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62" y="1698378"/>
            <a:ext cx="6840407" cy="4073646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5BE3E12-75EA-475F-A582-980FC9ED54DE}"/>
              </a:ext>
            </a:extLst>
          </p:cNvPr>
          <p:cNvCxnSpPr>
            <a:cxnSpLocks/>
          </p:cNvCxnSpPr>
          <p:nvPr/>
        </p:nvCxnSpPr>
        <p:spPr>
          <a:xfrm>
            <a:off x="3221372" y="3934437"/>
            <a:ext cx="914400" cy="159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62656D3-BB46-4E50-B365-F7E7021E2B51}"/>
              </a:ext>
            </a:extLst>
          </p:cNvPr>
          <p:cNvCxnSpPr>
            <a:cxnSpLocks/>
          </p:cNvCxnSpPr>
          <p:nvPr/>
        </p:nvCxnSpPr>
        <p:spPr>
          <a:xfrm>
            <a:off x="3820083" y="3934437"/>
            <a:ext cx="914400" cy="159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0650B2F-1C08-40A5-BA0E-CED05511597E}"/>
              </a:ext>
            </a:extLst>
          </p:cNvPr>
          <p:cNvCxnSpPr>
            <a:cxnSpLocks/>
          </p:cNvCxnSpPr>
          <p:nvPr/>
        </p:nvCxnSpPr>
        <p:spPr>
          <a:xfrm>
            <a:off x="4418794" y="3934437"/>
            <a:ext cx="914400" cy="159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837AD6F-D6E4-47D2-8F1E-D95368550B41}"/>
              </a:ext>
            </a:extLst>
          </p:cNvPr>
          <p:cNvCxnSpPr>
            <a:cxnSpLocks/>
          </p:cNvCxnSpPr>
          <p:nvPr/>
        </p:nvCxnSpPr>
        <p:spPr>
          <a:xfrm>
            <a:off x="6155315" y="3934437"/>
            <a:ext cx="914400" cy="159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B4BD5E3-67CF-41EB-96D4-D721F51F2BB5}"/>
              </a:ext>
            </a:extLst>
          </p:cNvPr>
          <p:cNvCxnSpPr>
            <a:cxnSpLocks/>
          </p:cNvCxnSpPr>
          <p:nvPr/>
        </p:nvCxnSpPr>
        <p:spPr>
          <a:xfrm>
            <a:off x="6728048" y="3934437"/>
            <a:ext cx="914400" cy="159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10C48A06-7860-4071-9329-EF1ED03A8D51}"/>
              </a:ext>
            </a:extLst>
          </p:cNvPr>
          <p:cNvSpPr/>
          <p:nvPr/>
        </p:nvSpPr>
        <p:spPr>
          <a:xfrm>
            <a:off x="3820083" y="4723003"/>
            <a:ext cx="755009" cy="27683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079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4DF35-6C71-44DF-ADD9-E5C11B1B35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F44E44-6D09-4298-A111-7D8FD68FFB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2F14B0-26AD-4B5F-94A7-E062490034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27AB9-6298-44FA-9E1C-7B66247BD5AA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AD82208-32A7-461E-A6C9-964B6757182C}"/>
              </a:ext>
            </a:extLst>
          </p:cNvPr>
          <p:cNvGrpSpPr/>
          <p:nvPr/>
        </p:nvGrpSpPr>
        <p:grpSpPr>
          <a:xfrm>
            <a:off x="1435200" y="1340768"/>
            <a:ext cx="7289350" cy="4882621"/>
            <a:chOff x="1728815" y="1572544"/>
            <a:chExt cx="7289350" cy="488262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CDE38DC-1FFE-4106-9B2D-F0B55D615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28815" y="1572544"/>
              <a:ext cx="7289350" cy="2307942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1AAB449-4155-4D2B-B2E0-8A27DB9FE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8816" y="4012464"/>
              <a:ext cx="3547860" cy="2058837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1FAE4C5-A062-4787-BF62-81F410C29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77342" y="4046020"/>
              <a:ext cx="3505651" cy="199405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B95C2F-6EEE-41BC-8564-EE36740998A0}"/>
                </a:ext>
              </a:extLst>
            </p:cNvPr>
            <p:cNvSpPr txBox="1"/>
            <p:nvPr/>
          </p:nvSpPr>
          <p:spPr>
            <a:xfrm>
              <a:off x="2631866" y="6085833"/>
              <a:ext cx="17417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Control</a:t>
              </a:r>
              <a:r>
                <a:rPr lang="ko-KR" altLang="en-US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update</a:t>
              </a:r>
              <a:endParaRPr lang="ko-KR" altLang="en-US" b="1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1A093A-F60F-4965-9180-21AF18218237}"/>
                </a:ext>
              </a:extLst>
            </p:cNvPr>
            <p:cNvSpPr txBox="1"/>
            <p:nvPr/>
          </p:nvSpPr>
          <p:spPr>
            <a:xfrm>
              <a:off x="5967478" y="6085833"/>
              <a:ext cx="2435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Measurement</a:t>
              </a:r>
              <a:r>
                <a:rPr lang="ko-KR" altLang="en-US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update</a:t>
              </a:r>
              <a:endParaRPr lang="ko-KR" altLang="en-US" b="1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4EFB0E-9519-4EF9-A6E6-B722E4FDA698}"/>
                </a:ext>
              </a:extLst>
            </p:cNvPr>
            <p:cNvSpPr txBox="1"/>
            <p:nvPr/>
          </p:nvSpPr>
          <p:spPr>
            <a:xfrm>
              <a:off x="5744291" y="2198008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>
                  <a:solidFill>
                    <a:srgbClr val="0000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①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F858C14-98E7-43FC-88FA-E6CD3D6F79B5}"/>
                </a:ext>
              </a:extLst>
            </p:cNvPr>
            <p:cNvSpPr txBox="1"/>
            <p:nvPr/>
          </p:nvSpPr>
          <p:spPr>
            <a:xfrm>
              <a:off x="4675326" y="2198008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②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A4A241B-B47D-47BA-A076-AE5E2C3C27F0}"/>
                </a:ext>
              </a:extLst>
            </p:cNvPr>
            <p:cNvSpPr txBox="1"/>
            <p:nvPr/>
          </p:nvSpPr>
          <p:spPr>
            <a:xfrm>
              <a:off x="2803988" y="2424783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>
                  <a:solidFill>
                    <a:srgbClr val="00B05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③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29AF52B-8062-4196-A894-52DFE9B6EF91}"/>
                </a:ext>
              </a:extLst>
            </p:cNvPr>
            <p:cNvSpPr txBox="1"/>
            <p:nvPr/>
          </p:nvSpPr>
          <p:spPr>
            <a:xfrm>
              <a:off x="4488897" y="2942692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>
                  <a:solidFill>
                    <a:schemeClr val="accent4">
                      <a:lumMod val="7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④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2E3CE9A-9E67-48BB-84F1-4215F97FDF90}"/>
                </a:ext>
              </a:extLst>
            </p:cNvPr>
            <p:cNvSpPr txBox="1"/>
            <p:nvPr/>
          </p:nvSpPr>
          <p:spPr>
            <a:xfrm>
              <a:off x="2803988" y="2681845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⑤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B72952C8-3224-49DF-AB71-ED744B22B7AD}"/>
                </a:ext>
              </a:extLst>
            </p:cNvPr>
            <p:cNvSpPr/>
            <p:nvPr/>
          </p:nvSpPr>
          <p:spPr>
            <a:xfrm>
              <a:off x="5535426" y="2428755"/>
              <a:ext cx="836497" cy="266967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024F2053-6FED-4E77-BE2B-FBAC77FC6BD7}"/>
                </a:ext>
              </a:extLst>
            </p:cNvPr>
            <p:cNvSpPr/>
            <p:nvPr/>
          </p:nvSpPr>
          <p:spPr>
            <a:xfrm>
              <a:off x="4163665" y="2428755"/>
              <a:ext cx="1354983" cy="26696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9AFB427-91F9-443C-AB5C-580F30A7648E}"/>
                </a:ext>
              </a:extLst>
            </p:cNvPr>
            <p:cNvSpPr/>
            <p:nvPr/>
          </p:nvSpPr>
          <p:spPr>
            <a:xfrm>
              <a:off x="5009048" y="2709683"/>
              <a:ext cx="639624" cy="266967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60C894FB-0978-4030-97F6-1224F1119BB9}"/>
                </a:ext>
              </a:extLst>
            </p:cNvPr>
            <p:cNvSpPr/>
            <p:nvPr/>
          </p:nvSpPr>
          <p:spPr>
            <a:xfrm>
              <a:off x="4141209" y="2709683"/>
              <a:ext cx="851696" cy="26696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6A862D70-DDEF-43A2-A703-225E1679FF1A}"/>
                </a:ext>
              </a:extLst>
            </p:cNvPr>
            <p:cNvSpPr/>
            <p:nvPr/>
          </p:nvSpPr>
          <p:spPr>
            <a:xfrm>
              <a:off x="3119461" y="2428755"/>
              <a:ext cx="639624" cy="266967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E4DA842-DCE8-4758-8784-1825427A941A}"/>
                </a:ext>
              </a:extLst>
            </p:cNvPr>
            <p:cNvSpPr/>
            <p:nvPr/>
          </p:nvSpPr>
          <p:spPr>
            <a:xfrm>
              <a:off x="3119461" y="2706409"/>
              <a:ext cx="639624" cy="266967"/>
            </a:xfrm>
            <a:prstGeom prst="roundRect">
              <a:avLst/>
            </a:prstGeom>
            <a:solidFill>
              <a:schemeClr val="tx1">
                <a:lumMod val="95000"/>
                <a:lumOff val="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DE246B2-28A7-4188-97CC-1F40A90E9640}"/>
                </a:ext>
              </a:extLst>
            </p:cNvPr>
            <p:cNvSpPr txBox="1"/>
            <p:nvPr/>
          </p:nvSpPr>
          <p:spPr>
            <a:xfrm>
              <a:off x="2352862" y="4829912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>
                  <a:solidFill>
                    <a:srgbClr val="0000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①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7BAB703-FB3E-4A39-9749-4FA37579122D}"/>
                </a:ext>
              </a:extLst>
            </p:cNvPr>
            <p:cNvSpPr txBox="1"/>
            <p:nvPr/>
          </p:nvSpPr>
          <p:spPr>
            <a:xfrm>
              <a:off x="2629558" y="5521446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②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3749F86-D8B4-484A-B0FC-D702D0EDB4B4}"/>
                </a:ext>
              </a:extLst>
            </p:cNvPr>
            <p:cNvSpPr txBox="1"/>
            <p:nvPr/>
          </p:nvSpPr>
          <p:spPr>
            <a:xfrm>
              <a:off x="3278011" y="5738772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>
                  <a:solidFill>
                    <a:srgbClr val="00B05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③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8967783-355E-403B-A528-E1B31633BB2A}"/>
                </a:ext>
              </a:extLst>
            </p:cNvPr>
            <p:cNvSpPr txBox="1"/>
            <p:nvPr/>
          </p:nvSpPr>
          <p:spPr>
            <a:xfrm>
              <a:off x="5167598" y="2948774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>
                  <a:solidFill>
                    <a:srgbClr val="00B05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③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68A2BD7-B60B-47B3-A015-656641444922}"/>
                </a:ext>
              </a:extLst>
            </p:cNvPr>
            <p:cNvSpPr txBox="1"/>
            <p:nvPr/>
          </p:nvSpPr>
          <p:spPr>
            <a:xfrm>
              <a:off x="6862723" y="4443412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>
                  <a:solidFill>
                    <a:srgbClr val="00B05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③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362EDB-BD6F-4650-8839-A8C6117F3737}"/>
                </a:ext>
              </a:extLst>
            </p:cNvPr>
            <p:cNvSpPr txBox="1"/>
            <p:nvPr/>
          </p:nvSpPr>
          <p:spPr>
            <a:xfrm>
              <a:off x="6540199" y="5309711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>
                  <a:solidFill>
                    <a:schemeClr val="accent4">
                      <a:lumMod val="7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④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D8B521E-2342-4769-93CC-3FAF33880A3A}"/>
                </a:ext>
              </a:extLst>
            </p:cNvPr>
            <p:cNvSpPr txBox="1"/>
            <p:nvPr/>
          </p:nvSpPr>
          <p:spPr>
            <a:xfrm>
              <a:off x="6540199" y="5719897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6131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44DE8-9FC6-4174-A996-91D6E5F5BC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142C63-DD21-4F49-A061-75B107823D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0070AC-B269-4ED5-A939-2D64E62215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27AB9-6298-44FA-9E1C-7B66247BD5AA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ko-KR" alt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AC6194-FC94-45C6-AC0F-44B1E1ACDCED}"/>
                  </a:ext>
                </a:extLst>
              </p:cNvPr>
              <p:cNvSpPr txBox="1"/>
              <p:nvPr/>
            </p:nvSpPr>
            <p:spPr>
              <a:xfrm>
                <a:off x="1284207" y="2272167"/>
                <a:ext cx="7337586" cy="1747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b="1">
                    <a:solidFill>
                      <a:srgbClr val="0000FF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①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𝒃𝒆𝒍</m:t>
                    </m:r>
                    <m:r>
                      <a:rPr lang="en-US" altLang="ko-KR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(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𝒕</m:t>
                        </m:r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−</m:t>
                        </m:r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b="1">
                    <a:solidFill>
                      <a:srgbClr val="0000FF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 : </a:t>
                </a:r>
                <a:r>
                  <a:rPr lang="ko-KR" altLang="en-US" b="1">
                    <a:solidFill>
                      <a:srgbClr val="0000FF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이전 상태</a:t>
                </a:r>
                <a:endParaRPr lang="en-US" altLang="ko-KR" b="1">
                  <a:solidFill>
                    <a:srgbClr val="0000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ko-KR" altLang="en-US" b="1">
                    <a:solidFill>
                      <a:srgbClr val="FF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②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𝒑</m:t>
                    </m:r>
                    <m:d>
                      <m:dPr>
                        <m:endChr m:val="|"/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𝒕</m:t>
                            </m:r>
                          </m:sub>
                        </m:sSub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 </m:t>
                        </m:r>
                      </m:e>
                    </m:d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𝒖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𝒕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 ,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𝒕</m:t>
                        </m:r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−</m:t>
                        </m:r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𝟏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)</m:t>
                    </m:r>
                  </m:oMath>
                </a14:m>
                <a:r>
                  <a:rPr lang="ko-KR" altLang="en-US" b="1">
                    <a:solidFill>
                      <a:srgbClr val="FF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b="1">
                    <a:solidFill>
                      <a:srgbClr val="FF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: </a:t>
                </a:r>
                <a:r>
                  <a:rPr lang="ko-KR" altLang="en-US" b="1">
                    <a:solidFill>
                      <a:srgbClr val="FF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이전 상태와 제어값이 주어졌을 때</a:t>
                </a:r>
                <a:r>
                  <a:rPr lang="en-US" altLang="ko-KR" b="1">
                    <a:solidFill>
                      <a:srgbClr val="FF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</a:t>
                </a:r>
                <a:r>
                  <a:rPr lang="ko-KR" altLang="en-US" b="1">
                    <a:solidFill>
                      <a:srgbClr val="FF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현재 상태의 확률 분포</a:t>
                </a:r>
                <a:endParaRPr lang="en-US" altLang="ko-KR" b="1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ko-KR" altLang="en-US" b="1">
                    <a:solidFill>
                      <a:srgbClr val="00B05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③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acc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𝒃𝒆𝒍</m:t>
                        </m:r>
                      </m:e>
                    </m:acc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(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𝒕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)</m:t>
                    </m:r>
                  </m:oMath>
                </a14:m>
                <a:r>
                  <a:rPr lang="ko-KR" altLang="en-US" b="1">
                    <a:solidFill>
                      <a:srgbClr val="00B05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b="1">
                    <a:solidFill>
                      <a:srgbClr val="00B05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: control update (prediction)</a:t>
                </a:r>
              </a:p>
              <a:p>
                <a:pPr>
                  <a:lnSpc>
                    <a:spcPct val="120000"/>
                  </a:lnSpc>
                </a:pPr>
                <a:r>
                  <a:rPr lang="ko-KR" altLang="en-US" b="1">
                    <a:solidFill>
                      <a:srgbClr val="7030A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④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𝒑</m:t>
                    </m:r>
                    <m:d>
                      <m:dPr>
                        <m:endChr m:val="|"/>
                        <m:ctrlPr>
                          <a:rPr lang="en-US" altLang="ko-K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𝒕</m:t>
                            </m:r>
                          </m:sub>
                        </m:sSub>
                        <m:r>
                          <a:rPr lang="en-US" altLang="ko-K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 </m:t>
                        </m:r>
                      </m:e>
                    </m:d>
                    <m:r>
                      <a:rPr lang="en-US" altLang="ko-K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𝒕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)</m:t>
                    </m:r>
                  </m:oMath>
                </a14:m>
                <a:r>
                  <a:rPr lang="ko-KR" altLang="en-US" b="1">
                    <a:solidFill>
                      <a:srgbClr val="7030A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b="1">
                    <a:solidFill>
                      <a:srgbClr val="7030A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: </a:t>
                </a:r>
                <a:r>
                  <a:rPr lang="ko-KR" altLang="en-US" b="1">
                    <a:solidFill>
                      <a:srgbClr val="7030A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현재 상태의 센서값의 확률 분포</a:t>
                </a:r>
                <a:endParaRPr lang="en-US" altLang="ko-KR" b="1">
                  <a:solidFill>
                    <a:srgbClr val="7030A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ko-KR" altLang="en-US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⑤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𝒃𝒆𝒍</m:t>
                    </m:r>
                    <m:r>
                      <a:rPr lang="en-US" altLang="ko-KR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(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𝒕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)</m:t>
                    </m:r>
                  </m:oMath>
                </a14:m>
                <a:r>
                  <a:rPr lang="ko-KR" altLang="en-US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: measurement update (correction)</a:t>
                </a:r>
                <a:endParaRPr lang="ko-KR" altLang="en-US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AC6194-FC94-45C6-AC0F-44B1E1ACD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207" y="2272167"/>
                <a:ext cx="7337586" cy="1747466"/>
              </a:xfrm>
              <a:prstGeom prst="rect">
                <a:avLst/>
              </a:prstGeom>
              <a:blipFill>
                <a:blip r:embed="rId2"/>
                <a:stretch>
                  <a:fillRect l="-748" b="-52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8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DCC78A-CB28-4101-9C96-D8ED281919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4090A7-112E-46C1-AF6A-E47E4B251E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B11C61-2FA8-4151-8238-8F6661FD91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27AB9-6298-44FA-9E1C-7B66247BD5AA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3BA2632-7280-4100-AE6D-4BB7976EFE0F}"/>
              </a:ext>
            </a:extLst>
          </p:cNvPr>
          <p:cNvGrpSpPr/>
          <p:nvPr/>
        </p:nvGrpSpPr>
        <p:grpSpPr>
          <a:xfrm>
            <a:off x="1728815" y="1572544"/>
            <a:ext cx="7289350" cy="2307942"/>
            <a:chOff x="1728815" y="1572544"/>
            <a:chExt cx="7289350" cy="230794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D40F0C3-2F91-488A-94AA-5F990772F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28815" y="1572544"/>
              <a:ext cx="7289350" cy="2307942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6983B13-2B21-4E31-B07A-C8209632E805}"/>
                </a:ext>
              </a:extLst>
            </p:cNvPr>
            <p:cNvSpPr/>
            <p:nvPr/>
          </p:nvSpPr>
          <p:spPr>
            <a:xfrm>
              <a:off x="3922837" y="2419175"/>
              <a:ext cx="317401" cy="317401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7200366"/>
      </p:ext>
    </p:extLst>
  </p:cSld>
  <p:clrMapOvr>
    <a:masterClrMapping/>
  </p:clrMapOvr>
</p:sld>
</file>

<file path=ppt/theme/theme1.xml><?xml version="1.0" encoding="utf-8"?>
<a:theme xmlns:a="http://schemas.openxmlformats.org/drawingml/2006/main" name="HM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MC" id="{506EF4E1-1E82-46B9-92AC-F74933F933B7}" vid="{BB7EFFF2-1798-4BEB-B02E-97D90F7221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3725</TotalTime>
  <Words>282</Words>
  <Application>Microsoft Office PowerPoint</Application>
  <PresentationFormat>A4 용지(210x297mm)</PresentationFormat>
  <Paragraphs>57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굴림</vt:lpstr>
      <vt:lpstr>나눔바른고딕</vt:lpstr>
      <vt:lpstr>맑은 고딕</vt:lpstr>
      <vt:lpstr>현대하모니 M</vt:lpstr>
      <vt:lpstr>Arial</vt:lpstr>
      <vt:lpstr>Cambria Math</vt:lpstr>
      <vt:lpstr>HMC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JIN-SOL</dc:creator>
  <cp:lastModifiedBy>KIM JIN-SOL</cp:lastModifiedBy>
  <cp:revision>42</cp:revision>
  <dcterms:created xsi:type="dcterms:W3CDTF">2021-01-09T10:18:00Z</dcterms:created>
  <dcterms:modified xsi:type="dcterms:W3CDTF">2021-01-16T13:50:28Z</dcterms:modified>
</cp:coreProperties>
</file>