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8" r:id="rId2"/>
    <p:sldId id="259" r:id="rId3"/>
    <p:sldId id="260" r:id="rId4"/>
    <p:sldId id="261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3168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8</c:v>
                </c:pt>
                <c:pt idx="5">
                  <c:v>7</c:v>
                </c:pt>
                <c:pt idx="6">
                  <c:v>9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6</c:v>
                </c:pt>
                <c:pt idx="3">
                  <c:v>5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12</c:v>
                </c:pt>
                <c:pt idx="9">
                  <c:v>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7E-4253-BBEA-6098C3BC9F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7063696"/>
        <c:axId val="1385464863"/>
      </c:scatterChart>
      <c:valAx>
        <c:axId val="155706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X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5464863"/>
        <c:crosses val="autoZero"/>
        <c:crossBetween val="midCat"/>
      </c:valAx>
      <c:valAx>
        <c:axId val="138546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Y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7063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9</c:v>
                </c:pt>
                <c:pt idx="1">
                  <c:v>2</c:v>
                </c:pt>
                <c:pt idx="2">
                  <c:v>6</c:v>
                </c:pt>
                <c:pt idx="3">
                  <c:v>1</c:v>
                </c:pt>
                <c:pt idx="4">
                  <c:v>8</c:v>
                </c:pt>
                <c:pt idx="5">
                  <c:v>3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B4-4000-9E6F-DD5E31EAEB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7063696"/>
        <c:axId val="1385464863"/>
      </c:scatterChart>
      <c:valAx>
        <c:axId val="155706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X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5464863"/>
        <c:crosses val="autoZero"/>
        <c:crossBetween val="midCat"/>
      </c:valAx>
      <c:valAx>
        <c:axId val="138546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Y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7063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xVal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Sheet1!$B$2:$B$11</c:f>
              <c:numCache>
                <c:formatCode>General</c:formatCode>
                <c:ptCount val="10"/>
                <c:pt idx="0">
                  <c:v>2.7182818284590451</c:v>
                </c:pt>
                <c:pt idx="1">
                  <c:v>7.3890560989306504</c:v>
                </c:pt>
                <c:pt idx="2">
                  <c:v>20.085536923187668</c:v>
                </c:pt>
                <c:pt idx="3">
                  <c:v>54.598150033144236</c:v>
                </c:pt>
                <c:pt idx="4">
                  <c:v>148.4131591025766</c:v>
                </c:pt>
                <c:pt idx="5">
                  <c:v>403.42879349273511</c:v>
                </c:pt>
                <c:pt idx="6">
                  <c:v>1096.6331584284585</c:v>
                </c:pt>
                <c:pt idx="7">
                  <c:v>2980.9579870417283</c:v>
                </c:pt>
                <c:pt idx="8">
                  <c:v>8103.0839275753842</c:v>
                </c:pt>
                <c:pt idx="9">
                  <c:v>22026.465794806718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177-48AE-8C8A-6D7AB48FEB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57063696"/>
        <c:axId val="1385464863"/>
      </c:scatterChart>
      <c:valAx>
        <c:axId val="15570636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X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85464863"/>
        <c:crosses val="autoZero"/>
        <c:crossBetween val="midCat"/>
      </c:valAx>
      <c:valAx>
        <c:axId val="1385464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Y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570636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2023-12-22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0DDFD-85BE-2C5E-95AA-1F0077FE54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F58D6-A4EE-E2BF-28F9-CA437AB4F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08DD9E-ADE0-5F82-1424-D1E9B1D9E4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8FFDF94-A718-A509-E734-38292EE9B893}"/>
              </a:ext>
            </a:extLst>
          </p:cNvPr>
          <p:cNvGrpSpPr/>
          <p:nvPr/>
        </p:nvGrpSpPr>
        <p:grpSpPr>
          <a:xfrm>
            <a:off x="240457" y="1745823"/>
            <a:ext cx="9049126" cy="3571611"/>
            <a:chOff x="507876" y="1800405"/>
            <a:chExt cx="9049126" cy="357161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FEEE048-82DB-0A8A-E966-FF6D16DA73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876" y="1800405"/>
              <a:ext cx="2857500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211959D-179F-F438-8073-A865AAA0BB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4250" y="1800405"/>
              <a:ext cx="2857500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A906F78-97CF-7E65-86B2-4FD3C47E1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3582" y="1800405"/>
              <a:ext cx="2857500" cy="270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31C4D0-41B6-0229-8910-28D4EA821DFE}"/>
                </a:ext>
              </a:extLst>
            </p:cNvPr>
            <p:cNvSpPr txBox="1"/>
            <p:nvPr/>
          </p:nvSpPr>
          <p:spPr>
            <a:xfrm>
              <a:off x="901896" y="4558267"/>
              <a:ext cx="2523586" cy="81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위 그래프처럼 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두 변수 </a:t>
              </a:r>
              <a:r>
                <a:rPr lang="en-US" altLang="ko-KR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X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와 </a:t>
              </a:r>
              <a:r>
                <a:rPr lang="en-US" altLang="ko-KR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Y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가 선형 관계가 아니더라도 스피어만 상관 계수는 </a:t>
              </a:r>
              <a:r>
                <a:rPr lang="en-US" altLang="ko-KR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1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이 될 수 있다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 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하지만 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+1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의 피어슨 상관 계수를 보장하지는 않는다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ko-KR" altLang="en-US" sz="10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F99E1B-E98B-80BB-B113-5C1FB829BBE5}"/>
                </a:ext>
              </a:extLst>
            </p:cNvPr>
            <p:cNvSpPr txBox="1"/>
            <p:nvPr/>
          </p:nvSpPr>
          <p:spPr>
            <a:xfrm>
              <a:off x="3967656" y="4650600"/>
              <a:ext cx="2523586" cy="629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위 그래프처럼 데이터가 </a:t>
              </a: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뚜렷한 경향성을 보이지 않을 경우에 스피어만 상관 계수와 피어슨 상관 계수는 비슷한 값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을 가진다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ko-KR" alt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B2DA13-0295-1BE4-B78C-158F1BB27460}"/>
                </a:ext>
              </a:extLst>
            </p:cNvPr>
            <p:cNvSpPr txBox="1"/>
            <p:nvPr/>
          </p:nvSpPr>
          <p:spPr>
            <a:xfrm>
              <a:off x="7033416" y="4558267"/>
              <a:ext cx="2523586" cy="813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000" b="0" i="0">
                  <a:solidFill>
                    <a:srgbClr val="0000FF"/>
                  </a:solidFill>
                  <a:effectLst/>
                  <a:latin typeface="Arial" panose="020B0604020202020204" pitchFamily="34" charset="0"/>
                </a:rPr>
                <a:t>스피어만 상관 계수는 피어슨 상관 계수에 비해 이상치에 덜 민감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하다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 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이는 스피어만 상관 계수의 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ρ</a:t>
              </a:r>
              <a:r>
                <a:rPr lang="ko-KR" altLang="en-US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가 이상치를 그 값이 아닌 순위로써만 고려하기 때문이다</a:t>
              </a:r>
              <a:r>
                <a:rPr lang="en-US" altLang="ko-KR" sz="1000" b="0" i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60869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91425-6AC6-36F0-C9D8-674EBA24B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F20FD3-8FC5-9F7F-F675-F4EB0F6F6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5DD008-B216-B41F-2629-FF62DD46D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37DA1D3-4346-D270-8983-C577D370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70759"/>
              </p:ext>
            </p:extLst>
          </p:nvPr>
        </p:nvGraphicFramePr>
        <p:xfrm>
          <a:off x="1274200" y="1098282"/>
          <a:ext cx="7357600" cy="4661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6976">
                  <a:extLst>
                    <a:ext uri="{9D8B030D-6E8A-4147-A177-3AD203B41FA5}">
                      <a16:colId xmlns:a16="http://schemas.microsoft.com/office/drawing/2014/main" val="2717162849"/>
                    </a:ext>
                  </a:extLst>
                </a:gridCol>
                <a:gridCol w="3080312">
                  <a:extLst>
                    <a:ext uri="{9D8B030D-6E8A-4147-A177-3AD203B41FA5}">
                      <a16:colId xmlns:a16="http://schemas.microsoft.com/office/drawing/2014/main" val="3879544634"/>
                    </a:ext>
                  </a:extLst>
                </a:gridCol>
                <a:gridCol w="3080312">
                  <a:extLst>
                    <a:ext uri="{9D8B030D-6E8A-4147-A177-3AD203B41FA5}">
                      <a16:colId xmlns:a16="http://schemas.microsoft.com/office/drawing/2014/main" val="324847788"/>
                    </a:ext>
                  </a:extLst>
                </a:gridCol>
              </a:tblGrid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Pearson Correlation Coefficient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Spearman Correlation Coefficient</a:t>
                      </a:r>
                      <a:endParaRPr lang="ko-KR" altLang="en-US" sz="1500" b="1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97986"/>
                  </a:ext>
                </a:extLst>
              </a:tr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목적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선형 관계 측정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단조 증가 관계 측정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5105092"/>
                  </a:ext>
                </a:extLst>
              </a:tr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가정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변수는 정규 분포를 따르고 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변수는 선형 관계를 가짐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각 변수는 어떤 분포인 지 상관 없으며 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두 변수는 단조 증가 관계를 가짐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832046"/>
                  </a:ext>
                </a:extLst>
              </a:tr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계산 방식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공분산과 표준 편차를 이용함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데이터의 랭크를 이용함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75473"/>
                  </a:ext>
                </a:extLst>
              </a:tr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값 범위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 ~ 1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 ~ 1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506680"/>
                  </a:ext>
                </a:extLst>
              </a:tr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해석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 :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음의 강한 상관 관계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: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상관 관계 없음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: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양의 강한 상관 관계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-1 :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음의 강한 상관 관계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: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상관 관계 없음</a:t>
                      </a:r>
                      <a:endParaRPr lang="en-US" altLang="ko-KR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: 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양의 강한 상관 관계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425648"/>
                  </a:ext>
                </a:extLst>
              </a:tr>
              <a:tr h="653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아웃라이어</a:t>
                      </a: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en-US" altLang="ko-KR" sz="1500" b="1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500" b="1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민감도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아웃라이어에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민간함</a:t>
                      </a:r>
                      <a:endParaRPr lang="ko-KR" altLang="en-US" sz="12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 err="1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아웃라이어에</a:t>
                      </a:r>
                      <a:r>
                        <a:rPr lang="ko-KR" altLang="en-US" sz="120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상대적으로 덜 민감함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39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67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F4290C4-7AD0-128B-D92C-6620C0E42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23478"/>
              </p:ext>
            </p:extLst>
          </p:nvPr>
        </p:nvGraphicFramePr>
        <p:xfrm>
          <a:off x="-134895" y="1493496"/>
          <a:ext cx="6078490" cy="5863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2590">
                  <a:extLst>
                    <a:ext uri="{9D8B030D-6E8A-4147-A177-3AD203B41FA5}">
                      <a16:colId xmlns:a16="http://schemas.microsoft.com/office/drawing/2014/main" val="1670213888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594650284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2450153696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262758943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1357272361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447787392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252089526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466614845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1361496769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320287512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942839457"/>
                    </a:ext>
                  </a:extLst>
                </a:gridCol>
              </a:tblGrid>
              <a:tr h="293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200" b="1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1200" b="0" i="0" u="none" strike="noStrike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9440827"/>
                  </a:ext>
                </a:extLst>
              </a:tr>
              <a:tr h="293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en-US" sz="1200" b="1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11</a:t>
                      </a:r>
                      <a:endParaRPr lang="en-US" altLang="ko-KR" sz="1200" b="0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404851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365F3CB3-F60E-4639-C979-0BE113C58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20066"/>
              </p:ext>
            </p:extLst>
          </p:nvPr>
        </p:nvGraphicFramePr>
        <p:xfrm>
          <a:off x="7254446" y="1493496"/>
          <a:ext cx="6078490" cy="5863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2590">
                  <a:extLst>
                    <a:ext uri="{9D8B030D-6E8A-4147-A177-3AD203B41FA5}">
                      <a16:colId xmlns:a16="http://schemas.microsoft.com/office/drawing/2014/main" val="1670213888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594650284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2450153696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262758943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1357272361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447787392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252089526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466614845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1361496769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320287512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942839457"/>
                    </a:ext>
                  </a:extLst>
                </a:gridCol>
              </a:tblGrid>
              <a:tr h="293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200" b="1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9440827"/>
                  </a:ext>
                </a:extLst>
              </a:tr>
              <a:tr h="293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en-US" sz="1200" b="1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4048512"/>
                  </a:ext>
                </a:extLst>
              </a:tr>
            </a:tbl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C2D6F3F3-A9CA-07DB-E79C-EE5A3677AB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6967139"/>
              </p:ext>
            </p:extLst>
          </p:nvPr>
        </p:nvGraphicFramePr>
        <p:xfrm>
          <a:off x="853989" y="2297712"/>
          <a:ext cx="3824417" cy="298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차트 20">
            <a:extLst>
              <a:ext uri="{FF2B5EF4-FFF2-40B4-BE49-F238E27FC236}">
                <a16:creationId xmlns:a16="http://schemas.microsoft.com/office/drawing/2014/main" id="{7D8DB379-F9DC-F6DE-26CC-820A12C46C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902928"/>
              </p:ext>
            </p:extLst>
          </p:nvPr>
        </p:nvGraphicFramePr>
        <p:xfrm>
          <a:off x="8381482" y="2297712"/>
          <a:ext cx="3824417" cy="298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629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95635C3-F5A1-61BE-7B06-F2389AE34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7537"/>
              </p:ext>
            </p:extLst>
          </p:nvPr>
        </p:nvGraphicFramePr>
        <p:xfrm>
          <a:off x="-60754" y="1487318"/>
          <a:ext cx="6149026" cy="5863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52590">
                  <a:extLst>
                    <a:ext uri="{9D8B030D-6E8A-4147-A177-3AD203B41FA5}">
                      <a16:colId xmlns:a16="http://schemas.microsoft.com/office/drawing/2014/main" val="1670213888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594650284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2450153696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262758943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1357272361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447787392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252089526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466614845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1361496769"/>
                    </a:ext>
                  </a:extLst>
                </a:gridCol>
                <a:gridCol w="552590">
                  <a:extLst>
                    <a:ext uri="{9D8B030D-6E8A-4147-A177-3AD203B41FA5}">
                      <a16:colId xmlns:a16="http://schemas.microsoft.com/office/drawing/2014/main" val="3320287512"/>
                    </a:ext>
                  </a:extLst>
                </a:gridCol>
                <a:gridCol w="623126">
                  <a:extLst>
                    <a:ext uri="{9D8B030D-6E8A-4147-A177-3AD203B41FA5}">
                      <a16:colId xmlns:a16="http://schemas.microsoft.com/office/drawing/2014/main" val="3942839457"/>
                    </a:ext>
                  </a:extLst>
                </a:gridCol>
              </a:tblGrid>
              <a:tr h="293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en-US" sz="1200" b="1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29440827"/>
                  </a:ext>
                </a:extLst>
              </a:tr>
              <a:tr h="2931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en-US" sz="1200" b="1" i="0" u="none" strike="noStrike" dirty="0">
                        <a:solidFill>
                          <a:srgbClr val="D1D5DB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exp(1)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exp(2)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exp(3)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exp(4)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exp(5)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exp(6)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exp(7)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exp(9)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exp(10)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4048512"/>
                  </a:ext>
                </a:extLst>
              </a:tr>
            </a:tbl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FF686142-5617-8D2F-72DE-E962C91017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350789"/>
              </p:ext>
            </p:extLst>
          </p:nvPr>
        </p:nvGraphicFramePr>
        <p:xfrm>
          <a:off x="860167" y="2384210"/>
          <a:ext cx="3824417" cy="2986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2321435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183</TotalTime>
  <Words>279</Words>
  <Application>Microsoft Office PowerPoint</Application>
  <PresentationFormat>A4 용지(210x297mm)</PresentationFormat>
  <Paragraphs>104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나눔바른고딕</vt:lpstr>
      <vt:lpstr>맑은 고딕</vt:lpstr>
      <vt:lpstr>현대하모니 M</vt:lpstr>
      <vt:lpstr>Arial</vt:lpstr>
      <vt:lpstr>HMC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JINSOL KIM</dc:creator>
  <cp:lastModifiedBy>965</cp:lastModifiedBy>
  <cp:revision>5</cp:revision>
  <dcterms:created xsi:type="dcterms:W3CDTF">2023-12-12T15:08:54Z</dcterms:created>
  <dcterms:modified xsi:type="dcterms:W3CDTF">2023-12-22T15:54:19Z</dcterms:modified>
</cp:coreProperties>
</file>