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3BB0-C0A5-ECFA-EF4E-E30361824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329D5-EFF9-F8A8-6A44-B3E30B18A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84D36-49BA-DA5C-7467-05B99C10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F2B85-00BD-007C-BDBB-2D698A8F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742E7-74E5-A350-196F-9AED584B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79BFD-6702-44D2-4803-2237B39E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A1FBAC-B65A-ABED-728F-D3F0884CC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242D9-24BD-08F0-88DC-78272C58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31C0A-04F0-6B54-D6DF-759D9492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537BD-6124-2007-60A7-3011355D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D920BE-E05D-3017-83C4-221AB4719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721F9-3715-B664-6ADD-B9F8427FA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EDDF6-E617-15CF-B409-586A6A2C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2A11A-2E5C-2663-266E-0468AC62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E92D1-4661-25DB-5148-CD2AA69C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9CF10-FA9B-D5C7-1A64-1570D051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7BFE5-9386-9DE9-F5B5-2393AEEF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E9437-05E4-C602-1300-76E438C4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ECCF3-8E69-3648-DA15-F62F13A3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54C80-2270-7E8C-E5A3-900F17F1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2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D1C48-F51A-7885-759E-8A8C7C20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23A5C-B9C4-6960-8058-ED8F7607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F1619-FF47-48D2-D237-B62E3D0A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C9C7-FE26-BC65-8F08-CB8926FC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E8B66-3D90-AD20-9375-2AAEB05E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8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40DF-6EE4-7AC7-7DEC-3E3C2C1E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A4145-6FD9-81F5-18A1-B5052BE90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40628-7709-5D6D-B793-CDA82848B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540C9-68DD-4ED8-C0E4-E891960E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609C3-6BFC-5CD4-CD75-FFB83CA4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E9748-B20D-5C25-C54A-71413E76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7FCD8-7F3C-3D69-05F0-8F6EE8A7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2C189-1ECB-6E6B-364C-F651ED50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03603-1DAE-1EAD-1A43-E8642F4E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0FB32-E9F8-2C11-9983-2C0F61007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8BE0C-0C8A-87F9-461F-E2362D4BF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3B859-8194-859B-5CDC-B1D9A127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FD4B6B-7BBF-94B3-135D-ECC71C23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D26C9C-A554-3B36-DF34-24BA6B2B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D41B9-C9C8-ED05-32C5-B71A9C81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20DC9-B4C2-427F-55EA-750A15A0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845BC-DFEC-D3E6-208F-D9A6E626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97239-8DB5-D7FF-0063-8974C293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8D76C-08F3-A699-4FBE-F55E2F10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1E0591-06A5-1DAF-0358-E10D8569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F26544-E1CB-E6EC-4B22-F6AFAF0C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5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50EAE-CF98-EDD1-AFBA-C7FA74C5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B79A-67DF-0906-B9BD-A846BE83E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A04B9-1EC6-58F9-877B-8F794422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4DF6C-A7FA-C5EC-1E94-D24CB6E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40CA8-65B5-F570-020D-BAAE8471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76CFC-6BDE-FF67-6729-FAC13F69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3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05C03-9E2E-3B16-5EC9-2D477DBD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165B4-5195-C269-71DB-F8BC31E17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43DBF6-6B4D-309D-797A-D400B2CF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9EF59-694E-9A3B-97DD-69703282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A8320-DF14-03F6-6003-0C6A5B93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2DA61-4083-E19D-4156-A7850D56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21FA77-2FF5-DF73-8619-A9A8ECDB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51105-3D23-F737-79E2-C1F737C8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6E016-3407-9ACC-B26E-A9A13FC22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73B02-A9A9-40A1-A5EE-8B0C143681C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90E3E-EFE3-E47A-25FA-4C4A4885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D5426-610F-D65C-CF07-789AEE51A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8A4EFD5-EE9B-B6D2-7685-75FFB0EB01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77434"/>
                  </p:ext>
                </p:extLst>
              </p:nvPr>
            </p:nvGraphicFramePr>
            <p:xfrm>
              <a:off x="1220606" y="370729"/>
              <a:ext cx="8926572" cy="65374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9833">
                      <a:extLst>
                        <a:ext uri="{9D8B030D-6E8A-4147-A177-3AD203B41FA5}">
                          <a16:colId xmlns:a16="http://schemas.microsoft.com/office/drawing/2014/main" val="892578740"/>
                        </a:ext>
                      </a:extLst>
                    </a:gridCol>
                    <a:gridCol w="1650789">
                      <a:extLst>
                        <a:ext uri="{9D8B030D-6E8A-4147-A177-3AD203B41FA5}">
                          <a16:colId xmlns:a16="http://schemas.microsoft.com/office/drawing/2014/main" val="2040526636"/>
                        </a:ext>
                      </a:extLst>
                    </a:gridCol>
                    <a:gridCol w="1650789">
                      <a:extLst>
                        <a:ext uri="{9D8B030D-6E8A-4147-A177-3AD203B41FA5}">
                          <a16:colId xmlns:a16="http://schemas.microsoft.com/office/drawing/2014/main" val="83205995"/>
                        </a:ext>
                      </a:extLst>
                    </a:gridCol>
                    <a:gridCol w="1128843">
                      <a:extLst>
                        <a:ext uri="{9D8B030D-6E8A-4147-A177-3AD203B41FA5}">
                          <a16:colId xmlns:a16="http://schemas.microsoft.com/office/drawing/2014/main" val="1841049586"/>
                        </a:ext>
                      </a:extLst>
                    </a:gridCol>
                    <a:gridCol w="3266318">
                      <a:extLst>
                        <a:ext uri="{9D8B030D-6E8A-4147-A177-3AD203B41FA5}">
                          <a16:colId xmlns:a16="http://schemas.microsoft.com/office/drawing/2014/main" val="1446355926"/>
                        </a:ext>
                      </a:extLst>
                    </a:gridCol>
                  </a:tblGrid>
                  <a:tr h="354330"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분류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공통점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차이점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50460"/>
                      </a:ext>
                    </a:extLst>
                  </a:tr>
                  <a:tr h="354330"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Function 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갯수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 차수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출력 형태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1919066"/>
                      </a:ext>
                    </a:extLst>
                  </a:tr>
                  <a:tr h="165269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Gradient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multivariate partial derivative</a:t>
                          </a: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(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다변수 편미분</a:t>
                          </a: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)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개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scalar-valued function: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𝑓</m:t>
                              </m:r>
                            </m:oMath>
                          </a14:m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500" b="0" i="0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∇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 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𝑥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𝑦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, …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  <a:ea typeface="나눔바른고딕" panose="020B0603020101020101" pitchFamily="50" charset="-127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 …)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0869211"/>
                      </a:ext>
                    </a:extLst>
                  </a:tr>
                  <a:tr h="197795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Jacobian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개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vector-valued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 </a:t>
                          </a: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function: </a:t>
                          </a: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1,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𝑥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, 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𝑦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, …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  <a:ea typeface="나눔바른고딕" panose="020B0603020101020101" pitchFamily="50" charset="-127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67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Hessian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개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scalar-valued function: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𝑓</m:t>
                              </m:r>
                            </m:oMath>
                          </a14:m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𝐻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 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𝑥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, 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𝑦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, …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  <a:ea typeface="나눔바른고딕" panose="020B0603020101020101" pitchFamily="50" charset="-127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5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 …)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 …)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15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75686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8A4EFD5-EE9B-B6D2-7685-75FFB0EB01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77434"/>
                  </p:ext>
                </p:extLst>
              </p:nvPr>
            </p:nvGraphicFramePr>
            <p:xfrm>
              <a:off x="1220606" y="370729"/>
              <a:ext cx="8926572" cy="65374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9833">
                      <a:extLst>
                        <a:ext uri="{9D8B030D-6E8A-4147-A177-3AD203B41FA5}">
                          <a16:colId xmlns:a16="http://schemas.microsoft.com/office/drawing/2014/main" val="892578740"/>
                        </a:ext>
                      </a:extLst>
                    </a:gridCol>
                    <a:gridCol w="1650789">
                      <a:extLst>
                        <a:ext uri="{9D8B030D-6E8A-4147-A177-3AD203B41FA5}">
                          <a16:colId xmlns:a16="http://schemas.microsoft.com/office/drawing/2014/main" val="2040526636"/>
                        </a:ext>
                      </a:extLst>
                    </a:gridCol>
                    <a:gridCol w="1650789">
                      <a:extLst>
                        <a:ext uri="{9D8B030D-6E8A-4147-A177-3AD203B41FA5}">
                          <a16:colId xmlns:a16="http://schemas.microsoft.com/office/drawing/2014/main" val="83205995"/>
                        </a:ext>
                      </a:extLst>
                    </a:gridCol>
                    <a:gridCol w="1128843">
                      <a:extLst>
                        <a:ext uri="{9D8B030D-6E8A-4147-A177-3AD203B41FA5}">
                          <a16:colId xmlns:a16="http://schemas.microsoft.com/office/drawing/2014/main" val="1841049586"/>
                        </a:ext>
                      </a:extLst>
                    </a:gridCol>
                    <a:gridCol w="3266318">
                      <a:extLst>
                        <a:ext uri="{9D8B030D-6E8A-4147-A177-3AD203B41FA5}">
                          <a16:colId xmlns:a16="http://schemas.microsoft.com/office/drawing/2014/main" val="1446355926"/>
                        </a:ext>
                      </a:extLst>
                    </a:gridCol>
                  </a:tblGrid>
                  <a:tr h="354330"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분류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공통점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차이점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50460"/>
                      </a:ext>
                    </a:extLst>
                  </a:tr>
                  <a:tr h="354330"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Function 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갯수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 차수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출력 형태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1919066"/>
                      </a:ext>
                    </a:extLst>
                  </a:tr>
                  <a:tr h="17043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Gradient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multivariate partial derivative</a:t>
                          </a: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(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다변수 편미분</a:t>
                          </a: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)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908" t="-41786" r="-266790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3507" t="-41786" r="-373" b="-2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0869211"/>
                      </a:ext>
                    </a:extLst>
                  </a:tr>
                  <a:tr h="204749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Jacobian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908" t="-117804" r="-266790" b="-101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3507" t="-117804" r="-373" b="-101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67243"/>
                      </a:ext>
                    </a:extLst>
                  </a:tr>
                  <a:tr h="207695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Hessian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908" t="-215249" r="-266790" b="-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3507" t="-215249" r="-373" b="-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5686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907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763471-5D40-122C-3700-985DA91E0F5B}"/>
              </a:ext>
            </a:extLst>
          </p:cNvPr>
          <p:cNvGrpSpPr/>
          <p:nvPr/>
        </p:nvGrpSpPr>
        <p:grpSpPr>
          <a:xfrm>
            <a:off x="-98488" y="182873"/>
            <a:ext cx="8906274" cy="6492253"/>
            <a:chOff x="320612" y="213353"/>
            <a:chExt cx="8906274" cy="6492253"/>
          </a:xfrm>
        </p:grpSpPr>
        <p:pic>
          <p:nvPicPr>
            <p:cNvPr id="13" name="그림 12" descr="텍스트, 스크린샷, 디스플레이, 직사각형이(가) 표시된 사진&#10;&#10;자동 생성된 설명">
              <a:extLst>
                <a:ext uri="{FF2B5EF4-FFF2-40B4-BE49-F238E27FC236}">
                  <a16:creationId xmlns:a16="http://schemas.microsoft.com/office/drawing/2014/main" id="{4D69848E-5B08-83CD-CA12-E31CD851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12" y="213353"/>
              <a:ext cx="8906274" cy="649225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83A0D95-74EA-32DF-AC5A-6BF6C99EEF78}"/>
                </a:ext>
              </a:extLst>
            </p:cNvPr>
            <p:cNvSpPr/>
            <p:nvPr/>
          </p:nvSpPr>
          <p:spPr>
            <a:xfrm>
              <a:off x="4610100" y="2552700"/>
              <a:ext cx="79829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CD9B7A-072F-6EB2-A409-755DC757380F}"/>
                    </a:ext>
                  </a:extLst>
                </p:cNvPr>
                <p:cNvSpPr txBox="1"/>
                <p:nvPr/>
              </p:nvSpPr>
              <p:spPr>
                <a:xfrm>
                  <a:off x="4379095" y="2278380"/>
                  <a:ext cx="59118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(1, 2)</m:t>
                        </m:r>
                      </m:oMath>
                    </m:oMathPara>
                  </a14:m>
                  <a:endParaRPr lang="ko-KR" altLang="en-US" sz="12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CD9B7A-072F-6EB2-A409-755DC7573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95" y="2278380"/>
                  <a:ext cx="591187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4124" t="-3333" r="-7216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A600626-DB92-B14A-F939-6F774F045E76}"/>
                </a:ext>
              </a:extLst>
            </p:cNvPr>
            <p:cNvSpPr/>
            <p:nvPr/>
          </p:nvSpPr>
          <p:spPr>
            <a:xfrm>
              <a:off x="5173980" y="3009900"/>
              <a:ext cx="79829" cy="762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51A08DB-1B26-1F5D-679E-DF6810620BB5}"/>
                    </a:ext>
                  </a:extLst>
                </p:cNvPr>
                <p:cNvSpPr txBox="1"/>
                <p:nvPr/>
              </p:nvSpPr>
              <p:spPr>
                <a:xfrm>
                  <a:off x="5263471" y="2955667"/>
                  <a:ext cx="59118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(2, 1)</m:t>
                        </m:r>
                      </m:oMath>
                    </m:oMathPara>
                  </a14:m>
                  <a:endParaRPr lang="ko-KR" altLang="en-US" sz="120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51A08DB-1B26-1F5D-679E-DF681062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471" y="2955667"/>
                  <a:ext cx="59118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4124" t="-3333" r="-7216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549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2EB45E-04E8-10D5-82EC-2B051BB7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7" y="61912"/>
            <a:ext cx="9020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4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3BA237-1536-F236-EEA8-88E4E2CA53D7}"/>
              </a:ext>
            </a:extLst>
          </p:cNvPr>
          <p:cNvGrpSpPr/>
          <p:nvPr/>
        </p:nvGrpSpPr>
        <p:grpSpPr>
          <a:xfrm>
            <a:off x="1415821" y="0"/>
            <a:ext cx="9360358" cy="6858000"/>
            <a:chOff x="1415821" y="0"/>
            <a:chExt cx="936035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335ABB7-DAE2-9A2F-770B-E1838E22F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5821" y="0"/>
              <a:ext cx="9360358" cy="6858000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3BDCE39-0D0F-FFEC-0B00-1874F6DF5A91}"/>
                </a:ext>
              </a:extLst>
            </p:cNvPr>
            <p:cNvGrpSpPr/>
            <p:nvPr/>
          </p:nvGrpSpPr>
          <p:grpSpPr>
            <a:xfrm>
              <a:off x="2902085" y="2673484"/>
              <a:ext cx="5685819" cy="1773438"/>
              <a:chOff x="2902085" y="2673484"/>
              <a:chExt cx="5685819" cy="1773438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13BBC77-6811-04E2-0282-5B970FFDD852}"/>
                  </a:ext>
                </a:extLst>
              </p:cNvPr>
              <p:cNvSpPr/>
              <p:nvPr/>
            </p:nvSpPr>
            <p:spPr>
              <a:xfrm>
                <a:off x="5382638" y="2983148"/>
                <a:ext cx="784698" cy="78469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864F5FA-1415-7CA8-A29A-A75C3C9D230F}"/>
                  </a:ext>
                </a:extLst>
              </p:cNvPr>
              <p:cNvSpPr/>
              <p:nvPr/>
            </p:nvSpPr>
            <p:spPr>
              <a:xfrm>
                <a:off x="2902085" y="2673484"/>
                <a:ext cx="1404026" cy="140402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329D39AD-DB34-13B3-6670-0479CB240950}"/>
                  </a:ext>
                </a:extLst>
              </p:cNvPr>
              <p:cNvSpPr/>
              <p:nvPr/>
            </p:nvSpPr>
            <p:spPr>
              <a:xfrm>
                <a:off x="7183878" y="2673484"/>
                <a:ext cx="1404026" cy="140402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D75CB8-D8C3-9B23-2B5A-3478F2269237}"/>
                  </a:ext>
                </a:extLst>
              </p:cNvPr>
              <p:cNvSpPr txBox="1"/>
              <p:nvPr/>
            </p:nvSpPr>
            <p:spPr>
              <a:xfrm>
                <a:off x="2977099" y="4169923"/>
                <a:ext cx="12539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Local Minimum</a:t>
                </a:r>
                <a:endParaRPr lang="ko-KR" altLang="en-US" sz="120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5F944E-6CF9-811B-96BA-A62B5550FF04}"/>
                  </a:ext>
                </a:extLst>
              </p:cNvPr>
              <p:cNvSpPr txBox="1"/>
              <p:nvPr/>
            </p:nvSpPr>
            <p:spPr>
              <a:xfrm>
                <a:off x="7258892" y="4169923"/>
                <a:ext cx="12539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Local Minimum</a:t>
                </a:r>
                <a:endParaRPr lang="ko-KR" altLang="en-US" sz="120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BAC8D6-79C0-CE12-01E6-3656BD33C2E7}"/>
                  </a:ext>
                </a:extLst>
              </p:cNvPr>
              <p:cNvSpPr txBox="1"/>
              <p:nvPr/>
            </p:nvSpPr>
            <p:spPr>
              <a:xfrm>
                <a:off x="5108650" y="3801893"/>
                <a:ext cx="1332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Global Minimum</a:t>
                </a:r>
                <a:endParaRPr lang="ko-KR" altLang="en-US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34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84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5</cp:revision>
  <dcterms:created xsi:type="dcterms:W3CDTF">2024-05-10T04:59:48Z</dcterms:created>
  <dcterms:modified xsi:type="dcterms:W3CDTF">2024-05-11T11:06:32Z</dcterms:modified>
</cp:coreProperties>
</file>