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gbm.at/R9B3w8vk" TargetMode="External"/><Relationship Id="rId4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Parts of a Triangle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Jasper Math Club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Incircles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know from earlier that ID = IE = IF, so if we draw the circle centered at I through D,E, and F, it will be tangent to all three sides. 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38460" l="22551" r="42046" t="19789"/>
          <a:stretch/>
        </p:blipFill>
        <p:spPr>
          <a:xfrm>
            <a:off x="2595600" y="2313125"/>
            <a:ext cx="3237172" cy="21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Remark on Incircles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x=AE=AF, y=BD=BF, z= CD=CE. If we know AB,BC,CA, we can find x,y,z: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y+z = BC, z+x = CA, x+y = AB -&gt; solve the system for x,y, and z. 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38460" l="22551" r="42046" t="19789"/>
          <a:stretch/>
        </p:blipFill>
        <p:spPr>
          <a:xfrm>
            <a:off x="2900400" y="2313125"/>
            <a:ext cx="3237172" cy="21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Easy Example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BC = 5, AC = 4, AB = 3. Find AE. 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38460" l="22551" r="42046" t="19789"/>
          <a:stretch/>
        </p:blipFill>
        <p:spPr>
          <a:xfrm>
            <a:off x="2900400" y="2313125"/>
            <a:ext cx="3237172" cy="21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Solution Outline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AE=AF=x, BD=BF=y, CD=CE=z. We have x+y=3, y+z=5, z+x=4, so we can add these up and divide by two to get x+y+z=6, so x = 6-5 = 1. 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38460" l="22551" r="42046" t="19789"/>
          <a:stretch/>
        </p:blipFill>
        <p:spPr>
          <a:xfrm>
            <a:off x="2900400" y="2313125"/>
            <a:ext cx="3237172" cy="21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Centroids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-center of mass of triangle (so you can do things like balance a paper triangle on a needle by putting the needle under the centroid)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-Let ABC be a triangle with centroid G and let M be the midpoint of BC. Then A,G,M are collinear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-Therefore G lies on all three medians of triangle ABC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-Proof: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https://ggbm.at/R9B3w8vk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-Since G is the center of mass, the areas of triangles GBC, GCA, GAB are equal.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00" y="2486470"/>
            <a:ext cx="1680349" cy="1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Medium Example: 2013 AMC10B #16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8862" l="20443" r="13182" t="56412"/>
          <a:stretch/>
        </p:blipFill>
        <p:spPr>
          <a:xfrm>
            <a:off x="311350" y="1152475"/>
            <a:ext cx="8469225" cy="24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Solution Outline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1: Notice PD, PE are perpendicular since triangle PDE is 3-4-5.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Step 2: Since PE=1.5, by the centroid stuff we know CE=4.5 and similarly AD=6.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Step 3: The area of [AEDC] = 0.5 x 4.5 x 6 = 13.5 = (B)!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Centroid Coordinates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centroid is literally the average of the three vertices of ABC.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If A = (0,0), B = (3,0), and C = (0,3), the centroid G of triangle ABC 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869750"/>
            <a:ext cx="735223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Hard Example: 2009 AMC12A Problem 14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45454" l="19404" r="3411" t="33577"/>
          <a:stretch/>
        </p:blipFill>
        <p:spPr>
          <a:xfrm>
            <a:off x="326650" y="1117500"/>
            <a:ext cx="8520600" cy="130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25" y="3436725"/>
            <a:ext cx="5143949" cy="8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750" y="2002250"/>
            <a:ext cx="1204949" cy="5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Solution Outline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y=mx passes through (0,0) so the line must be a median since it divides the triangle into two triangles of equal area.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2: Since y=mx is the median, the centroid lies on y=mx, so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on the line.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3: Plugging in the point from step 2 into the equation of the line we get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, so the answer is (B)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Angle Bisectors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-The angle bisector of angle BAC contains all points D such that the distance from D to AB equals the distance from D to AC. We also have angle BAD = angle CAD.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iangle_53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421" y="1900325"/>
            <a:ext cx="3441675" cy="27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Note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answers to geometry AMC questions are always B apparently.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 Finished the Powerpoint!!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50117" l="0" r="66958" t="0"/>
          <a:stretch/>
        </p:blipFill>
        <p:spPr>
          <a:xfrm>
            <a:off x="2667000" y="1219200"/>
            <a:ext cx="3021350" cy="25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Angle Bisector Theorem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triangle ABC with angle bisector AD, AC:AB = DC:DB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Proof: Draw E on AC with AD||BE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-By parallel lines angle 3 = angle 2 = angle 1 = angle 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-Therefore ABE is isosceles so AB=AE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-Then AC:AB = AC:AE = CD:DB, so we’re done. </a:t>
            </a:r>
          </a:p>
        </p:txBody>
      </p:sp>
      <p:pic>
        <p:nvPicPr>
          <p:cNvPr descr="triangle-angle-bisector-theorem-image019.gif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075" y="16217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Easy Example: 2009 AMC10B #20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46385" l="19408" r="16344" t="19788"/>
          <a:stretch/>
        </p:blipFill>
        <p:spPr>
          <a:xfrm>
            <a:off x="311699" y="1017725"/>
            <a:ext cx="8520600" cy="252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Solution Outline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By the Pythagorean Theorem AC= sqrt(5)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2: By the Angle Bisector Theorem BD:DC = 1/sqrt(5)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3: We also know BD+DC=2 so solve for BD!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4: BD=(sqrt(5)-1)/2 = (B)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Incenters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triangle ABC the angle bisectors of angles A,B,C meet at a point I, called the </a:t>
            </a:r>
            <a:r>
              <a:rPr b="1" lang="en"/>
              <a:t>incenter</a:t>
            </a:r>
            <a:r>
              <a:rPr lang="en"/>
              <a:t> of ABC. (Note: I always means incenter in this powerpoint.)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nglebi.gif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975" y="2228449"/>
            <a:ext cx="3740725" cy="21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Proof Outline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 lies on the angle bisector of B -&gt; IX=IZ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 lies on angle bisector of C -&gt; IX = IY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Therefore IX=IZ -&gt; I lies on the angle bisector of A so we’re done. 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46388" l="23601" r="38374" t="26105"/>
          <a:stretch/>
        </p:blipFill>
        <p:spPr>
          <a:xfrm>
            <a:off x="1760999" y="2493825"/>
            <a:ext cx="4891300" cy="19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Medium Example: 2011 AMC12A #13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50118" l="20191" r="2444" t="37760"/>
          <a:stretch/>
        </p:blipFill>
        <p:spPr>
          <a:xfrm>
            <a:off x="311700" y="1152475"/>
            <a:ext cx="8417524" cy="74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39802" l="21786" r="40829" t="18693"/>
          <a:stretch/>
        </p:blipFill>
        <p:spPr>
          <a:xfrm>
            <a:off x="2325974" y="1818150"/>
            <a:ext cx="4404705" cy="27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9802" l="21786" r="40829" t="18693"/>
          <a:stretch/>
        </p:blipFill>
        <p:spPr>
          <a:xfrm>
            <a:off x="2325974" y="1894350"/>
            <a:ext cx="4404705" cy="275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Solution Outline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Angle MBI = angle CBI = angle MIB (from alternate interior angles), so BMI is isosceles so IM=BM. Similarly IN=NC so AM+MI+IN+NA = AM+BM+CN+NA = AB + AC = 30 = (B)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