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Aileron" charset="1" panose="00000500000000000000"/>
      <p:regular r:id="rId16"/>
    </p:embeddedFont>
    <p:embeddedFont>
      <p:font typeface="Aileron Bold" charset="1" panose="00000800000000000000"/>
      <p:regular r:id="rId17"/>
    </p:embeddedFont>
    <p:embeddedFont>
      <p:font typeface="Aileron Italics" charset="1" panose="00000500000000000000"/>
      <p:regular r:id="rId18"/>
    </p:embeddedFont>
    <p:embeddedFont>
      <p:font typeface="Aileron Bold Italics" charset="1" panose="00000800000000000000"/>
      <p:regular r:id="rId19"/>
    </p:embeddedFont>
    <p:embeddedFont>
      <p:font typeface="Aileron Thin" charset="1" panose="00000300000000000000"/>
      <p:regular r:id="rId20"/>
    </p:embeddedFont>
    <p:embeddedFont>
      <p:font typeface="Aileron Thin Italics" charset="1" panose="00000300000000000000"/>
      <p:regular r:id="rId21"/>
    </p:embeddedFont>
    <p:embeddedFont>
      <p:font typeface="Aileron Light" charset="1" panose="00000400000000000000"/>
      <p:regular r:id="rId22"/>
    </p:embeddedFont>
    <p:embeddedFont>
      <p:font typeface="Aileron Light Italics" charset="1" panose="00000400000000000000"/>
      <p:regular r:id="rId23"/>
    </p:embeddedFont>
    <p:embeddedFont>
      <p:font typeface="Aileron Ultra-Bold" charset="1" panose="00000A00000000000000"/>
      <p:regular r:id="rId24"/>
    </p:embeddedFont>
    <p:embeddedFont>
      <p:font typeface="Aileron Ultra-Bold Italics" charset="1" panose="00000A00000000000000"/>
      <p:regular r:id="rId25"/>
    </p:embeddedFont>
    <p:embeddedFont>
      <p:font typeface="Aileron Heavy" charset="1" panose="00000A00000000000000"/>
      <p:regular r:id="rId26"/>
    </p:embeddedFont>
    <p:embeddedFont>
      <p:font typeface="Aileron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34.png" Type="http://schemas.openxmlformats.org/officeDocument/2006/relationships/image"/><Relationship Id="rId13" Target="../media/image35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jpeg" Type="http://schemas.openxmlformats.org/officeDocument/2006/relationships/image"/><Relationship Id="rId13" Target="../media/image15.jpeg" Type="http://schemas.openxmlformats.org/officeDocument/2006/relationships/image"/><Relationship Id="rId14" Target="../media/image16.jpeg" Type="http://schemas.openxmlformats.org/officeDocument/2006/relationships/image"/><Relationship Id="rId15" Target="../media/image17.jpeg" Type="http://schemas.openxmlformats.org/officeDocument/2006/relationships/image"/><Relationship Id="rId16" Target="../media/image18.jpe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725121" y="-2583082"/>
            <a:ext cx="8371329" cy="8371296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-325123" y="7237781"/>
            <a:ext cx="3366703" cy="3366703"/>
          </a:xfrm>
          <a:custGeom>
            <a:avLst/>
            <a:gdLst/>
            <a:ahLst/>
            <a:cxnLst/>
            <a:rect r="r" b="b" t="t" l="l"/>
            <a:pathLst>
              <a:path h="3366703" w="3366703">
                <a:moveTo>
                  <a:pt x="0" y="0"/>
                </a:moveTo>
                <a:lnTo>
                  <a:pt x="3366702" y="0"/>
                </a:lnTo>
                <a:lnTo>
                  <a:pt x="3366702" y="3366703"/>
                </a:lnTo>
                <a:lnTo>
                  <a:pt x="0" y="3366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35224" y="3882411"/>
            <a:ext cx="1261089" cy="126108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9917038" y="7190156"/>
            <a:ext cx="7978739" cy="2950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"/>
              </a:rPr>
              <a:t>GAUTAM(21103052)</a:t>
            </a:r>
          </a:p>
          <a:p>
            <a:pPr algn="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"/>
              </a:rPr>
              <a:t>ANIKET KALIA(21102083)</a:t>
            </a:r>
          </a:p>
          <a:p>
            <a:pPr algn="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"/>
              </a:rPr>
              <a:t>DISHA AGGARWAL(21105082)</a:t>
            </a:r>
          </a:p>
          <a:p>
            <a:pPr algn="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"/>
              </a:rPr>
              <a:t>PULKIT DEMBLA(21107094)</a:t>
            </a:r>
          </a:p>
          <a:p>
            <a:pPr algn="r" marL="0" indent="0" lvl="0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Aileron"/>
              </a:rPr>
              <a:t>SYED ANSAR HAQUE(21107004)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6399" y="2265894"/>
            <a:ext cx="10909089" cy="339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6"/>
              </a:lnSpc>
            </a:pPr>
            <a:r>
              <a:rPr lang="en-US" sz="12361">
                <a:solidFill>
                  <a:srgbClr val="191919"/>
                </a:solidFill>
                <a:latin typeface="Canva Sans Bold"/>
              </a:rPr>
              <a:t>Data Analysis Using Django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55488" y="6032649"/>
            <a:ext cx="64402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91919"/>
                </a:solidFill>
                <a:latin typeface="Canva Sans Bold"/>
              </a:rPr>
              <a:t>Coding Chameleons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8429" y="914291"/>
            <a:ext cx="10951142" cy="77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56"/>
              </a:lnSpc>
              <a:spcBef>
                <a:spcPct val="0"/>
              </a:spcBef>
            </a:pPr>
            <a:r>
              <a:rPr lang="en-US" sz="4699" spc="140">
                <a:solidFill>
                  <a:srgbClr val="191919"/>
                </a:solidFill>
                <a:latin typeface="Aileron Ultra-Bold"/>
              </a:rPr>
              <a:t>MARKET SCOPE FOR PRODUCT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030166" y="2729817"/>
            <a:ext cx="7135314" cy="1157977"/>
            <a:chOff x="0" y="0"/>
            <a:chExt cx="9513752" cy="154397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19694"/>
              <a:ext cx="9513752" cy="924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5"/>
                </a:lnSpc>
              </a:pPr>
              <a:r>
                <a:rPr lang="en-US" sz="1930" spc="57">
                  <a:solidFill>
                    <a:srgbClr val="191919"/>
                  </a:solidFill>
                  <a:latin typeface="Aileron"/>
                </a:rPr>
                <a:t>Analyzing H1B data can reveal trends in the demand for certain skills or job roles.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9513752" cy="535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08"/>
                </a:lnSpc>
              </a:pPr>
              <a:r>
                <a:rPr lang="en-US" sz="2363" spc="92">
                  <a:solidFill>
                    <a:srgbClr val="191919"/>
                  </a:solidFill>
                  <a:latin typeface="Aileron Bold"/>
                </a:rPr>
                <a:t>Employment Trends and Market Demand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36347" y="5048133"/>
            <a:ext cx="7229134" cy="1198926"/>
            <a:chOff x="0" y="0"/>
            <a:chExt cx="9638845" cy="159856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618009"/>
              <a:ext cx="9638845" cy="980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15"/>
                </a:lnSpc>
              </a:pPr>
              <a:r>
                <a:rPr lang="en-US" sz="2010" spc="60">
                  <a:solidFill>
                    <a:srgbClr val="191919"/>
                  </a:solidFill>
                  <a:latin typeface="Aileron"/>
                </a:rPr>
                <a:t>Companies can use the data to understand where they stand in terms of H1B hires compared to industry averages.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9638845" cy="5460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12"/>
                </a:lnSpc>
              </a:pPr>
              <a:r>
                <a:rPr lang="en-US" sz="2437" spc="95">
                  <a:solidFill>
                    <a:srgbClr val="191919"/>
                  </a:solidFill>
                  <a:latin typeface="Aileron Bold"/>
                </a:rPr>
                <a:t>Market Positioning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36347" y="7459586"/>
            <a:ext cx="7322953" cy="1180842"/>
            <a:chOff x="0" y="0"/>
            <a:chExt cx="9763938" cy="157445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72612"/>
              <a:ext cx="9763938" cy="1001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36"/>
                </a:lnSpc>
              </a:pPr>
              <a:r>
                <a:rPr lang="en-US" sz="2091" spc="62">
                  <a:solidFill>
                    <a:srgbClr val="191919"/>
                  </a:solidFill>
                  <a:latin typeface="Aileron"/>
                </a:rPr>
                <a:t>Performance measurement and optimization of the Django API contribute to a better user experience.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9763938" cy="483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099"/>
                </a:lnSpc>
              </a:pPr>
              <a:r>
                <a:rPr lang="en-US" sz="2213" spc="86">
                  <a:solidFill>
                    <a:srgbClr val="191919"/>
                  </a:solidFill>
                  <a:latin typeface="Aileron Bold"/>
                </a:rPr>
                <a:t>Performance Optimization and User Experience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31572" y="3606334"/>
            <a:ext cx="7961528" cy="1510026"/>
            <a:chOff x="0" y="0"/>
            <a:chExt cx="10615370" cy="201336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05296"/>
              <a:ext cx="10615370" cy="1408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60"/>
                </a:lnSpc>
              </a:pPr>
              <a:r>
                <a:rPr lang="en-US" sz="1907" spc="57">
                  <a:solidFill>
                    <a:srgbClr val="191919"/>
                  </a:solidFill>
                  <a:latin typeface="Aileron"/>
                </a:rPr>
                <a:t>Marketing teams can use these insights to tailor their campaigns based on the demand for specific skills or industries, targeting companies that frequently hire H1B workers.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10615370" cy="514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267"/>
                </a:lnSpc>
              </a:pPr>
              <a:r>
                <a:rPr lang="en-US" sz="2333" spc="91">
                  <a:solidFill>
                    <a:srgbClr val="191919"/>
                  </a:solidFill>
                  <a:latin typeface="Aileron Bold"/>
                </a:rPr>
                <a:t>Insightful Data for Marketing Campaigns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81648" y="5741394"/>
            <a:ext cx="7562424" cy="1450074"/>
            <a:chOff x="0" y="0"/>
            <a:chExt cx="10083231" cy="193343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597663"/>
              <a:ext cx="10083231" cy="1335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745"/>
                </a:lnSpc>
              </a:pPr>
              <a:r>
                <a:rPr lang="en-US" sz="1830" spc="54">
                  <a:solidFill>
                    <a:srgbClr val="191919"/>
                  </a:solidFill>
                  <a:latin typeface="Aileron"/>
                </a:rPr>
                <a:t>The mean, median, and percentile salary data can be used for salary benchmarking. Companies can use this information to ensure their compensation packages are competitive in the market.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10083231" cy="504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168"/>
                </a:lnSpc>
              </a:pPr>
              <a:r>
                <a:rPr lang="en-US" sz="2262" spc="88">
                  <a:solidFill>
                    <a:srgbClr val="191919"/>
                  </a:solidFill>
                  <a:latin typeface="Aileron Bold"/>
                </a:rPr>
                <a:t>Salary Benchmarking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61193" y="8358482"/>
            <a:ext cx="7382878" cy="1068125"/>
            <a:chOff x="0" y="0"/>
            <a:chExt cx="9843837" cy="142416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577509"/>
              <a:ext cx="9843837" cy="846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56"/>
                </a:lnSpc>
              </a:pPr>
              <a:r>
                <a:rPr lang="en-US" sz="1771" spc="53">
                  <a:solidFill>
                    <a:srgbClr val="191919"/>
                  </a:solidFill>
                  <a:latin typeface="Aileron"/>
                </a:rPr>
                <a:t>The insights gained from the project can be used to create educational content, such as blog posts, webinars, or whitepapers. d.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9843837" cy="4719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064"/>
                </a:lnSpc>
              </a:pPr>
              <a:r>
                <a:rPr lang="en-US" sz="2188" spc="85">
                  <a:solidFill>
                    <a:srgbClr val="191919"/>
                  </a:solidFill>
                  <a:latin typeface="Aileron Semi-Bold"/>
                </a:rPr>
                <a:t>Educational Content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rot="0">
            <a:off x="8851962" y="2943050"/>
            <a:ext cx="584075" cy="1052542"/>
          </a:xfrm>
          <a:prstGeom prst="rect">
            <a:avLst/>
          </a:prstGeom>
          <a:solidFill>
            <a:srgbClr val="7CD4D2"/>
          </a:solidFill>
        </p:spPr>
      </p:sp>
      <p:sp>
        <p:nvSpPr>
          <p:cNvPr name="AutoShape 22" id="22"/>
          <p:cNvSpPr/>
          <p:nvPr/>
        </p:nvSpPr>
        <p:spPr>
          <a:xfrm rot="0">
            <a:off x="8851962" y="3995591"/>
            <a:ext cx="584075" cy="1052542"/>
          </a:xfrm>
          <a:prstGeom prst="rect">
            <a:avLst/>
          </a:prstGeom>
          <a:solidFill>
            <a:srgbClr val="4AB1B4"/>
          </a:solidFill>
        </p:spPr>
      </p:sp>
      <p:sp>
        <p:nvSpPr>
          <p:cNvPr name="AutoShape 23" id="23"/>
          <p:cNvSpPr/>
          <p:nvPr/>
        </p:nvSpPr>
        <p:spPr>
          <a:xfrm rot="0">
            <a:off x="8851962" y="5048133"/>
            <a:ext cx="584075" cy="1052542"/>
          </a:xfrm>
          <a:prstGeom prst="rect">
            <a:avLst/>
          </a:prstGeom>
          <a:solidFill>
            <a:srgbClr val="37C9EF"/>
          </a:solidFill>
        </p:spPr>
      </p:sp>
      <p:sp>
        <p:nvSpPr>
          <p:cNvPr name="AutoShape 24" id="24"/>
          <p:cNvSpPr/>
          <p:nvPr/>
        </p:nvSpPr>
        <p:spPr>
          <a:xfrm rot="0">
            <a:off x="8851962" y="6100675"/>
            <a:ext cx="584075" cy="1052542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25" id="25"/>
          <p:cNvSpPr/>
          <p:nvPr/>
        </p:nvSpPr>
        <p:spPr>
          <a:xfrm rot="0">
            <a:off x="8851962" y="7153217"/>
            <a:ext cx="584075" cy="1052542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26" id="26"/>
          <p:cNvSpPr/>
          <p:nvPr/>
        </p:nvSpPr>
        <p:spPr>
          <a:xfrm rot="0">
            <a:off x="8851962" y="8205758"/>
            <a:ext cx="584075" cy="1052542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9386029" y="3330475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1" y="0"/>
                </a:lnTo>
                <a:lnTo>
                  <a:pt x="321031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9386029" y="5435558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1" y="0"/>
                </a:lnTo>
                <a:lnTo>
                  <a:pt x="321031" y="277692"/>
                </a:lnTo>
                <a:lnTo>
                  <a:pt x="0" y="27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5400000">
            <a:off x="9386029" y="7540642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1" y="0"/>
                </a:lnTo>
                <a:lnTo>
                  <a:pt x="321031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5400000">
            <a:off x="8565302" y="8593184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5400000">
            <a:off x="8565302" y="6488100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400000">
            <a:off x="8565302" y="4383017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3086116" y="1028700"/>
            <a:ext cx="8229633" cy="8229600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76" t="0" r="-2497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5318710" y="-326920"/>
            <a:ext cx="3366703" cy="3366703"/>
          </a:xfrm>
          <a:custGeom>
            <a:avLst/>
            <a:gdLst/>
            <a:ahLst/>
            <a:cxnLst/>
            <a:rect r="r" b="b" t="t" l="l"/>
            <a:pathLst>
              <a:path h="3366703" w="3366703">
                <a:moveTo>
                  <a:pt x="0" y="0"/>
                </a:moveTo>
                <a:lnTo>
                  <a:pt x="3366703" y="0"/>
                </a:lnTo>
                <a:lnTo>
                  <a:pt x="3366703" y="3366703"/>
                </a:lnTo>
                <a:lnTo>
                  <a:pt x="0" y="3366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82428" y="2218941"/>
            <a:ext cx="1261089" cy="126108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809504" y="3915037"/>
            <a:ext cx="11949492" cy="213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547"/>
              </a:lnSpc>
            </a:pPr>
            <a:r>
              <a:rPr lang="en-US" sz="14515" spc="145">
                <a:solidFill>
                  <a:srgbClr val="191919"/>
                </a:solidFill>
                <a:latin typeface="Aileron Heavy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7484" y="3674485"/>
            <a:ext cx="1617575" cy="161757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2100" spc="63">
                  <a:solidFill>
                    <a:srgbClr val="FFFFFF"/>
                  </a:solidFill>
                  <a:latin typeface="Aileron Semi-Bold"/>
                </a:rPr>
                <a:t>Data Retrieval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6552100"/>
            <a:ext cx="18288000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156271" y="5292060"/>
            <a:ext cx="0" cy="1121928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03871" y="6413988"/>
            <a:ext cx="304800" cy="3048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00469" y="974261"/>
            <a:ext cx="11487062" cy="1909650"/>
            <a:chOff x="0" y="0"/>
            <a:chExt cx="15316083" cy="25462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058513"/>
              <a:ext cx="15316083" cy="487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07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15316083" cy="1962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71"/>
                </a:lnSpc>
                <a:spcBef>
                  <a:spcPct val="0"/>
                </a:spcBef>
              </a:pPr>
              <a:r>
                <a:rPr lang="en-US" sz="4558" spc="136" u="none">
                  <a:solidFill>
                    <a:srgbClr val="191919"/>
                  </a:solidFill>
                  <a:latin typeface="Aileron Ultra-Bold"/>
                </a:rPr>
                <a:t>PROBLEM STATEMENT ANALYSIS</a:t>
              </a:r>
            </a:p>
            <a:p>
              <a:pPr algn="ctr" marL="0" indent="0" lvl="0">
                <a:lnSpc>
                  <a:spcPts val="597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162104" y="3674485"/>
            <a:ext cx="1617575" cy="161757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  <a:r>
                <a:rPr lang="en-US" sz="2000" spc="60">
                  <a:solidFill>
                    <a:srgbClr val="FFFFFF"/>
                  </a:solidFill>
                  <a:latin typeface="Aileron Semi-Bold"/>
                </a:rPr>
                <a:t>Database Setup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4970891" y="5292060"/>
            <a:ext cx="0" cy="1121928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4818491" y="6413988"/>
            <a:ext cx="304800" cy="3048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76724" y="3674485"/>
            <a:ext cx="1617575" cy="161757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  <a:r>
                <a:rPr lang="en-US" sz="2000" spc="60">
                  <a:solidFill>
                    <a:srgbClr val="FFFFFF"/>
                  </a:solidFill>
                  <a:latin typeface="Aileron Bold"/>
                </a:rPr>
                <a:t>API Develop -ment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H="true">
            <a:off x="7785511" y="5292060"/>
            <a:ext cx="0" cy="1121928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7633111" y="6413988"/>
            <a:ext cx="304800" cy="30480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791344" y="3674485"/>
            <a:ext cx="1617575" cy="161757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  <a:r>
                <a:rPr lang="en-US" sz="2300" spc="69">
                  <a:solidFill>
                    <a:srgbClr val="FFFFFF"/>
                  </a:solidFill>
                  <a:latin typeface="Aileron Semi-Bold"/>
                </a:rPr>
                <a:t>Data Analysis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10600131" y="5292060"/>
            <a:ext cx="0" cy="1121928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10447731" y="6413988"/>
            <a:ext cx="304800" cy="304800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605964" y="3674485"/>
            <a:ext cx="1617575" cy="1617575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  <a:r>
                <a:rPr lang="en-US" sz="1700" spc="51">
                  <a:solidFill>
                    <a:srgbClr val="FFFFFF"/>
                  </a:solidFill>
                  <a:latin typeface="Aileron"/>
                </a:rPr>
                <a:t>DATA REPRESEN - TATION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 flipH="true">
            <a:off x="13414751" y="5292060"/>
            <a:ext cx="0" cy="1121928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13262351" y="6413988"/>
            <a:ext cx="304800" cy="304800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5420584" y="3674485"/>
            <a:ext cx="1617575" cy="1617575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400" spc="72">
                  <a:solidFill>
                    <a:srgbClr val="FFFFFF"/>
                  </a:solidFill>
                  <a:latin typeface="Aileron"/>
                </a:rPr>
                <a:t>Market Analysis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16229371" y="5292060"/>
            <a:ext cx="0" cy="1121928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16076971" y="6413988"/>
            <a:ext cx="304800" cy="304800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23937" y="7144041"/>
            <a:ext cx="2237401" cy="12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191919"/>
                </a:solidFill>
                <a:latin typeface="Aileron"/>
              </a:rPr>
              <a:t>Acquire H1B data from the excel sheets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713919" y="7134442"/>
            <a:ext cx="2523470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</a:rPr>
              <a:t>Configure PostgreSQL database for storage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625980" y="7134516"/>
            <a:ext cx="2237401" cy="118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63">
                <a:solidFill>
                  <a:srgbClr val="191919"/>
                </a:solidFill>
                <a:latin typeface="Aileron"/>
              </a:rPr>
              <a:t>Create Django API for data access.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424619" y="7144041"/>
            <a:ext cx="2237401" cy="109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1999" spc="59">
                <a:solidFill>
                  <a:srgbClr val="191919"/>
                </a:solidFill>
                <a:latin typeface="Aileron"/>
              </a:rPr>
              <a:t> Derive </a:t>
            </a:r>
          </a:p>
          <a:p>
            <a:pPr algn="ctr">
              <a:lnSpc>
                <a:spcPts val="2999"/>
              </a:lnSpc>
            </a:pPr>
            <a:r>
              <a:rPr lang="en-US" sz="1999" spc="59">
                <a:solidFill>
                  <a:srgbClr val="191919"/>
                </a:solidFill>
                <a:latin typeface="Aileron"/>
              </a:rPr>
              <a:t>insights from H1B data.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223259" y="7144041"/>
            <a:ext cx="2237401" cy="12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191919"/>
                </a:solidFill>
                <a:latin typeface="Aileron"/>
              </a:rPr>
              <a:t>Describe data as Piechart, graphs, bargraphs, etc. 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021899" y="7134516"/>
            <a:ext cx="2237401" cy="158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63">
                <a:solidFill>
                  <a:srgbClr val="191919"/>
                </a:solidFill>
                <a:latin typeface="Aileron"/>
              </a:rPr>
              <a:t>Evaluate potential uses and target audience appeal.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0629" y="3854882"/>
            <a:ext cx="2834362" cy="1417181"/>
          </a:xfrm>
          <a:custGeom>
            <a:avLst/>
            <a:gdLst/>
            <a:ahLst/>
            <a:cxnLst/>
            <a:rect r="r" b="b" t="t" l="l"/>
            <a:pathLst>
              <a:path h="1417181" w="2834362">
                <a:moveTo>
                  <a:pt x="0" y="0"/>
                </a:moveTo>
                <a:lnTo>
                  <a:pt x="2834362" y="0"/>
                </a:lnTo>
                <a:lnTo>
                  <a:pt x="2834362" y="1417181"/>
                </a:lnTo>
                <a:lnTo>
                  <a:pt x="0" y="14171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5557798" y="5254999"/>
            <a:ext cx="2834362" cy="1417181"/>
          </a:xfrm>
          <a:custGeom>
            <a:avLst/>
            <a:gdLst/>
            <a:ahLst/>
            <a:cxnLst/>
            <a:rect r="r" b="b" t="t" l="l"/>
            <a:pathLst>
              <a:path h="1417181" w="2834362">
                <a:moveTo>
                  <a:pt x="0" y="0"/>
                </a:moveTo>
                <a:lnTo>
                  <a:pt x="2834362" y="0"/>
                </a:lnTo>
                <a:lnTo>
                  <a:pt x="2834362" y="1417181"/>
                </a:lnTo>
                <a:lnTo>
                  <a:pt x="0" y="1417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37091" y="3849194"/>
            <a:ext cx="2845738" cy="1422869"/>
          </a:xfrm>
          <a:custGeom>
            <a:avLst/>
            <a:gdLst/>
            <a:ahLst/>
            <a:cxnLst/>
            <a:rect r="r" b="b" t="t" l="l"/>
            <a:pathLst>
              <a:path h="1422869" w="2845738">
                <a:moveTo>
                  <a:pt x="0" y="0"/>
                </a:moveTo>
                <a:lnTo>
                  <a:pt x="2845739" y="0"/>
                </a:lnTo>
                <a:lnTo>
                  <a:pt x="2845739" y="1422869"/>
                </a:lnTo>
                <a:lnTo>
                  <a:pt x="0" y="1422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938508" y="5260687"/>
            <a:ext cx="2834362" cy="1417181"/>
          </a:xfrm>
          <a:custGeom>
            <a:avLst/>
            <a:gdLst/>
            <a:ahLst/>
            <a:cxnLst/>
            <a:rect r="r" b="b" t="t" l="l"/>
            <a:pathLst>
              <a:path h="1417181" w="2834362">
                <a:moveTo>
                  <a:pt x="0" y="0"/>
                </a:moveTo>
                <a:lnTo>
                  <a:pt x="2834362" y="0"/>
                </a:lnTo>
                <a:lnTo>
                  <a:pt x="2834362" y="1417181"/>
                </a:lnTo>
                <a:lnTo>
                  <a:pt x="0" y="1417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18878" y="3854882"/>
            <a:ext cx="2834362" cy="1417181"/>
          </a:xfrm>
          <a:custGeom>
            <a:avLst/>
            <a:gdLst/>
            <a:ahLst/>
            <a:cxnLst/>
            <a:rect r="r" b="b" t="t" l="l"/>
            <a:pathLst>
              <a:path h="1417181" w="2834362">
                <a:moveTo>
                  <a:pt x="0" y="0"/>
                </a:moveTo>
                <a:lnTo>
                  <a:pt x="2834362" y="0"/>
                </a:lnTo>
                <a:lnTo>
                  <a:pt x="2834362" y="1417181"/>
                </a:lnTo>
                <a:lnTo>
                  <a:pt x="0" y="14171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15381" y="4216086"/>
            <a:ext cx="2004860" cy="200486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7CD4D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936956" y="4216086"/>
            <a:ext cx="2004860" cy="200486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4AB1B4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636360" y="4269633"/>
            <a:ext cx="2004860" cy="200486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37C9E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324868" y="4216086"/>
            <a:ext cx="2004860" cy="200486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2C92D5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04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015706" y="4421285"/>
            <a:ext cx="2004860" cy="200486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13538A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05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6576825" y="4884898"/>
            <a:ext cx="725122" cy="757266"/>
          </a:xfrm>
          <a:custGeom>
            <a:avLst/>
            <a:gdLst/>
            <a:ahLst/>
            <a:cxnLst/>
            <a:rect r="r" b="b" t="t" l="l"/>
            <a:pathLst>
              <a:path h="757266" w="725122">
                <a:moveTo>
                  <a:pt x="0" y="0"/>
                </a:moveTo>
                <a:lnTo>
                  <a:pt x="725122" y="0"/>
                </a:lnTo>
                <a:lnTo>
                  <a:pt x="725122" y="757266"/>
                </a:lnTo>
                <a:lnTo>
                  <a:pt x="0" y="7572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-4937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191138" y="4892453"/>
            <a:ext cx="829849" cy="725091"/>
          </a:xfrm>
          <a:custGeom>
            <a:avLst/>
            <a:gdLst/>
            <a:ahLst/>
            <a:cxnLst/>
            <a:rect r="r" b="b" t="t" l="l"/>
            <a:pathLst>
              <a:path h="725091" w="829849">
                <a:moveTo>
                  <a:pt x="0" y="0"/>
                </a:moveTo>
                <a:lnTo>
                  <a:pt x="829849" y="0"/>
                </a:lnTo>
                <a:lnTo>
                  <a:pt x="829849" y="725091"/>
                </a:lnTo>
                <a:lnTo>
                  <a:pt x="0" y="72509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9011" t="-25472" r="-13806" b="-26533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594815" y="4981387"/>
            <a:ext cx="882488" cy="884654"/>
          </a:xfrm>
          <a:custGeom>
            <a:avLst/>
            <a:gdLst/>
            <a:ahLst/>
            <a:cxnLst/>
            <a:rect r="r" b="b" t="t" l="l"/>
            <a:pathLst>
              <a:path h="884654" w="882488">
                <a:moveTo>
                  <a:pt x="0" y="0"/>
                </a:moveTo>
                <a:lnTo>
                  <a:pt x="882488" y="0"/>
                </a:lnTo>
                <a:lnTo>
                  <a:pt x="882488" y="884655"/>
                </a:lnTo>
                <a:lnTo>
                  <a:pt x="0" y="88465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51485" t="0" r="-46346" b="-11007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491388" y="4884898"/>
            <a:ext cx="1671820" cy="636157"/>
          </a:xfrm>
          <a:custGeom>
            <a:avLst/>
            <a:gdLst/>
            <a:ahLst/>
            <a:cxnLst/>
            <a:rect r="r" b="b" t="t" l="l"/>
            <a:pathLst>
              <a:path h="636157" w="1671820">
                <a:moveTo>
                  <a:pt x="0" y="0"/>
                </a:moveTo>
                <a:lnTo>
                  <a:pt x="1671820" y="0"/>
                </a:lnTo>
                <a:lnTo>
                  <a:pt x="1671820" y="636157"/>
                </a:lnTo>
                <a:lnTo>
                  <a:pt x="0" y="63615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21031" t="-52618" r="-19241" b="-54396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634673" y="4917151"/>
            <a:ext cx="1366275" cy="571650"/>
          </a:xfrm>
          <a:custGeom>
            <a:avLst/>
            <a:gdLst/>
            <a:ahLst/>
            <a:cxnLst/>
            <a:rect r="r" b="b" t="t" l="l"/>
            <a:pathLst>
              <a:path h="571650" w="1366275">
                <a:moveTo>
                  <a:pt x="0" y="0"/>
                </a:moveTo>
                <a:lnTo>
                  <a:pt x="1366275" y="0"/>
                </a:lnTo>
                <a:lnTo>
                  <a:pt x="1366275" y="571650"/>
                </a:lnTo>
                <a:lnTo>
                  <a:pt x="0" y="57165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6841" t="-108010" r="-16709" b="-111185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106578" y="3193448"/>
            <a:ext cx="30644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Excel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15968" y="6942960"/>
            <a:ext cx="1913760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Postgre SQL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618878" y="3154975"/>
            <a:ext cx="307159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Power BI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785426" y="2748575"/>
            <a:ext cx="3064768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Django REST FRAMEWORK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480712" y="6974710"/>
            <a:ext cx="298853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Python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3400469" y="1349225"/>
            <a:ext cx="11487062" cy="1159722"/>
            <a:chOff x="0" y="0"/>
            <a:chExt cx="15316083" cy="1546296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1058609"/>
              <a:ext cx="15316083" cy="487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07"/>
                </a:lnSpc>
              </a:pP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-47625"/>
              <a:ext cx="15316083" cy="962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971"/>
                </a:lnSpc>
                <a:spcBef>
                  <a:spcPct val="0"/>
                </a:spcBef>
              </a:pPr>
              <a:r>
                <a:rPr lang="en-US" sz="4558" spc="136">
                  <a:solidFill>
                    <a:srgbClr val="191919"/>
                  </a:solidFill>
                  <a:latin typeface="Aileron Ultra-Bold"/>
                </a:rPr>
                <a:t>REQUIRED</a:t>
              </a:r>
              <a:r>
                <a:rPr lang="en-US" sz="4558" spc="136">
                  <a:solidFill>
                    <a:srgbClr val="191919"/>
                  </a:solidFill>
                  <a:latin typeface="Aileron Ultra-Bold"/>
                </a:rPr>
                <a:t> SOFTWARE ANALYSIS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33584" y="987126"/>
            <a:ext cx="9420833" cy="955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97"/>
              </a:lnSpc>
              <a:spcBef>
                <a:spcPct val="0"/>
              </a:spcBef>
            </a:pPr>
            <a:r>
              <a:rPr lang="en-US" sz="5799" spc="173">
                <a:solidFill>
                  <a:srgbClr val="191919"/>
                </a:solidFill>
                <a:latin typeface="Aileron Ultra-Bold"/>
              </a:rPr>
              <a:t>DATA INGESTION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221368" y="3276429"/>
            <a:ext cx="5845264" cy="5816038"/>
          </a:xfrm>
          <a:custGeom>
            <a:avLst/>
            <a:gdLst/>
            <a:ahLst/>
            <a:cxnLst/>
            <a:rect r="r" b="b" t="t" l="l"/>
            <a:pathLst>
              <a:path h="5816038" w="5845264">
                <a:moveTo>
                  <a:pt x="0" y="0"/>
                </a:moveTo>
                <a:lnTo>
                  <a:pt x="5845264" y="0"/>
                </a:lnTo>
                <a:lnTo>
                  <a:pt x="5845264" y="5816038"/>
                </a:lnTo>
                <a:lnTo>
                  <a:pt x="0" y="5816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295066" y="7683300"/>
            <a:ext cx="3964234" cy="1670286"/>
            <a:chOff x="0" y="0"/>
            <a:chExt cx="5285645" cy="222704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45973"/>
              <a:ext cx="528564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</a:rPr>
                <a:t>Python code to read CSV files and insert data into tables.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5285645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Data Injection into Tables: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295066" y="5679639"/>
            <a:ext cx="3964234" cy="1232136"/>
            <a:chOff x="0" y="0"/>
            <a:chExt cx="5285645" cy="164284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1773"/>
              <a:ext cx="528564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</a:rPr>
                <a:t>Define database tables to represent the data structure.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528564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Tables Creation: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295066" y="3676052"/>
            <a:ext cx="3964234" cy="1232136"/>
            <a:chOff x="0" y="0"/>
            <a:chExt cx="5285645" cy="164284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661773"/>
              <a:ext cx="528564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</a:rPr>
                <a:t>Create a new PostgreSQL database to store the H1B data.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528564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Database Creation: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7680299"/>
            <a:ext cx="4468768" cy="2108436"/>
            <a:chOff x="0" y="0"/>
            <a:chExt cx="5958357" cy="281124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830173"/>
              <a:ext cx="5958357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</a:rPr>
                <a:t>Write Python code to establish a connection to PostgreSQL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5958357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Establishing a Connection Between Python and PostgreSQL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5679713"/>
            <a:ext cx="4468768" cy="1670286"/>
            <a:chOff x="0" y="0"/>
            <a:chExt cx="5958357" cy="222704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245973"/>
              <a:ext cx="5958357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</a:rPr>
                <a:t>Import SQL libraries for data manipulation in Jupyter Notebook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5958357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 Bold"/>
                </a:rPr>
                <a:t>SQL Libraries Import in Jupyter Notebook: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95563" y="3679128"/>
            <a:ext cx="4900522" cy="2015726"/>
            <a:chOff x="0" y="0"/>
            <a:chExt cx="6534029" cy="2687634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198560"/>
              <a:ext cx="6534029" cy="1489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</a:rPr>
                <a:t>Download H1B data files in CSV format.</a:t>
              </a:r>
            </a:p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</a:rPr>
                <a:t>Clean and preprocess data.</a:t>
              </a:r>
            </a:p>
            <a:p>
              <a:pPr algn="r">
                <a:lnSpc>
                  <a:spcPts val="3000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653402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59"/>
                </a:lnSpc>
              </a:pPr>
              <a:r>
                <a:rPr lang="en-US" sz="2400" spc="93">
                  <a:solidFill>
                    <a:srgbClr val="191919"/>
                  </a:solidFill>
                  <a:latin typeface="Aileron Semi-Bold"/>
                </a:rPr>
                <a:t>Excel Data Download and Cleaning: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584650" y="5936680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sz="2500" spc="97" u="none">
                <a:solidFill>
                  <a:srgbClr val="191919"/>
                </a:solidFill>
                <a:latin typeface="Aileron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07203" y="4082905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sz="2500" spc="97" u="none">
                <a:solidFill>
                  <a:srgbClr val="FFFFFF"/>
                </a:solidFill>
                <a:latin typeface="Aileron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059129" y="4454380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sz="2500" spc="97" u="none">
                <a:solidFill>
                  <a:srgbClr val="FFFFFF"/>
                </a:solidFill>
                <a:latin typeface="Aileron Bold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51225" y="6155873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sz="2500" spc="97" u="none">
                <a:solidFill>
                  <a:srgbClr val="FFFFFF"/>
                </a:solidFill>
                <a:latin typeface="Aileron Bold"/>
              </a:rPr>
              <a:t>06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66553" y="7970721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sz="2500" spc="97" u="none">
                <a:solidFill>
                  <a:srgbClr val="FFFFFF"/>
                </a:solidFill>
                <a:latin typeface="Aileron Bold"/>
              </a:rPr>
              <a:t>05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426247" y="6808571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sz="2500" spc="97" u="none">
                <a:solidFill>
                  <a:srgbClr val="FFFFFF"/>
                </a:solidFill>
                <a:latin typeface="Aileron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297617" y="2722978"/>
            <a:ext cx="0" cy="783651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668429" y="600964"/>
            <a:ext cx="10951142" cy="79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18"/>
              </a:lnSpc>
              <a:spcBef>
                <a:spcPct val="0"/>
              </a:spcBef>
            </a:pPr>
            <a:r>
              <a:rPr lang="en-US" sz="4899" spc="146">
                <a:solidFill>
                  <a:srgbClr val="191919"/>
                </a:solidFill>
                <a:latin typeface="Aileron Ultra-Bold"/>
              </a:rPr>
              <a:t>DJANGO API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20975" y="2364460"/>
            <a:ext cx="353285" cy="358518"/>
            <a:chOff x="0" y="0"/>
            <a:chExt cx="812800" cy="824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24840"/>
            </a:xfrm>
            <a:custGeom>
              <a:avLst/>
              <a:gdLst/>
              <a:ahLst/>
              <a:cxnLst/>
              <a:rect r="r" b="b" t="t" l="l"/>
              <a:pathLst>
                <a:path h="824840" w="812800">
                  <a:moveTo>
                    <a:pt x="406400" y="0"/>
                  </a:moveTo>
                  <a:cubicBezTo>
                    <a:pt x="181951" y="0"/>
                    <a:pt x="0" y="184647"/>
                    <a:pt x="0" y="412420"/>
                  </a:cubicBezTo>
                  <a:cubicBezTo>
                    <a:pt x="0" y="640193"/>
                    <a:pt x="181951" y="824840"/>
                    <a:pt x="406400" y="824840"/>
                  </a:cubicBezTo>
                  <a:cubicBezTo>
                    <a:pt x="630849" y="824840"/>
                    <a:pt x="812800" y="640193"/>
                    <a:pt x="812800" y="412420"/>
                  </a:cubicBezTo>
                  <a:cubicBezTo>
                    <a:pt x="812800" y="18464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9474257" y="2538902"/>
            <a:ext cx="733654" cy="3882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9297617" y="3855452"/>
            <a:ext cx="0" cy="793345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9120975" y="3506628"/>
            <a:ext cx="353285" cy="348824"/>
            <a:chOff x="0" y="0"/>
            <a:chExt cx="812800" cy="8025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02537"/>
            </a:xfrm>
            <a:custGeom>
              <a:avLst/>
              <a:gdLst/>
              <a:ahLst/>
              <a:cxnLst/>
              <a:rect r="r" b="b" t="t" l="l"/>
              <a:pathLst>
                <a:path h="802537" w="812800">
                  <a:moveTo>
                    <a:pt x="406400" y="0"/>
                  </a:moveTo>
                  <a:cubicBezTo>
                    <a:pt x="181951" y="0"/>
                    <a:pt x="0" y="179654"/>
                    <a:pt x="0" y="401268"/>
                  </a:cubicBezTo>
                  <a:cubicBezTo>
                    <a:pt x="0" y="622883"/>
                    <a:pt x="181951" y="802537"/>
                    <a:pt x="406400" y="802537"/>
                  </a:cubicBezTo>
                  <a:cubicBezTo>
                    <a:pt x="630849" y="802537"/>
                    <a:pt x="812800" y="622883"/>
                    <a:pt x="812800" y="401268"/>
                  </a:cubicBezTo>
                  <a:cubicBezTo>
                    <a:pt x="812800" y="1796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8419868" y="3681040"/>
            <a:ext cx="701107" cy="223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9297617" y="4997621"/>
            <a:ext cx="0" cy="793345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9120975" y="4648797"/>
            <a:ext cx="353285" cy="348824"/>
            <a:chOff x="0" y="0"/>
            <a:chExt cx="812800" cy="8025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02537"/>
            </a:xfrm>
            <a:custGeom>
              <a:avLst/>
              <a:gdLst/>
              <a:ahLst/>
              <a:cxnLst/>
              <a:rect r="r" b="b" t="t" l="l"/>
              <a:pathLst>
                <a:path h="802537" w="812800">
                  <a:moveTo>
                    <a:pt x="406400" y="0"/>
                  </a:moveTo>
                  <a:cubicBezTo>
                    <a:pt x="181951" y="0"/>
                    <a:pt x="0" y="179654"/>
                    <a:pt x="0" y="401268"/>
                  </a:cubicBezTo>
                  <a:cubicBezTo>
                    <a:pt x="0" y="622883"/>
                    <a:pt x="181951" y="802537"/>
                    <a:pt x="406400" y="802537"/>
                  </a:cubicBezTo>
                  <a:cubicBezTo>
                    <a:pt x="630849" y="802537"/>
                    <a:pt x="812800" y="622883"/>
                    <a:pt x="812800" y="401268"/>
                  </a:cubicBezTo>
                  <a:cubicBezTo>
                    <a:pt x="812800" y="1796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9474260" y="4823209"/>
            <a:ext cx="733730" cy="223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9297617" y="6139790"/>
            <a:ext cx="0" cy="793345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9120975" y="5790966"/>
            <a:ext cx="353285" cy="348824"/>
            <a:chOff x="0" y="0"/>
            <a:chExt cx="812800" cy="8025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02537"/>
            </a:xfrm>
            <a:custGeom>
              <a:avLst/>
              <a:gdLst/>
              <a:ahLst/>
              <a:cxnLst/>
              <a:rect r="r" b="b" t="t" l="l"/>
              <a:pathLst>
                <a:path h="802537" w="812800">
                  <a:moveTo>
                    <a:pt x="406400" y="0"/>
                  </a:moveTo>
                  <a:cubicBezTo>
                    <a:pt x="181951" y="0"/>
                    <a:pt x="0" y="179654"/>
                    <a:pt x="0" y="401268"/>
                  </a:cubicBezTo>
                  <a:cubicBezTo>
                    <a:pt x="0" y="622883"/>
                    <a:pt x="181951" y="802537"/>
                    <a:pt x="406400" y="802537"/>
                  </a:cubicBezTo>
                  <a:cubicBezTo>
                    <a:pt x="630849" y="802537"/>
                    <a:pt x="812800" y="622883"/>
                    <a:pt x="812800" y="401268"/>
                  </a:cubicBezTo>
                  <a:cubicBezTo>
                    <a:pt x="812800" y="1796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8419868" y="5965378"/>
            <a:ext cx="701107" cy="223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9297617" y="7307205"/>
            <a:ext cx="0" cy="768098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9120975" y="6933135"/>
            <a:ext cx="353285" cy="374071"/>
            <a:chOff x="0" y="0"/>
            <a:chExt cx="812800" cy="8606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0622"/>
            </a:xfrm>
            <a:custGeom>
              <a:avLst/>
              <a:gdLst/>
              <a:ahLst/>
              <a:cxnLst/>
              <a:rect r="r" b="b" t="t" l="l"/>
              <a:pathLst>
                <a:path h="860622" w="812800">
                  <a:moveTo>
                    <a:pt x="406400" y="0"/>
                  </a:moveTo>
                  <a:cubicBezTo>
                    <a:pt x="181951" y="0"/>
                    <a:pt x="0" y="192657"/>
                    <a:pt x="0" y="430311"/>
                  </a:cubicBezTo>
                  <a:cubicBezTo>
                    <a:pt x="0" y="667965"/>
                    <a:pt x="181951" y="860622"/>
                    <a:pt x="406400" y="860622"/>
                  </a:cubicBezTo>
                  <a:cubicBezTo>
                    <a:pt x="630849" y="860622"/>
                    <a:pt x="812800" y="667965"/>
                    <a:pt x="812800" y="430311"/>
                  </a:cubicBezTo>
                  <a:cubicBezTo>
                    <a:pt x="812800" y="19265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9474260" y="7109777"/>
            <a:ext cx="733730" cy="10393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V="true">
            <a:off x="9297617" y="8433040"/>
            <a:ext cx="0" cy="82526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9120975" y="8075304"/>
            <a:ext cx="353285" cy="357736"/>
            <a:chOff x="0" y="0"/>
            <a:chExt cx="812800" cy="82304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23041"/>
            </a:xfrm>
            <a:custGeom>
              <a:avLst/>
              <a:gdLst/>
              <a:ahLst/>
              <a:cxnLst/>
              <a:rect r="r" b="b" t="t" l="l"/>
              <a:pathLst>
                <a:path h="823041" w="812800">
                  <a:moveTo>
                    <a:pt x="406400" y="0"/>
                  </a:moveTo>
                  <a:cubicBezTo>
                    <a:pt x="181951" y="0"/>
                    <a:pt x="0" y="184244"/>
                    <a:pt x="0" y="411521"/>
                  </a:cubicBezTo>
                  <a:cubicBezTo>
                    <a:pt x="0" y="638797"/>
                    <a:pt x="181951" y="823041"/>
                    <a:pt x="406400" y="823041"/>
                  </a:cubicBezTo>
                  <a:cubicBezTo>
                    <a:pt x="630849" y="823041"/>
                    <a:pt x="812800" y="638797"/>
                    <a:pt x="812800" y="411521"/>
                  </a:cubicBezTo>
                  <a:cubicBezTo>
                    <a:pt x="812800" y="18424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8419868" y="8251946"/>
            <a:ext cx="701107" cy="2226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1133997" y="1699723"/>
            <a:ext cx="6070095" cy="1042447"/>
            <a:chOff x="0" y="0"/>
            <a:chExt cx="8093460" cy="1389930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0" y="815983"/>
              <a:ext cx="8093460" cy="573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4"/>
                </a:lnSpc>
              </a:pPr>
              <a:r>
                <a:rPr lang="en-US" sz="2449" spc="73">
                  <a:solidFill>
                    <a:srgbClr val="191919"/>
                  </a:solidFill>
                  <a:latin typeface="Aileron"/>
                </a:rPr>
                <a:t>Create a Django App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-57150"/>
              <a:ext cx="8093460" cy="668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86"/>
                </a:lnSpc>
              </a:pPr>
              <a:r>
                <a:rPr lang="en-US" sz="3061" spc="119">
                  <a:solidFill>
                    <a:srgbClr val="191919"/>
                  </a:solidFill>
                  <a:latin typeface="Aileron Bold"/>
                </a:rPr>
                <a:t>Step</a:t>
              </a:r>
              <a:r>
                <a:rPr lang="en-US" sz="3061" spc="119" u="none">
                  <a:solidFill>
                    <a:srgbClr val="191919"/>
                  </a:solidFill>
                  <a:latin typeface="Aileron Bold"/>
                </a:rPr>
                <a:t> 1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133997" y="4118254"/>
            <a:ext cx="6070095" cy="1042447"/>
            <a:chOff x="0" y="0"/>
            <a:chExt cx="8093460" cy="1389930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815983"/>
              <a:ext cx="8093460" cy="573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4"/>
                </a:lnSpc>
              </a:pPr>
              <a:r>
                <a:rPr lang="en-US" sz="2449" spc="73">
                  <a:solidFill>
                    <a:srgbClr val="191919"/>
                  </a:solidFill>
                  <a:latin typeface="Aileron"/>
                </a:rPr>
                <a:t>Create Migrations and Apply Them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-57150"/>
              <a:ext cx="8093460" cy="668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86"/>
                </a:lnSpc>
              </a:pPr>
              <a:r>
                <a:rPr lang="en-US" sz="3061" spc="119">
                  <a:solidFill>
                    <a:srgbClr val="191919"/>
                  </a:solidFill>
                  <a:latin typeface="Aileron Bold"/>
                </a:rPr>
                <a:t>Step</a:t>
              </a:r>
              <a:r>
                <a:rPr lang="en-US" sz="3061" spc="119" u="none">
                  <a:solidFill>
                    <a:srgbClr val="191919"/>
                  </a:solidFill>
                  <a:latin typeface="Aileron Bold"/>
                </a:rPr>
                <a:t> 3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133997" y="6605370"/>
            <a:ext cx="6070095" cy="1042447"/>
            <a:chOff x="0" y="0"/>
            <a:chExt cx="8093460" cy="1389930"/>
          </a:xfrm>
        </p:grpSpPr>
        <p:sp>
          <p:nvSpPr>
            <p:cNvPr name="TextBox 40" id="40"/>
            <p:cNvSpPr txBox="true"/>
            <p:nvPr/>
          </p:nvSpPr>
          <p:spPr>
            <a:xfrm rot="0">
              <a:off x="0" y="815983"/>
              <a:ext cx="8093460" cy="573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74"/>
                </a:lnSpc>
              </a:pPr>
              <a:r>
                <a:rPr lang="en-US" sz="2449" spc="73">
                  <a:solidFill>
                    <a:srgbClr val="191919"/>
                  </a:solidFill>
                  <a:latin typeface="Aileron"/>
                </a:rPr>
                <a:t>Implement Serializer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0" y="-57150"/>
              <a:ext cx="8093460" cy="668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286"/>
                </a:lnSpc>
              </a:pPr>
              <a:r>
                <a:rPr lang="en-US" sz="3061" spc="119">
                  <a:solidFill>
                    <a:srgbClr val="191919"/>
                  </a:solidFill>
                  <a:latin typeface="Aileron Bold"/>
                </a:rPr>
                <a:t>Step</a:t>
              </a:r>
              <a:r>
                <a:rPr lang="en-US" sz="3061" spc="119" u="none">
                  <a:solidFill>
                    <a:srgbClr val="191919"/>
                  </a:solidFill>
                  <a:latin typeface="Aileron Bold"/>
                </a:rPr>
                <a:t>5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36751" y="2962190"/>
            <a:ext cx="6937817" cy="1038559"/>
            <a:chOff x="0" y="0"/>
            <a:chExt cx="9250423" cy="1384745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810798"/>
              <a:ext cx="9250423" cy="573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74"/>
                </a:lnSpc>
              </a:pPr>
              <a:r>
                <a:rPr lang="en-US" sz="2449" spc="73">
                  <a:solidFill>
                    <a:srgbClr val="191919"/>
                  </a:solidFill>
                  <a:latin typeface="Aileron"/>
                </a:rPr>
                <a:t>Define Models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0" y="-57150"/>
              <a:ext cx="9250423" cy="668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286"/>
                </a:lnSpc>
              </a:pPr>
              <a:r>
                <a:rPr lang="en-US" sz="3061" spc="119">
                  <a:solidFill>
                    <a:srgbClr val="191919"/>
                  </a:solidFill>
                  <a:latin typeface="Aileron Bold"/>
                </a:rPr>
                <a:t>Step</a:t>
              </a:r>
              <a:r>
                <a:rPr lang="en-US" sz="3061" spc="119" u="none">
                  <a:solidFill>
                    <a:srgbClr val="191919"/>
                  </a:solidFill>
                  <a:latin typeface="Aileron Bold"/>
                </a:rPr>
                <a:t> 2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36751" y="5487932"/>
            <a:ext cx="6937817" cy="1042447"/>
            <a:chOff x="0" y="0"/>
            <a:chExt cx="9250423" cy="1389930"/>
          </a:xfrm>
        </p:grpSpPr>
        <p:sp>
          <p:nvSpPr>
            <p:cNvPr name="TextBox 46" id="46"/>
            <p:cNvSpPr txBox="true"/>
            <p:nvPr/>
          </p:nvSpPr>
          <p:spPr>
            <a:xfrm rot="0">
              <a:off x="0" y="815983"/>
              <a:ext cx="9250423" cy="573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74"/>
                </a:lnSpc>
              </a:pPr>
              <a:r>
                <a:rPr lang="en-US" sz="2449" spc="73">
                  <a:solidFill>
                    <a:srgbClr val="191919"/>
                  </a:solidFill>
                  <a:latin typeface="Aileron"/>
                </a:rPr>
                <a:t>Create API Views and URL Patterns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-57150"/>
              <a:ext cx="9250423" cy="668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286"/>
                </a:lnSpc>
              </a:pPr>
              <a:r>
                <a:rPr lang="en-US" sz="3061" spc="119">
                  <a:solidFill>
                    <a:srgbClr val="191919"/>
                  </a:solidFill>
                  <a:latin typeface="Aileron Bold"/>
                </a:rPr>
                <a:t>Step</a:t>
              </a:r>
              <a:r>
                <a:rPr lang="en-US" sz="3061" spc="119" u="none">
                  <a:solidFill>
                    <a:srgbClr val="191919"/>
                  </a:solidFill>
                  <a:latin typeface="Aileron Bold"/>
                </a:rPr>
                <a:t> 4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204474" y="7866426"/>
            <a:ext cx="6070095" cy="1042447"/>
            <a:chOff x="0" y="0"/>
            <a:chExt cx="8093460" cy="1389930"/>
          </a:xfrm>
        </p:grpSpPr>
        <p:sp>
          <p:nvSpPr>
            <p:cNvPr name="TextBox 49" id="49"/>
            <p:cNvSpPr txBox="true"/>
            <p:nvPr/>
          </p:nvSpPr>
          <p:spPr>
            <a:xfrm rot="0">
              <a:off x="0" y="815983"/>
              <a:ext cx="8093460" cy="573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74"/>
                </a:lnSpc>
              </a:pPr>
              <a:r>
                <a:rPr lang="en-US" sz="2449" spc="73">
                  <a:solidFill>
                    <a:srgbClr val="191919"/>
                  </a:solidFill>
                  <a:latin typeface="Aileron"/>
                </a:rPr>
                <a:t>Use Django REST frameworks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0" y="-57150"/>
              <a:ext cx="8093460" cy="668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286"/>
                </a:lnSpc>
              </a:pPr>
              <a:r>
                <a:rPr lang="en-US" sz="3061" spc="119">
                  <a:solidFill>
                    <a:srgbClr val="191919"/>
                  </a:solidFill>
                  <a:latin typeface="Aileron Bold"/>
                </a:rPr>
                <a:t>Step</a:t>
              </a:r>
              <a:r>
                <a:rPr lang="en-US" sz="3061" spc="119" u="none">
                  <a:solidFill>
                    <a:srgbClr val="191919"/>
                  </a:solidFill>
                  <a:latin typeface="Aileron Bold"/>
                </a:rPr>
                <a:t> 6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33584" y="1059008"/>
            <a:ext cx="9420833" cy="1010113"/>
            <a:chOff x="0" y="0"/>
            <a:chExt cx="12561110" cy="13468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73792"/>
              <a:ext cx="12561110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</a:rPr>
                <a:t>Zenith Central Bank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2561110" cy="767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API ENDPOINTS SOLUTION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81698" y="2860830"/>
            <a:ext cx="1735751" cy="17357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7CD4D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01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0117449" y="3714418"/>
            <a:ext cx="2402364" cy="28575"/>
          </a:xfrm>
          <a:prstGeom prst="line">
            <a:avLst/>
          </a:prstGeom>
          <a:ln cap="rnd" w="28575">
            <a:solidFill>
              <a:srgbClr val="7CD4D2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2701508" y="3260393"/>
            <a:ext cx="314240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Total number of results:</a:t>
            </a:r>
            <a:r>
              <a:rPr lang="en-US" sz="2499" spc="97">
                <a:solidFill>
                  <a:srgbClr val="191919"/>
                </a:solidFill>
                <a:latin typeface="Aileron"/>
              </a:rPr>
              <a:t> 633933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893848" y="4344899"/>
            <a:ext cx="1735751" cy="17357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4AB1B4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95649" y="4344899"/>
            <a:ext cx="1735751" cy="17357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893848" y="6263455"/>
            <a:ext cx="1735751" cy="17357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37C9E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05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695649" y="6263455"/>
            <a:ext cx="1735751" cy="17357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13538A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>
                  <a:solidFill>
                    <a:srgbClr val="191919"/>
                  </a:solidFill>
                  <a:latin typeface="Aileron Bold"/>
                </a:rPr>
                <a:t>04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1629599" y="5198487"/>
            <a:ext cx="2471433" cy="28575"/>
          </a:xfrm>
          <a:prstGeom prst="line">
            <a:avLst/>
          </a:prstGeom>
          <a:ln cap="rnd" w="28575">
            <a:solidFill>
              <a:srgbClr val="4AB1B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1629599" y="7131331"/>
            <a:ext cx="2471433" cy="0"/>
          </a:xfrm>
          <a:prstGeom prst="line">
            <a:avLst/>
          </a:prstGeom>
          <a:ln cap="rnd" w="28575">
            <a:solidFill>
              <a:srgbClr val="37C9E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14460930" y="4689475"/>
            <a:ext cx="276595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Mean salary : 1,57,903.37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460930" y="6443943"/>
            <a:ext cx="2765957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75% percentile salary: 1,00,360.00</a:t>
            </a:r>
          </a:p>
        </p:txBody>
      </p:sp>
      <p:sp>
        <p:nvSpPr>
          <p:cNvPr name="AutoShape 26" id="26"/>
          <p:cNvSpPr/>
          <p:nvPr/>
        </p:nvSpPr>
        <p:spPr>
          <a:xfrm>
            <a:off x="4204797" y="5212774"/>
            <a:ext cx="2490852" cy="0"/>
          </a:xfrm>
          <a:prstGeom prst="line">
            <a:avLst/>
          </a:prstGeom>
          <a:ln cap="rnd" w="28575">
            <a:solidFill>
              <a:srgbClr val="19191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4204797" y="7131331"/>
            <a:ext cx="2490852" cy="0"/>
          </a:xfrm>
          <a:prstGeom prst="line">
            <a:avLst/>
          </a:prstGeom>
          <a:ln cap="rnd" w="28575">
            <a:solidFill>
              <a:srgbClr val="13538A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28" id="28"/>
          <p:cNvSpPr txBox="true"/>
          <p:nvPr/>
        </p:nvSpPr>
        <p:spPr>
          <a:xfrm rot="0">
            <a:off x="1402465" y="6472518"/>
            <a:ext cx="280233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25% percentile salary :   63,814.00  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02465" y="4773036"/>
            <a:ext cx="280233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499"/>
              </a:lnSpc>
            </a:pPr>
            <a:r>
              <a:rPr lang="en-US" sz="2499" spc="97">
                <a:solidFill>
                  <a:srgbClr val="191919"/>
                </a:solidFill>
                <a:latin typeface="Aileron Bold"/>
              </a:rPr>
              <a:t>Median : 75,500.00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31359" y="-1662624"/>
            <a:ext cx="24431708" cy="13612247"/>
          </a:xfrm>
          <a:custGeom>
            <a:avLst/>
            <a:gdLst/>
            <a:ahLst/>
            <a:cxnLst/>
            <a:rect r="r" b="b" t="t" l="l"/>
            <a:pathLst>
              <a:path h="13612247" w="24431708">
                <a:moveTo>
                  <a:pt x="0" y="0"/>
                </a:moveTo>
                <a:lnTo>
                  <a:pt x="24431708" y="0"/>
                </a:lnTo>
                <a:lnTo>
                  <a:pt x="24431708" y="13612248"/>
                </a:lnTo>
                <a:lnTo>
                  <a:pt x="0" y="1361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577125" y="-2150859"/>
            <a:ext cx="18865125" cy="13177148"/>
            <a:chOff x="0" y="0"/>
            <a:chExt cx="15163800" cy="10591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163800" cy="10591800"/>
            </a:xfrm>
            <a:custGeom>
              <a:avLst/>
              <a:gdLst/>
              <a:ahLst/>
              <a:cxnLst/>
              <a:rect r="r" b="b" t="t" l="l"/>
              <a:pathLst>
                <a:path h="10591800" w="15163800">
                  <a:moveTo>
                    <a:pt x="15163800" y="254000"/>
                  </a:moveTo>
                  <a:lnTo>
                    <a:pt x="15163800" y="10337800"/>
                  </a:lnTo>
                  <a:cubicBezTo>
                    <a:pt x="15163800" y="10478135"/>
                    <a:pt x="15050136" y="10591800"/>
                    <a:pt x="14909800" y="10591800"/>
                  </a:cubicBezTo>
                  <a:lnTo>
                    <a:pt x="254000" y="10591800"/>
                  </a:lnTo>
                  <a:cubicBezTo>
                    <a:pt x="113665" y="10591800"/>
                    <a:pt x="0" y="10478135"/>
                    <a:pt x="0" y="10337800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14909800" y="0"/>
                  </a:lnTo>
                  <a:cubicBezTo>
                    <a:pt x="15050136" y="0"/>
                    <a:pt x="15163800" y="113665"/>
                    <a:pt x="15163800" y="254000"/>
                  </a:cubicBezTo>
                  <a:close/>
                </a:path>
              </a:pathLst>
            </a:custGeom>
            <a:blipFill>
              <a:blip r:embed="rId2"/>
              <a:stretch>
                <a:fillRect l="-11078" t="0" r="-11078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267456"/>
            <a:ext cx="17259300" cy="9752088"/>
          </a:xfrm>
          <a:custGeom>
            <a:avLst/>
            <a:gdLst/>
            <a:ahLst/>
            <a:cxnLst/>
            <a:rect r="r" b="b" t="t" l="l"/>
            <a:pathLst>
              <a:path h="9752088" w="17259300">
                <a:moveTo>
                  <a:pt x="0" y="0"/>
                </a:moveTo>
                <a:lnTo>
                  <a:pt x="17259300" y="0"/>
                </a:lnTo>
                <a:lnTo>
                  <a:pt x="17259300" y="9752088"/>
                </a:lnTo>
                <a:lnTo>
                  <a:pt x="0" y="97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DAFxYXGhELM</dc:identifier>
  <dcterms:modified xsi:type="dcterms:W3CDTF">2011-08-01T06:04:30Z</dcterms:modified>
  <cp:revision>1</cp:revision>
  <dc:title>Timeline Cycle Visual Charts Presentation in Blue White Teal Simple Style</dc:title>
</cp:coreProperties>
</file>