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9" r:id="rId4"/>
    <p:sldId id="260" r:id="rId5"/>
    <p:sldId id="262" r:id="rId6"/>
    <p:sldId id="258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3F35-3C31-4FCC-B762-8FA83DB94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11F85-AF32-484E-B7DE-BAD2167DF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C33E-110C-43CE-8805-5FD96AF6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970A-36AA-461D-BFF5-A7073A89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4AC1-CF3D-4264-B44C-4AC3694E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591D-71AB-44B0-A8FF-8DA89DF4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BF31-FDD0-4B03-9E4C-18FA15FB8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5DB6-B91A-42DA-8722-A16D02B6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4C1A-3BFB-4306-8451-0366BAB2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7995-D404-46E1-B86F-17C3C8B0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0D8ED-73E1-4FE3-BF6D-5D9C5BAF4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26129-7B22-402F-AFC8-1067547D0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7EC3-A12B-4D69-A61D-07E268EC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ABADA-90D3-48E7-B44C-D632B1A8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1A7B-8555-421A-99B8-5ADAA694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D500-4B8D-424C-8E02-B591E74E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130C-93BE-4086-A02D-A4D7DF5A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3FFA-4982-4138-A83F-360E42BC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0961-FF6B-4014-ABD0-D5234556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4993-0B9F-4D18-A786-A001E481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AFEF-9148-490C-A07D-66025A38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9A05-8FC1-4F08-A6DF-48B5588E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C234-7D79-4017-A28E-009351AF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9164-4C4A-4127-B3F2-BB08C834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9619-5D24-4157-A6FD-5834D0A2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FB17-9AD1-4F3B-AA4E-56593842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D886-9A3F-42F3-AB90-9B4FCED53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4B41A-A242-49E8-8BC4-FCD743948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4D90-D5C8-487E-B4C9-B9DE8D59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AE19E-19C8-4D55-9148-C3B99134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66303-18AD-4792-A099-E495F2C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8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7564-7E6D-44C1-8EAE-6A4E965C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F7CD-9F80-48DE-AC2D-8C68C18B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FAB47-FABF-4808-B75D-EE89F7DDC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02129-2ED0-4522-9D50-7E1E31732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CDBFA-5E0F-4440-971C-EA63B0838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05AA4-F250-48C7-A79B-B9159994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781D2-D5BD-480F-BB83-53C263FB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12F3E-3AE8-47A7-BA0C-210DE2BE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CDEC-80DD-44FD-87ED-767C2FA3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92CCD-4B75-45FB-98A6-73587375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243F9-A523-4595-950A-A86EFB8D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8C2E0-2E4D-4B36-979D-F2375420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46FD8-EC6C-42A7-98E1-FC56EEE8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0800C-B826-41B4-A243-B36296B6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87CB-862A-46BE-A68E-D4A82FE9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E107-3892-4E64-BDDA-CDF25A25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345D-808F-4F5C-A693-EE1BD803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B5494-E2C2-4E1A-A55C-B6F965B43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2549-0479-4245-9491-0EDF264A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DB5CF-F4F7-4439-AE72-E5E794AF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244DC-B202-469A-AC18-C6FBC47C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3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DE7F-8D96-4394-B3C4-E90625F4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5D2BA-AFFA-4D89-A128-DCEE73ADC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A3167-3ED5-4E1C-95CA-2C0DA329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F1B83-D833-46FB-B8F9-FA04CBF2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6967-54F8-4897-9D64-D7332874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26CB3-4534-4D33-B3B6-4717B20F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4AD56-CD23-40BA-A489-EAD1F37F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5D0B-5BF7-4414-99DD-09FA3E5D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46D8-FBAF-4329-8716-8812B9BA7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4074-C14C-4063-9727-25396F45EE8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A8AF-D0BF-43C3-8DA2-2C1303E8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433D-FDF1-4749-8452-EE98C7655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3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MEVN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– Mongo DB + Express JS + React JS + Node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– Mongo DB + Express JS + Angular + Node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MEVN – Mongo DB + Express JS + Vue JS + Node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6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493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Collection List –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collections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List Collections.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Validation Rules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db.getCollectionInfos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{ name: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 ) is used to show validation rule of specific collection.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Collection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db.COLLECTION_NAME.drop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used to Delete Collection.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All Document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db.COLLECTION_NAME.find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().pretty() is used to retrieve document.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Single Data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db.COLLECTION_NAME.insetOne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({name: “Sonam”, age: 27})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Multiple Data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db.COLLECTION_NAME.insetMany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([{name: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age: 22}, {name: “Kunal”, age:45}])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One Document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db.COLLECTION_NAME.findOne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used to retrieve one document.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4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2"/>
            <a:ext cx="10515600" cy="5576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Retrieved Document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db.COLLECTION_NAME.find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().limit(NUMBER)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Document based on field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db.COLLECTION_NAME.find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({name: “Sonam”}).pretty()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Single Document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db.COLLECTION_NAME.updateOne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(&lt;filter&gt;, update)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db.student.updateOne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({age:27}, {$set: {name: “Jack”} })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Multiple Document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db.COLLECTION_NAME.updateMany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(&lt;filter&gt;, update)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db.student.updateMany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({age:27}, {$set: {name: “Jack”} })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Single Document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db.COLLECTION_NAME.deleteOne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(filter)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db.student.deleteOne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({age:27})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Multiple Document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db.COLLECTION_NAME.deleteMany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(filter)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db.student.deleteMany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({age:27})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0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is a document database designed for ease of development and scaling. It is one of the most powerful NoSQL system and database. Being a NoSQL means that it does not use the usual rows and columns. This database uses a document storage format called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a binary style of JSON documents.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_id: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(“6abs665jhsj7”),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name: “Sonam”,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age: 27,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hobbies: [‘Dancing’, ‘Reading’],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city: “Ranchi”,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islogin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842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861" y="1738569"/>
            <a:ext cx="4648200" cy="43661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287338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_id: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(“765uhghj87987gh”),</a:t>
            </a:r>
          </a:p>
          <a:p>
            <a:pPr marL="287338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“Sonam”,</a:t>
            </a:r>
          </a:p>
          <a:p>
            <a:pPr marL="287338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27,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287338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_id: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(“jhghj675gfhg658”),</a:t>
            </a:r>
          </a:p>
          <a:p>
            <a:pPr marL="287338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“Rahul”,</a:t>
            </a:r>
          </a:p>
          <a:p>
            <a:pPr marL="287338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29,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8D904FB-F189-418E-9ECB-267479E26181}"/>
              </a:ext>
            </a:extLst>
          </p:cNvPr>
          <p:cNvSpPr/>
          <p:nvPr/>
        </p:nvSpPr>
        <p:spPr>
          <a:xfrm>
            <a:off x="1872341" y="2272968"/>
            <a:ext cx="278674" cy="1532708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4FA2118-ED27-4665-A9DB-32B66A8A8970}"/>
              </a:ext>
            </a:extLst>
          </p:cNvPr>
          <p:cNvSpPr/>
          <p:nvPr/>
        </p:nvSpPr>
        <p:spPr>
          <a:xfrm>
            <a:off x="1885404" y="4136603"/>
            <a:ext cx="278674" cy="1532708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8EB93-4B9E-4BB1-B5C1-5008A0DD7C59}"/>
              </a:ext>
            </a:extLst>
          </p:cNvPr>
          <p:cNvSpPr txBox="1"/>
          <p:nvPr/>
        </p:nvSpPr>
        <p:spPr>
          <a:xfrm>
            <a:off x="469833" y="2854656"/>
            <a:ext cx="1335109" cy="3693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Document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ED274-1F1F-4417-B2C7-19FE41DF2D74}"/>
              </a:ext>
            </a:extLst>
          </p:cNvPr>
          <p:cNvSpPr txBox="1"/>
          <p:nvPr/>
        </p:nvSpPr>
        <p:spPr>
          <a:xfrm>
            <a:off x="480509" y="4718291"/>
            <a:ext cx="1335109" cy="3693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Document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3E8C95-B8B9-4A0C-962D-E71F670013FE}"/>
              </a:ext>
            </a:extLst>
          </p:cNvPr>
          <p:cNvSpPr/>
          <p:nvPr/>
        </p:nvSpPr>
        <p:spPr>
          <a:xfrm>
            <a:off x="400593" y="1924625"/>
            <a:ext cx="5547360" cy="4014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CEAC0B-7E5F-4305-B478-F73357BF8402}"/>
              </a:ext>
            </a:extLst>
          </p:cNvPr>
          <p:cNvCxnSpPr>
            <a:cxnSpLocks/>
          </p:cNvCxnSpPr>
          <p:nvPr/>
        </p:nvCxnSpPr>
        <p:spPr>
          <a:xfrm flipH="1">
            <a:off x="4171409" y="3039322"/>
            <a:ext cx="24906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9C7E40-5607-4D9C-B394-6C5C4B015B1B}"/>
              </a:ext>
            </a:extLst>
          </p:cNvPr>
          <p:cNvCxnSpPr>
            <a:cxnSpLocks/>
          </p:cNvCxnSpPr>
          <p:nvPr/>
        </p:nvCxnSpPr>
        <p:spPr>
          <a:xfrm flipH="1">
            <a:off x="4171409" y="3426853"/>
            <a:ext cx="24906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E8D787-4434-4EC9-B970-4BB837A11B24}"/>
              </a:ext>
            </a:extLst>
          </p:cNvPr>
          <p:cNvCxnSpPr>
            <a:cxnSpLocks/>
          </p:cNvCxnSpPr>
          <p:nvPr/>
        </p:nvCxnSpPr>
        <p:spPr>
          <a:xfrm flipH="1">
            <a:off x="5839102" y="2656145"/>
            <a:ext cx="822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AEE8F6-EA2F-4465-B97A-727F63394AFC}"/>
              </a:ext>
            </a:extLst>
          </p:cNvPr>
          <p:cNvSpPr txBox="1"/>
          <p:nvPr/>
        </p:nvSpPr>
        <p:spPr>
          <a:xfrm>
            <a:off x="6662060" y="2467126"/>
            <a:ext cx="598241" cy="3693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field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C12C2E-F914-4592-9095-58F5439999DD}"/>
              </a:ext>
            </a:extLst>
          </p:cNvPr>
          <p:cNvSpPr txBox="1"/>
          <p:nvPr/>
        </p:nvSpPr>
        <p:spPr>
          <a:xfrm>
            <a:off x="6662060" y="2836458"/>
            <a:ext cx="598241" cy="3693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field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CC1DEE-2498-42C0-B0B3-EEFEF5300D30}"/>
              </a:ext>
            </a:extLst>
          </p:cNvPr>
          <p:cNvSpPr txBox="1"/>
          <p:nvPr/>
        </p:nvSpPr>
        <p:spPr>
          <a:xfrm>
            <a:off x="6662060" y="3223988"/>
            <a:ext cx="598241" cy="3693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field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798EDD-E268-4F3B-9D55-25B74CD914BF}"/>
              </a:ext>
            </a:extLst>
          </p:cNvPr>
          <p:cNvSpPr txBox="1"/>
          <p:nvPr/>
        </p:nvSpPr>
        <p:spPr>
          <a:xfrm>
            <a:off x="2438890" y="153485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Collection 1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A3D1F3A-0094-47DA-AB11-7AD802AC0A91}"/>
              </a:ext>
            </a:extLst>
          </p:cNvPr>
          <p:cNvSpPr txBox="1">
            <a:spLocks/>
          </p:cNvSpPr>
          <p:nvPr/>
        </p:nvSpPr>
        <p:spPr>
          <a:xfrm>
            <a:off x="8066313" y="1606612"/>
            <a:ext cx="3725092" cy="436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287338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_id: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(“878ghg54555”),</a:t>
            </a:r>
          </a:p>
          <a:p>
            <a:pPr marL="287338" indent="0">
              <a:buFont typeface="Arial" panose="020B0604020202020204" pitchFamily="34" charset="0"/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“React”,</a:t>
            </a:r>
          </a:p>
          <a:p>
            <a:pPr marL="287338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fees:100,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287338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_id: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(“hgh545667hg”),</a:t>
            </a:r>
          </a:p>
          <a:p>
            <a:pPr marL="287338" indent="0">
              <a:buFont typeface="Arial" panose="020B0604020202020204" pitchFamily="34" charset="0"/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“python”,</a:t>
            </a:r>
          </a:p>
          <a:p>
            <a:pPr marL="287338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500,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7BEB3D-690F-4188-B761-0A395558BAF0}"/>
              </a:ext>
            </a:extLst>
          </p:cNvPr>
          <p:cNvSpPr/>
          <p:nvPr/>
        </p:nvSpPr>
        <p:spPr>
          <a:xfrm>
            <a:off x="7994467" y="1924625"/>
            <a:ext cx="3962402" cy="4014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E14A95-BB2A-4F27-AFE2-CCF8618C6E1D}"/>
              </a:ext>
            </a:extLst>
          </p:cNvPr>
          <p:cNvSpPr txBox="1"/>
          <p:nvPr/>
        </p:nvSpPr>
        <p:spPr>
          <a:xfrm>
            <a:off x="9484124" y="152181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Collection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74D90D-31C2-4F76-A2F2-2F7DB789311B}"/>
              </a:ext>
            </a:extLst>
          </p:cNvPr>
          <p:cNvSpPr/>
          <p:nvPr/>
        </p:nvSpPr>
        <p:spPr>
          <a:xfrm>
            <a:off x="287383" y="1410789"/>
            <a:ext cx="11817531" cy="46939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E3CD20-B679-4909-8EC3-17D2AB1C0330}"/>
              </a:ext>
            </a:extLst>
          </p:cNvPr>
          <p:cNvSpPr txBox="1"/>
          <p:nvPr/>
        </p:nvSpPr>
        <p:spPr>
          <a:xfrm>
            <a:off x="5721493" y="1013375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1305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20" grpId="0"/>
      <p:bldP spid="21" grpId="0" build="p"/>
      <p:bldP spid="26" grpId="0" animBg="1"/>
      <p:bldP spid="33" grpId="0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ylinder 16">
            <a:extLst>
              <a:ext uri="{FF2B5EF4-FFF2-40B4-BE49-F238E27FC236}">
                <a16:creationId xmlns:a16="http://schemas.microsoft.com/office/drawing/2014/main" id="{852D08C3-996D-4219-A863-52BC61E41F14}"/>
              </a:ext>
            </a:extLst>
          </p:cNvPr>
          <p:cNvSpPr/>
          <p:nvPr/>
        </p:nvSpPr>
        <p:spPr>
          <a:xfrm>
            <a:off x="8403215" y="409303"/>
            <a:ext cx="3076559" cy="63485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5E7EF610-71F3-4A8C-B1D4-ECD86BCAA3BD}"/>
              </a:ext>
            </a:extLst>
          </p:cNvPr>
          <p:cNvSpPr/>
          <p:nvPr/>
        </p:nvSpPr>
        <p:spPr>
          <a:xfrm>
            <a:off x="838200" y="1306286"/>
            <a:ext cx="2163776" cy="39362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4BC184F-A827-45B2-88BE-A95493620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525795"/>
              </p:ext>
            </p:extLst>
          </p:nvPr>
        </p:nvGraphicFramePr>
        <p:xfrm>
          <a:off x="4323375" y="1977353"/>
          <a:ext cx="27584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23">
                  <a:extLst>
                    <a:ext uri="{9D8B030D-6E8A-4147-A177-3AD203B41FA5}">
                      <a16:colId xmlns:a16="http://schemas.microsoft.com/office/drawing/2014/main" val="3688048327"/>
                    </a:ext>
                  </a:extLst>
                </a:gridCol>
                <a:gridCol w="1452817">
                  <a:extLst>
                    <a:ext uri="{9D8B030D-6E8A-4147-A177-3AD203B41FA5}">
                      <a16:colId xmlns:a16="http://schemas.microsoft.com/office/drawing/2014/main" val="315960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52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3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9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3707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26916F6-C8F0-4645-86E9-BE3C344EB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55306"/>
              </p:ext>
            </p:extLst>
          </p:nvPr>
        </p:nvGraphicFramePr>
        <p:xfrm>
          <a:off x="964174" y="2235537"/>
          <a:ext cx="195319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47">
                  <a:extLst>
                    <a:ext uri="{9D8B030D-6E8A-4147-A177-3AD203B41FA5}">
                      <a16:colId xmlns:a16="http://schemas.microsoft.com/office/drawing/2014/main" val="3024049625"/>
                    </a:ext>
                  </a:extLst>
                </a:gridCol>
                <a:gridCol w="960346">
                  <a:extLst>
                    <a:ext uri="{9D8B030D-6E8A-4147-A177-3AD203B41FA5}">
                      <a16:colId xmlns:a16="http://schemas.microsoft.com/office/drawing/2014/main" val="1691253872"/>
                    </a:ext>
                  </a:extLst>
                </a:gridCol>
                <a:gridCol w="613004">
                  <a:extLst>
                    <a:ext uri="{9D8B030D-6E8A-4147-A177-3AD203B41FA5}">
                      <a16:colId xmlns:a16="http://schemas.microsoft.com/office/drawing/2014/main" val="1169027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0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9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Rahul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370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196C7E6-A4C1-4CAE-A354-E49F197CD28D}"/>
              </a:ext>
            </a:extLst>
          </p:cNvPr>
          <p:cNvSpPr txBox="1"/>
          <p:nvPr/>
        </p:nvSpPr>
        <p:spPr>
          <a:xfrm>
            <a:off x="1455329" y="186620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3EC833F2-6204-411C-86BE-433501BB8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936324"/>
              </p:ext>
            </p:extLst>
          </p:nvPr>
        </p:nvGraphicFramePr>
        <p:xfrm>
          <a:off x="964174" y="3831553"/>
          <a:ext cx="195319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47">
                  <a:extLst>
                    <a:ext uri="{9D8B030D-6E8A-4147-A177-3AD203B41FA5}">
                      <a16:colId xmlns:a16="http://schemas.microsoft.com/office/drawing/2014/main" val="3024049625"/>
                    </a:ext>
                  </a:extLst>
                </a:gridCol>
                <a:gridCol w="960346">
                  <a:extLst>
                    <a:ext uri="{9D8B030D-6E8A-4147-A177-3AD203B41FA5}">
                      <a16:colId xmlns:a16="http://schemas.microsoft.com/office/drawing/2014/main" val="1691253872"/>
                    </a:ext>
                  </a:extLst>
                </a:gridCol>
                <a:gridCol w="613004">
                  <a:extLst>
                    <a:ext uri="{9D8B030D-6E8A-4147-A177-3AD203B41FA5}">
                      <a16:colId xmlns:a16="http://schemas.microsoft.com/office/drawing/2014/main" val="1169027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cname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0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9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370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73C74D2-A2B6-4589-A491-F1A00605575B}"/>
              </a:ext>
            </a:extLst>
          </p:cNvPr>
          <p:cNvSpPr txBox="1"/>
          <p:nvPr/>
        </p:nvSpPr>
        <p:spPr>
          <a:xfrm>
            <a:off x="1455329" y="3462221"/>
            <a:ext cx="80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C25AA4-25CD-4672-91B8-F19E76D1DC97}"/>
              </a:ext>
            </a:extLst>
          </p:cNvPr>
          <p:cNvSpPr txBox="1">
            <a:spLocks/>
          </p:cNvSpPr>
          <p:nvPr/>
        </p:nvSpPr>
        <p:spPr>
          <a:xfrm>
            <a:off x="8791602" y="4281104"/>
            <a:ext cx="2436224" cy="2304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_id: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(“878ghg54555”),</a:t>
            </a:r>
          </a:p>
          <a:p>
            <a:pPr marL="287338" indent="0">
              <a:buFont typeface="Arial" panose="020B0604020202020204" pitchFamily="34" charset="0"/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“React”,</a:t>
            </a:r>
          </a:p>
          <a:p>
            <a:pPr marL="287338" indent="0">
              <a:buFont typeface="Arial" panose="020B0604020202020204" pitchFamily="34" charset="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fees:100,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_id: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(“hgh545667hg”),</a:t>
            </a:r>
          </a:p>
          <a:p>
            <a:pPr marL="287338" indent="0">
              <a:buFont typeface="Arial" panose="020B0604020202020204" pitchFamily="34" charset="0"/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“python”,</a:t>
            </a:r>
          </a:p>
          <a:p>
            <a:pPr marL="287338" indent="0">
              <a:buFont typeface="Arial" panose="020B0604020202020204" pitchFamily="34" charset="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500,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C69EF2F-0BF0-4376-A54F-B77FCD0A89AD}"/>
              </a:ext>
            </a:extLst>
          </p:cNvPr>
          <p:cNvSpPr txBox="1">
            <a:spLocks/>
          </p:cNvSpPr>
          <p:nvPr/>
        </p:nvSpPr>
        <p:spPr>
          <a:xfrm>
            <a:off x="8791602" y="1614234"/>
            <a:ext cx="2436224" cy="23049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_id: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(“765uj877gh”),</a:t>
            </a:r>
          </a:p>
          <a:p>
            <a:pPr marL="287338" indent="0">
              <a:buFont typeface="Arial" panose="020B0604020202020204" pitchFamily="34" charset="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“Sonam”,</a:t>
            </a:r>
          </a:p>
          <a:p>
            <a:pPr marL="287338" indent="0">
              <a:buFont typeface="Arial" panose="020B0604020202020204" pitchFamily="34" charset="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27,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_id: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(“jhghj675g8”),</a:t>
            </a:r>
          </a:p>
          <a:p>
            <a:pPr marL="287338" indent="0">
              <a:buFont typeface="Arial" panose="020B0604020202020204" pitchFamily="34" charset="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“Rahul”,</a:t>
            </a:r>
          </a:p>
          <a:p>
            <a:pPr marL="287338" indent="0">
              <a:buFont typeface="Arial" panose="020B0604020202020204" pitchFamily="34" charset="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29,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5CF5C7-D181-418B-A8F2-226DFF6E3EF9}"/>
              </a:ext>
            </a:extLst>
          </p:cNvPr>
          <p:cNvSpPr txBox="1"/>
          <p:nvPr/>
        </p:nvSpPr>
        <p:spPr>
          <a:xfrm>
            <a:off x="9538723" y="3978868"/>
            <a:ext cx="80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DF8B56-05FF-4243-82B1-39AAFA512F2A}"/>
              </a:ext>
            </a:extLst>
          </p:cNvPr>
          <p:cNvSpPr txBox="1"/>
          <p:nvPr/>
        </p:nvSpPr>
        <p:spPr>
          <a:xfrm>
            <a:off x="9489222" y="126963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3C658A-A5F7-4A33-AE72-4CD06CB8E352}"/>
              </a:ext>
            </a:extLst>
          </p:cNvPr>
          <p:cNvSpPr txBox="1"/>
          <p:nvPr/>
        </p:nvSpPr>
        <p:spPr>
          <a:xfrm>
            <a:off x="1402959" y="914792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schooldb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D3883F-204C-4AF6-9F0B-64798AFC0E53}"/>
              </a:ext>
            </a:extLst>
          </p:cNvPr>
          <p:cNvSpPr txBox="1"/>
          <p:nvPr/>
        </p:nvSpPr>
        <p:spPr>
          <a:xfrm>
            <a:off x="9359931" y="4602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schooldb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5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10" grpId="0"/>
      <p:bldP spid="12" grpId="0"/>
      <p:bldP spid="15" grpId="0" animBg="1"/>
      <p:bldP spid="16" grpId="0" animBg="1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– In MongoDB, databases hold one or more collections.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– MongoDB stores documents in collections. Collections are analogous to tables in relational databases.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– A document is a set of key-value pairs. The documents in a single collection do not need to have the same set of fields and the data type for a field can differ across documents within a collection.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1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Deployment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Locally Hosted Deployments</a:t>
            </a:r>
          </a:p>
          <a:p>
            <a:pPr marL="511175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Community</a:t>
            </a:r>
          </a:p>
          <a:p>
            <a:pPr marL="511175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Enterprise Advance</a:t>
            </a:r>
          </a:p>
          <a:p>
            <a:pPr marL="282575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Hosted Deployment</a:t>
            </a:r>
          </a:p>
          <a:p>
            <a:pPr marL="511175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Atlas</a:t>
            </a:r>
          </a:p>
        </p:txBody>
      </p:sp>
    </p:spTree>
    <p:extLst>
      <p:ext uri="{BB962C8B-B14F-4D97-AF65-F5344CB8AC3E}">
        <p14:creationId xmlns:p14="http://schemas.microsoft.com/office/powerpoint/2010/main" val="372402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 – mongo is the command-line shell that connects to a specific instance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When you run mongo with no parameters it defaults to connecting to the localhost on port 27017.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primary daemon process for the MongoDB system. It handles data requests, manages data access, and performs background management operations.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mongos – For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cluster, the mongos instances provide the interface between the client applications and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cluster. The mongos instances route queries and write operations to the shards. From the perspective of the application, a mongos instance behaves identically to any other MongoDB instance.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MongoDB Shell,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 fully functional JavaScript and Node.js 14.x REPL environment for interacting with MongoDB deployments. You can use the MongoDB Shell to test queries and operations directly with your database.</a:t>
            </a:r>
          </a:p>
        </p:txBody>
      </p:sp>
    </p:spTree>
    <p:extLst>
      <p:ext uri="{BB962C8B-B14F-4D97-AF65-F5344CB8AC3E}">
        <p14:creationId xmlns:p14="http://schemas.microsoft.com/office/powerpoint/2010/main" val="310730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Database List – show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show database list.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– use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is used to create database if doesn’t exist or switch if exists.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Database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view Current Database.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Database – use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is used to select or switch database.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Database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db.dropDatabase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used to Delete Database.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Collection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db.student.insertOne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({“name”: “Sonam”}) If a collection does not exist, MongoDB creates the collection when you first store data for that collection.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provides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db.createCollection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to explicitly create a collection with various options, such as setting the maximum size or the documentation validation rules.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3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provides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db.createCollection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to explicitly create a collection with various options, such as setting the maximum size or the documentation validation rules.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db.createCollection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(“student”,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validator:{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$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jsonSchema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bsonType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“object”,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required: [“name”, “age”],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properties:{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name:{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bsonType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“String”, description: “Must be a String and is required”},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age: {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bsonType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“int”, description: “Must be a Integer and is required”},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	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2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1037</Words>
  <Application>Microsoft Office PowerPoint</Application>
  <PresentationFormat>Widescreen</PresentationFormat>
  <Paragraphs>185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 to MongoDB</vt:lpstr>
      <vt:lpstr>MongoDB</vt:lpstr>
      <vt:lpstr>PowerPoint Presentation</vt:lpstr>
      <vt:lpstr>MongoDB</vt:lpstr>
      <vt:lpstr>MongoDB Deployment Options</vt:lpstr>
      <vt:lpstr>MongoDB</vt:lpstr>
      <vt:lpstr>MongoDB</vt:lpstr>
      <vt:lpstr>MongoDB</vt:lpstr>
      <vt:lpstr>MongoDB</vt:lpstr>
      <vt:lpstr>MongoDB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Laravel</dc:title>
  <dc:creator>RK</dc:creator>
  <cp:lastModifiedBy>RK</cp:lastModifiedBy>
  <cp:revision>265</cp:revision>
  <dcterms:created xsi:type="dcterms:W3CDTF">2020-01-16T07:28:28Z</dcterms:created>
  <dcterms:modified xsi:type="dcterms:W3CDTF">2021-10-16T09:34:53Z</dcterms:modified>
</cp:coreProperties>
</file>