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3" r:id="rId8"/>
    <p:sldId id="264" r:id="rId9"/>
    <p:sldId id="265" r:id="rId10"/>
    <p:sldId id="267" r:id="rId11"/>
    <p:sldId id="269" r:id="rId12"/>
    <p:sldId id="270" r:id="rId13"/>
    <p:sldId id="271" r:id="rId14"/>
    <p:sldId id="26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D64D7-07D2-4A70-A2B4-8159C733E9F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2991F85-AE9A-4396-9E58-4EC6AE2BFB2B}" type="slidenum">
              <a:rPr lang="en-US" smtClean="0"/>
              <a:t>‹#›</a:t>
            </a:fld>
            <a:endParaRPr lang="en-US"/>
          </a:p>
        </p:txBody>
      </p:sp>
    </p:spTree>
    <p:extLst>
      <p:ext uri="{BB962C8B-B14F-4D97-AF65-F5344CB8AC3E}">
        <p14:creationId xmlns:p14="http://schemas.microsoft.com/office/powerpoint/2010/main" val="253236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D64D7-07D2-4A70-A2B4-8159C733E9F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281019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D64D7-07D2-4A70-A2B4-8159C733E9F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236004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D64D7-07D2-4A70-A2B4-8159C733E9F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237991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26D64D7-07D2-4A70-A2B4-8159C733E9FC}" type="datetimeFigureOut">
              <a:rPr lang="en-US" smtClean="0"/>
              <a:t>7/1/2023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2991F85-AE9A-4396-9E58-4EC6AE2BFB2B}" type="slidenum">
              <a:rPr lang="en-US" smtClean="0"/>
              <a:t>‹#›</a:t>
            </a:fld>
            <a:endParaRPr lang="en-US"/>
          </a:p>
        </p:txBody>
      </p:sp>
    </p:spTree>
    <p:extLst>
      <p:ext uri="{BB962C8B-B14F-4D97-AF65-F5344CB8AC3E}">
        <p14:creationId xmlns:p14="http://schemas.microsoft.com/office/powerpoint/2010/main" val="417119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D64D7-07D2-4A70-A2B4-8159C733E9FC}"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401485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D64D7-07D2-4A70-A2B4-8159C733E9FC}"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213983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D64D7-07D2-4A70-A2B4-8159C733E9FC}"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167366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D64D7-07D2-4A70-A2B4-8159C733E9FC}"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2957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D64D7-07D2-4A70-A2B4-8159C733E9FC}"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151031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D64D7-07D2-4A70-A2B4-8159C733E9FC}" type="datetimeFigureOut">
              <a:rPr lang="en-US" smtClean="0"/>
              <a:t>7/1/2023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991F85-AE9A-4396-9E58-4EC6AE2BFB2B}" type="slidenum">
              <a:rPr lang="en-US" smtClean="0"/>
              <a:t>‹#›</a:t>
            </a:fld>
            <a:endParaRPr lang="en-US"/>
          </a:p>
        </p:txBody>
      </p:sp>
    </p:spTree>
    <p:extLst>
      <p:ext uri="{BB962C8B-B14F-4D97-AF65-F5344CB8AC3E}">
        <p14:creationId xmlns:p14="http://schemas.microsoft.com/office/powerpoint/2010/main" val="102452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6D64D7-07D2-4A70-A2B4-8159C733E9FC}" type="datetimeFigureOut">
              <a:rPr lang="en-US" smtClean="0"/>
              <a:t>7/1/2023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2991F85-AE9A-4396-9E58-4EC6AE2BFB2B}" type="slidenum">
              <a:rPr lang="en-US" smtClean="0"/>
              <a:t>‹#›</a:t>
            </a:fld>
            <a:endParaRPr lang="en-US"/>
          </a:p>
        </p:txBody>
      </p:sp>
    </p:spTree>
    <p:extLst>
      <p:ext uri="{BB962C8B-B14F-4D97-AF65-F5344CB8AC3E}">
        <p14:creationId xmlns:p14="http://schemas.microsoft.com/office/powerpoint/2010/main" val="4018485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035" y="1365938"/>
            <a:ext cx="11430795" cy="2387600"/>
          </a:xfrm>
        </p:spPr>
        <p:txBody>
          <a:bodyPr>
            <a:normAutofit/>
          </a:bodyPr>
          <a:lstStyle/>
          <a:p>
            <a:pPr algn="ctr"/>
            <a:r>
              <a:rPr lang="en-US" sz="4000" dirty="0">
                <a:latin typeface="Times New Roman" panose="02020603050405020304" pitchFamily="18" charset="0"/>
                <a:cs typeface="Times New Roman" panose="02020603050405020304" pitchFamily="18" charset="0"/>
              </a:rPr>
              <a:t>					</a:t>
            </a:r>
            <a:r>
              <a:rPr lang="en-US" sz="4000" dirty="0">
                <a:latin typeface="Century Gothic (Headings)"/>
                <a:cs typeface="Times New Roman" panose="02020603050405020304" pitchFamily="18" charset="0"/>
              </a:rPr>
              <a:t>Project</a:t>
            </a:r>
            <a:r>
              <a:rPr lang="en-US" sz="4000" dirty="0">
                <a:latin typeface="Times New Roman" panose="02020603050405020304" pitchFamily="18" charset="0"/>
                <a:cs typeface="Times New Roman" panose="02020603050405020304" pitchFamily="18" charset="0"/>
              </a:rPr>
              <a:t> </a:t>
            </a:r>
            <a:r>
              <a:rPr lang="en-US" sz="4000" dirty="0">
                <a:latin typeface="Century Gothic (Headings)"/>
                <a:cs typeface="Times New Roman" panose="02020603050405020304" pitchFamily="18" charset="0"/>
              </a:rPr>
              <a:t>Presentation </a:t>
            </a:r>
            <a:br>
              <a:rPr lang="en-US" sz="4000" dirty="0">
                <a:latin typeface="Century Gothic (Headings)"/>
                <a:cs typeface="Times New Roman" panose="02020603050405020304" pitchFamily="18" charset="0"/>
              </a:rPr>
            </a:br>
            <a:r>
              <a:rPr lang="en-US" sz="4000" dirty="0">
                <a:latin typeface="Century Gothic (Headings)"/>
                <a:cs typeface="Times New Roman" panose="02020603050405020304" pitchFamily="18" charset="0"/>
              </a:rPr>
              <a:t>			       	On </a:t>
            </a:r>
            <a:br>
              <a:rPr lang="en-US" sz="4000" dirty="0">
                <a:latin typeface="Century Gothic (Headings)"/>
                <a:cs typeface="Times New Roman" panose="02020603050405020304" pitchFamily="18" charset="0"/>
              </a:rPr>
            </a:br>
            <a:r>
              <a:rPr lang="en-US" sz="4000" dirty="0">
                <a:latin typeface="Century Gothic (Headings)"/>
                <a:cs typeface="Times New Roman" panose="02020603050405020304" pitchFamily="18" charset="0"/>
              </a:rPr>
              <a:t>					</a:t>
            </a:r>
            <a:r>
              <a:rPr lang="en-US" sz="4000" dirty="0" err="1">
                <a:latin typeface="Century Gothic (Headings)"/>
                <a:cs typeface="Times New Roman" panose="02020603050405020304" pitchFamily="18" charset="0"/>
              </a:rPr>
              <a:t>Blognepal</a:t>
            </a:r>
            <a:endParaRPr lang="en-US" sz="4000" dirty="0">
              <a:latin typeface="Century Gothic (Headings)"/>
              <a:cs typeface="Times New Roman" panose="02020603050405020304" pitchFamily="18" charset="0"/>
            </a:endParaRPr>
          </a:p>
        </p:txBody>
      </p:sp>
      <p:sp>
        <p:nvSpPr>
          <p:cNvPr id="3" name="Subtitle 2"/>
          <p:cNvSpPr>
            <a:spLocks noGrp="1"/>
          </p:cNvSpPr>
          <p:nvPr>
            <p:ph type="subTitle" idx="1"/>
          </p:nvPr>
        </p:nvSpPr>
        <p:spPr>
          <a:xfrm>
            <a:off x="1787556" y="4759527"/>
            <a:ext cx="9144000" cy="1655762"/>
          </a:xfrm>
        </p:spPr>
        <p:txBody>
          <a:bodyPr>
            <a:normAutofit lnSpcReduction="10000"/>
          </a:bodyPr>
          <a:lstStyle/>
          <a:p>
            <a:r>
              <a:rPr lang="en-US" dirty="0">
                <a:cs typeface="Times New Roman" panose="02020603050405020304" pitchFamily="18" charset="0"/>
              </a:rPr>
              <a:t>By</a:t>
            </a:r>
          </a:p>
          <a:p>
            <a:r>
              <a:rPr lang="en-US" dirty="0">
                <a:cs typeface="Times New Roman" panose="02020603050405020304" pitchFamily="18" charset="0"/>
              </a:rPr>
              <a:t>Name: Ashwin Khatiwada</a:t>
            </a:r>
          </a:p>
          <a:p>
            <a:r>
              <a:rPr lang="en-US" dirty="0">
                <a:cs typeface="Times New Roman" panose="02020603050405020304" pitchFamily="18" charset="0"/>
              </a:rPr>
              <a:t>Roll No: 06</a:t>
            </a:r>
          </a:p>
          <a:p>
            <a:r>
              <a:rPr lang="en-US" dirty="0">
                <a:cs typeface="Times New Roman" panose="02020603050405020304" pitchFamily="18" charset="0"/>
              </a:rPr>
              <a:t>BCA 6</a:t>
            </a:r>
            <a:r>
              <a:rPr lang="en-US" baseline="30000" dirty="0">
                <a:cs typeface="Times New Roman" panose="02020603050405020304" pitchFamily="18" charset="0"/>
              </a:rPr>
              <a:t>th</a:t>
            </a:r>
            <a:r>
              <a:rPr lang="en-US" dirty="0">
                <a:cs typeface="Times New Roman" panose="02020603050405020304" pitchFamily="18" charset="0"/>
              </a:rPr>
              <a:t> </a:t>
            </a:r>
            <a:r>
              <a:rPr lang="en-US" dirty="0" err="1">
                <a:cs typeface="Times New Roman" panose="02020603050405020304" pitchFamily="18" charset="0"/>
              </a:rPr>
              <a:t>Sem</a:t>
            </a:r>
            <a:endParaRPr lang="en-US"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68907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7C941-906A-7BF4-CFED-9AF2B70EB22C}"/>
              </a:ext>
            </a:extLst>
          </p:cNvPr>
          <p:cNvPicPr>
            <a:picLocks noChangeAspect="1"/>
          </p:cNvPicPr>
          <p:nvPr/>
        </p:nvPicPr>
        <p:blipFill>
          <a:blip r:embed="rId2"/>
          <a:stretch>
            <a:fillRect/>
          </a:stretch>
        </p:blipFill>
        <p:spPr>
          <a:xfrm>
            <a:off x="1645370" y="641830"/>
            <a:ext cx="4534533" cy="4734586"/>
          </a:xfrm>
          <a:prstGeom prst="rect">
            <a:avLst/>
          </a:prstGeom>
        </p:spPr>
      </p:pic>
    </p:spTree>
    <p:extLst>
      <p:ext uri="{BB962C8B-B14F-4D97-AF65-F5344CB8AC3E}">
        <p14:creationId xmlns:p14="http://schemas.microsoft.com/office/powerpoint/2010/main" val="103842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0723-86A4-EA4A-26F2-7498BEA18C73}"/>
              </a:ext>
            </a:extLst>
          </p:cNvPr>
          <p:cNvSpPr>
            <a:spLocks noGrp="1"/>
          </p:cNvSpPr>
          <p:nvPr>
            <p:ph type="title"/>
          </p:nvPr>
        </p:nvSpPr>
        <p:spPr/>
        <p:txBody>
          <a:bodyPr/>
          <a:lstStyle/>
          <a:p>
            <a:r>
              <a:rPr lang="en-US" dirty="0"/>
              <a:t>Use Case</a:t>
            </a:r>
          </a:p>
        </p:txBody>
      </p:sp>
      <p:pic>
        <p:nvPicPr>
          <p:cNvPr id="4" name="Content Placeholder 3">
            <a:extLst>
              <a:ext uri="{FF2B5EF4-FFF2-40B4-BE49-F238E27FC236}">
                <a16:creationId xmlns:a16="http://schemas.microsoft.com/office/drawing/2014/main" id="{993AEE3D-2283-9247-BAD1-B15FF1A7CE25}"/>
              </a:ext>
            </a:extLst>
          </p:cNvPr>
          <p:cNvPicPr>
            <a:picLocks noGrp="1" noChangeAspect="1"/>
          </p:cNvPicPr>
          <p:nvPr>
            <p:ph idx="1"/>
          </p:nvPr>
        </p:nvPicPr>
        <p:blipFill>
          <a:blip r:embed="rId2"/>
          <a:stretch>
            <a:fillRect/>
          </a:stretch>
        </p:blipFill>
        <p:spPr>
          <a:xfrm>
            <a:off x="3020322" y="2120900"/>
            <a:ext cx="6157706" cy="4051300"/>
          </a:xfrm>
          <a:prstGeom prst="rect">
            <a:avLst/>
          </a:prstGeom>
        </p:spPr>
      </p:pic>
    </p:spTree>
    <p:extLst>
      <p:ext uri="{BB962C8B-B14F-4D97-AF65-F5344CB8AC3E}">
        <p14:creationId xmlns:p14="http://schemas.microsoft.com/office/powerpoint/2010/main" val="86071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8F93-CBD6-68C0-A23D-9A2CEDDB89DC}"/>
              </a:ext>
            </a:extLst>
          </p:cNvPr>
          <p:cNvSpPr>
            <a:spLocks noGrp="1"/>
          </p:cNvSpPr>
          <p:nvPr>
            <p:ph type="title"/>
          </p:nvPr>
        </p:nvSpPr>
        <p:spPr/>
        <p:txBody>
          <a:bodyPr/>
          <a:lstStyle/>
          <a:p>
            <a:r>
              <a:rPr lang="en-US" dirty="0"/>
              <a:t>DFD</a:t>
            </a:r>
          </a:p>
        </p:txBody>
      </p:sp>
      <p:pic>
        <p:nvPicPr>
          <p:cNvPr id="4" name="Content Placeholder 3">
            <a:extLst>
              <a:ext uri="{FF2B5EF4-FFF2-40B4-BE49-F238E27FC236}">
                <a16:creationId xmlns:a16="http://schemas.microsoft.com/office/drawing/2014/main" id="{567541BD-BCFB-0389-B776-E68BC1398384}"/>
              </a:ext>
            </a:extLst>
          </p:cNvPr>
          <p:cNvPicPr>
            <a:picLocks noGrp="1" noChangeAspect="1"/>
          </p:cNvPicPr>
          <p:nvPr>
            <p:ph idx="1"/>
          </p:nvPr>
        </p:nvPicPr>
        <p:blipFill>
          <a:blip r:embed="rId2"/>
          <a:stretch>
            <a:fillRect/>
          </a:stretch>
        </p:blipFill>
        <p:spPr>
          <a:xfrm>
            <a:off x="3957774" y="2120900"/>
            <a:ext cx="4282802" cy="4051300"/>
          </a:xfrm>
          <a:prstGeom prst="rect">
            <a:avLst/>
          </a:prstGeom>
        </p:spPr>
      </p:pic>
    </p:spTree>
    <p:extLst>
      <p:ext uri="{BB962C8B-B14F-4D97-AF65-F5344CB8AC3E}">
        <p14:creationId xmlns:p14="http://schemas.microsoft.com/office/powerpoint/2010/main" val="397467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9C83-B7BE-BE59-7FB5-CAD828B07C1A}"/>
              </a:ext>
            </a:extLst>
          </p:cNvPr>
          <p:cNvSpPr>
            <a:spLocks noGrp="1"/>
          </p:cNvSpPr>
          <p:nvPr>
            <p:ph type="title"/>
          </p:nvPr>
        </p:nvSpPr>
        <p:spPr/>
        <p:txBody>
          <a:bodyPr/>
          <a:lstStyle/>
          <a:p>
            <a:r>
              <a:rPr lang="en-US" dirty="0"/>
              <a:t>Context diagram</a:t>
            </a:r>
          </a:p>
        </p:txBody>
      </p:sp>
      <p:pic>
        <p:nvPicPr>
          <p:cNvPr id="4" name="Content Placeholder 3">
            <a:extLst>
              <a:ext uri="{FF2B5EF4-FFF2-40B4-BE49-F238E27FC236}">
                <a16:creationId xmlns:a16="http://schemas.microsoft.com/office/drawing/2014/main" id="{D28D5319-91D2-6585-93A8-84E7DC02EF23}"/>
              </a:ext>
            </a:extLst>
          </p:cNvPr>
          <p:cNvPicPr>
            <a:picLocks noGrp="1" noChangeAspect="1"/>
          </p:cNvPicPr>
          <p:nvPr>
            <p:ph idx="1"/>
          </p:nvPr>
        </p:nvPicPr>
        <p:blipFill>
          <a:blip r:embed="rId2"/>
          <a:stretch>
            <a:fillRect/>
          </a:stretch>
        </p:blipFill>
        <p:spPr>
          <a:xfrm>
            <a:off x="2250538" y="2588995"/>
            <a:ext cx="7697274" cy="3115110"/>
          </a:xfrm>
          <a:prstGeom prst="rect">
            <a:avLst/>
          </a:prstGeom>
        </p:spPr>
      </p:pic>
    </p:spTree>
    <p:extLst>
      <p:ext uri="{BB962C8B-B14F-4D97-AF65-F5344CB8AC3E}">
        <p14:creationId xmlns:p14="http://schemas.microsoft.com/office/powerpoint/2010/main" val="328770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8F27-E7FC-6BC8-1970-578F992B9D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25AE304-1FCB-AD19-7459-722E0CED6E10}"/>
              </a:ext>
            </a:extLst>
          </p:cNvPr>
          <p:cNvSpPr>
            <a:spLocks noGrp="1"/>
          </p:cNvSpPr>
          <p:nvPr>
            <p:ph idx="1"/>
          </p:nvPr>
        </p:nvSpPr>
        <p:spPr/>
        <p:txBody>
          <a:bodyPr/>
          <a:lstStyle/>
          <a:p>
            <a:pPr marL="342900" indent="-342900">
              <a:lnSpc>
                <a:spcPct val="107000"/>
              </a:lnSpc>
              <a:spcBef>
                <a:spcPts val="0"/>
              </a:spcBef>
              <a:buFont typeface="Symbol" panose="05050102010706020507" pitchFamily="18" charset="2"/>
              <a:buChar char=""/>
            </a:pPr>
            <a:r>
              <a:rPr lang="en-US" sz="1800" dirty="0">
                <a:effectLst/>
                <a:ea typeface="Calibri" panose="020F0502020204030204" pitchFamily="34" charset="0"/>
              </a:rPr>
              <a:t>A BlogNepal is a web-based and mobile application that allows users to publish, manage, and organize content on the internet</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rPr>
              <a:t>On this system, a user has the ability to write using a text editor that offers customizable design and layout options.</a:t>
            </a:r>
          </a:p>
          <a:p>
            <a:pPr marL="342900" marR="0" lvl="0" indent="-34290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A user has the potential to earn by writing on BlogNepal System.</a:t>
            </a:r>
          </a:p>
          <a:p>
            <a:pPr marL="0" marR="0" lvl="0" indent="0">
              <a:lnSpc>
                <a:spcPct val="107000"/>
              </a:lnSpc>
              <a:spcBef>
                <a:spcPts val="0"/>
              </a:spcBef>
              <a:spcAft>
                <a:spcPts val="800"/>
              </a:spcAft>
              <a:buNone/>
            </a:pPr>
            <a:endParaRPr lang="en-US" sz="1800" dirty="0">
              <a:effectLst/>
              <a:ea typeface="Calibri" panose="020F0502020204030204" pitchFamily="34" charset="0"/>
            </a:endParaRPr>
          </a:p>
        </p:txBody>
      </p:sp>
    </p:spTree>
    <p:extLst>
      <p:ext uri="{BB962C8B-B14F-4D97-AF65-F5344CB8AC3E}">
        <p14:creationId xmlns:p14="http://schemas.microsoft.com/office/powerpoint/2010/main" val="289523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086" y="2794742"/>
            <a:ext cx="8911687" cy="1280890"/>
          </a:xfrm>
        </p:spPr>
        <p:txBody>
          <a:bodyPr>
            <a:normAutofit fontScale="90000"/>
          </a:bodyPr>
          <a:lstStyle/>
          <a:p>
            <a:pPr algn="ctr"/>
            <a:r>
              <a:rPr lang="en-US" dirty="0"/>
              <a:t>Any queries ?</a:t>
            </a:r>
            <a:br>
              <a:rPr lang="en-US" dirty="0"/>
            </a:br>
            <a:br>
              <a:rPr lang="en-US" dirty="0"/>
            </a:br>
            <a:r>
              <a:rPr lang="en-US" dirty="0"/>
              <a:t>Thank You!</a:t>
            </a:r>
          </a:p>
        </p:txBody>
      </p:sp>
    </p:spTree>
    <p:extLst>
      <p:ext uri="{BB962C8B-B14F-4D97-AF65-F5344CB8AC3E}">
        <p14:creationId xmlns:p14="http://schemas.microsoft.com/office/powerpoint/2010/main" val="307801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546" y="474820"/>
            <a:ext cx="8911687" cy="666305"/>
          </a:xfrm>
        </p:spPr>
        <p:txBody>
          <a:bodyPr>
            <a:normAutofit fontScale="90000"/>
          </a:bodyPr>
          <a:lstStyle/>
          <a:p>
            <a:r>
              <a:rPr lang="en-US" dirty="0"/>
              <a:t>Introduction:</a:t>
            </a:r>
          </a:p>
        </p:txBody>
      </p:sp>
      <p:sp>
        <p:nvSpPr>
          <p:cNvPr id="3" name="Content Placeholder 2"/>
          <p:cNvSpPr>
            <a:spLocks noGrp="1"/>
          </p:cNvSpPr>
          <p:nvPr>
            <p:ph idx="1"/>
          </p:nvPr>
        </p:nvSpPr>
        <p:spPr>
          <a:xfrm>
            <a:off x="1189620" y="1379303"/>
            <a:ext cx="8915400" cy="3777622"/>
          </a:xfrm>
        </p:spPr>
        <p:txBody>
          <a:bodyPr>
            <a:normAutofit/>
          </a:bodyPr>
          <a:lstStyle/>
          <a:p>
            <a:r>
              <a:rPr lang="en-US" sz="1800" dirty="0">
                <a:effectLst/>
                <a:ea typeface="Calibri" panose="020F0502020204030204" pitchFamily="34" charset="0"/>
              </a:rPr>
              <a:t>A BlogNepal is a web-based and mobile application that allows users to publish, manage, and organize content on the internet</a:t>
            </a:r>
          </a:p>
          <a:p>
            <a:r>
              <a:rPr lang="en-US" sz="1800" dirty="0">
                <a:effectLst/>
                <a:ea typeface="Calibri" panose="020F0502020204030204" pitchFamily="34" charset="0"/>
              </a:rPr>
              <a:t>It gives the digital communication that allows individuals or organizations to share their ideas, opinions, and experiences with the world</a:t>
            </a:r>
          </a:p>
          <a:p>
            <a:r>
              <a:rPr lang="en-US" sz="1800" dirty="0">
                <a:effectLst/>
                <a:ea typeface="Calibri" panose="020F0502020204030204" pitchFamily="34" charset="0"/>
              </a:rPr>
              <a:t> BlogNepal system provides a user-friendly interface for creating and publishing blog posts</a:t>
            </a:r>
            <a:endParaRPr lang="en-US" sz="2400" dirty="0"/>
          </a:p>
        </p:txBody>
      </p:sp>
    </p:spTree>
    <p:extLst>
      <p:ext uri="{BB962C8B-B14F-4D97-AF65-F5344CB8AC3E}">
        <p14:creationId xmlns:p14="http://schemas.microsoft.com/office/powerpoint/2010/main" val="3796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1942"/>
          </a:xfrm>
        </p:spPr>
        <p:txBody>
          <a:bodyPr>
            <a:normAutofit fontScale="90000"/>
          </a:bodyPr>
          <a:lstStyle/>
          <a:p>
            <a:r>
              <a:rPr lang="en-US" dirty="0"/>
              <a:t>Problem Statement:</a:t>
            </a:r>
          </a:p>
        </p:txBody>
      </p:sp>
      <p:sp>
        <p:nvSpPr>
          <p:cNvPr id="3" name="Content Placeholder 2"/>
          <p:cNvSpPr>
            <a:spLocks noGrp="1"/>
          </p:cNvSpPr>
          <p:nvPr>
            <p:ph idx="1"/>
          </p:nvPr>
        </p:nvSpPr>
        <p:spPr>
          <a:xfrm>
            <a:off x="1320249" y="1540189"/>
            <a:ext cx="8915400" cy="3777622"/>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rPr>
              <a:t>In Nepal there is lacks of robust and user-friendly blog system.</a:t>
            </a:r>
          </a:p>
          <a:p>
            <a:pPr marL="342900" marR="0" lvl="0" indent="-342900">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rPr>
              <a:t>No write and Earn System </a:t>
            </a:r>
          </a:p>
          <a:p>
            <a:pPr marL="342900" marR="0" lvl="0" indent="-342900">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rPr>
              <a:t>Lack of Proper Analytics and Monetization of Blogs</a:t>
            </a:r>
          </a:p>
          <a:p>
            <a:pPr marL="342900" marR="0" lvl="0" indent="-342900">
              <a:lnSpc>
                <a:spcPct val="150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Lack of SEO Friendly web application. </a:t>
            </a:r>
          </a:p>
        </p:txBody>
      </p:sp>
    </p:spTree>
    <p:extLst>
      <p:ext uri="{BB962C8B-B14F-4D97-AF65-F5344CB8AC3E}">
        <p14:creationId xmlns:p14="http://schemas.microsoft.com/office/powerpoint/2010/main" val="413894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859" y="561440"/>
            <a:ext cx="8911687" cy="726126"/>
          </a:xfrm>
        </p:spPr>
        <p:txBody>
          <a:bodyPr>
            <a:normAutofit fontScale="90000"/>
          </a:bodyPr>
          <a:lstStyle/>
          <a:p>
            <a:r>
              <a:rPr lang="en-US" dirty="0"/>
              <a:t>Objectives:</a:t>
            </a:r>
          </a:p>
        </p:txBody>
      </p:sp>
      <p:sp>
        <p:nvSpPr>
          <p:cNvPr id="3" name="Content Placeholder 2"/>
          <p:cNvSpPr>
            <a:spLocks noGrp="1"/>
          </p:cNvSpPr>
          <p:nvPr>
            <p:ph idx="1"/>
          </p:nvPr>
        </p:nvSpPr>
        <p:spPr>
          <a:xfrm>
            <a:off x="1519904" y="1540189"/>
            <a:ext cx="8915400" cy="3777622"/>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rPr>
              <a:t>To customize design and layout with text editor on system</a:t>
            </a:r>
          </a:p>
          <a:p>
            <a:pPr marL="342900" marR="0" lvl="0" indent="-342900">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rPr>
              <a:t>To Write and Earn through System</a:t>
            </a:r>
          </a:p>
          <a:p>
            <a:pPr marL="342900" marR="0" lvl="0" indent="-342900">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rPr>
              <a:t>To analyze and monetize of the Blogs</a:t>
            </a:r>
          </a:p>
          <a:p>
            <a:pPr marL="342900" marR="0" lvl="0" indent="-342900">
              <a:lnSpc>
                <a:spcPct val="150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To create SEO Friendly</a:t>
            </a:r>
          </a:p>
        </p:txBody>
      </p:sp>
    </p:spTree>
    <p:extLst>
      <p:ext uri="{BB962C8B-B14F-4D97-AF65-F5344CB8AC3E}">
        <p14:creationId xmlns:p14="http://schemas.microsoft.com/office/powerpoint/2010/main" val="42672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1580705"/>
          </a:xfrm>
        </p:spPr>
        <p:txBody>
          <a:bodyPr>
            <a:normAutofit fontScale="90000"/>
          </a:bodyPr>
          <a:lstStyle/>
          <a:p>
            <a:br>
              <a:rPr lang="en-US" dirty="0"/>
            </a:br>
            <a:br>
              <a:rPr lang="en-US" dirty="0"/>
            </a:br>
            <a:br>
              <a:rPr lang="en-US" dirty="0"/>
            </a:br>
            <a:endParaRPr lang="en-US" dirty="0"/>
          </a:p>
        </p:txBody>
      </p:sp>
      <p:sp>
        <p:nvSpPr>
          <p:cNvPr id="4" name="TextBox 3"/>
          <p:cNvSpPr txBox="1"/>
          <p:nvPr/>
        </p:nvSpPr>
        <p:spPr>
          <a:xfrm>
            <a:off x="2939589" y="790352"/>
            <a:ext cx="6400963" cy="646331"/>
          </a:xfrm>
          <a:prstGeom prst="rect">
            <a:avLst/>
          </a:prstGeom>
          <a:noFill/>
        </p:spPr>
        <p:txBody>
          <a:bodyPr wrap="square" rtlCol="0">
            <a:spAutoFit/>
          </a:bodyPr>
          <a:lstStyle/>
          <a:p>
            <a:r>
              <a:rPr lang="en-US" sz="3600" dirty="0">
                <a:solidFill>
                  <a:schemeClr val="tx1">
                    <a:lumMod val="75000"/>
                    <a:lumOff val="25000"/>
                  </a:schemeClr>
                </a:solidFill>
              </a:rPr>
              <a:t>Tools and Techniques:</a:t>
            </a:r>
          </a:p>
        </p:txBody>
      </p:sp>
      <p:sp>
        <p:nvSpPr>
          <p:cNvPr id="5" name="TextBox 4"/>
          <p:cNvSpPr txBox="1"/>
          <p:nvPr/>
        </p:nvSpPr>
        <p:spPr>
          <a:xfrm>
            <a:off x="1157443" y="1599135"/>
            <a:ext cx="8887626" cy="2949525"/>
          </a:xfrm>
          <a:prstGeom prst="rect">
            <a:avLst/>
          </a:prstGeom>
          <a:noFill/>
        </p:spPr>
        <p:txBody>
          <a:bodyPr wrap="square" rtlCol="0">
            <a:spAutoFit/>
          </a:bodyPr>
          <a:lstStyle/>
          <a:p>
            <a:pPr marL="342900" indent="-342900" defTabSz="457200">
              <a:spcBef>
                <a:spcPts val="1000"/>
              </a:spcBef>
              <a:buClr>
                <a:schemeClr val="accent1"/>
              </a:buClr>
              <a:buFont typeface="Wingdings 3" charset="2"/>
              <a:buChar char=""/>
            </a:pPr>
            <a:r>
              <a:rPr lang="en-US" sz="2400" dirty="0">
                <a:solidFill>
                  <a:schemeClr val="tx1">
                    <a:lumMod val="75000"/>
                    <a:lumOff val="25000"/>
                  </a:schemeClr>
                </a:solidFill>
              </a:rPr>
              <a:t>Front-end: </a:t>
            </a:r>
            <a:r>
              <a:rPr lang="en-US" sz="2400" dirty="0" err="1">
                <a:solidFill>
                  <a:schemeClr val="tx1">
                    <a:lumMod val="75000"/>
                    <a:lumOff val="25000"/>
                  </a:schemeClr>
                </a:solidFill>
              </a:rPr>
              <a:t>NextJS</a:t>
            </a:r>
            <a:r>
              <a:rPr lang="en-US" sz="2400" dirty="0">
                <a:solidFill>
                  <a:schemeClr val="tx1">
                    <a:lumMod val="75000"/>
                    <a:lumOff val="25000"/>
                  </a:schemeClr>
                </a:solidFill>
              </a:rPr>
              <a:t> (ReactJS) </a:t>
            </a:r>
          </a:p>
          <a:p>
            <a:pPr marL="342900" indent="-342900" defTabSz="457200">
              <a:spcBef>
                <a:spcPts val="1000"/>
              </a:spcBef>
              <a:buClr>
                <a:schemeClr val="accent1"/>
              </a:buClr>
              <a:buFont typeface="Wingdings 3" charset="2"/>
              <a:buChar char=""/>
            </a:pPr>
            <a:r>
              <a:rPr lang="en-US" sz="2400" dirty="0">
                <a:solidFill>
                  <a:schemeClr val="tx1">
                    <a:lumMod val="75000"/>
                    <a:lumOff val="25000"/>
                  </a:schemeClr>
                </a:solidFill>
              </a:rPr>
              <a:t>Back-end: </a:t>
            </a:r>
            <a:r>
              <a:rPr lang="en-US" sz="2400" dirty="0" err="1">
                <a:solidFill>
                  <a:schemeClr val="tx1">
                    <a:lumMod val="75000"/>
                    <a:lumOff val="25000"/>
                  </a:schemeClr>
                </a:solidFill>
              </a:rPr>
              <a:t>ExpressJS</a:t>
            </a:r>
            <a:endParaRPr lang="en-US" sz="2400" dirty="0">
              <a:solidFill>
                <a:schemeClr val="tx1">
                  <a:lumMod val="75000"/>
                  <a:lumOff val="25000"/>
                </a:schemeClr>
              </a:solidFill>
            </a:endParaRPr>
          </a:p>
          <a:p>
            <a:pPr marL="342900" indent="-342900" defTabSz="457200">
              <a:spcBef>
                <a:spcPts val="1000"/>
              </a:spcBef>
              <a:buClr>
                <a:schemeClr val="accent1"/>
              </a:buClr>
              <a:buFont typeface="Wingdings 3" charset="2"/>
              <a:buChar char=""/>
            </a:pPr>
            <a:r>
              <a:rPr lang="en-US" sz="2400" dirty="0">
                <a:solidFill>
                  <a:schemeClr val="tx1">
                    <a:lumMod val="75000"/>
                    <a:lumOff val="25000"/>
                  </a:schemeClr>
                </a:solidFill>
              </a:rPr>
              <a:t>Database: </a:t>
            </a:r>
            <a:r>
              <a:rPr lang="en-US" sz="2400" dirty="0" err="1">
                <a:solidFill>
                  <a:schemeClr val="tx1">
                    <a:lumMod val="75000"/>
                    <a:lumOff val="25000"/>
                  </a:schemeClr>
                </a:solidFill>
              </a:rPr>
              <a:t>MongoDB</a:t>
            </a:r>
            <a:r>
              <a:rPr lang="en-US" sz="2400" dirty="0">
                <a:solidFill>
                  <a:schemeClr val="tx1">
                    <a:lumMod val="75000"/>
                    <a:lumOff val="25000"/>
                  </a:schemeClr>
                </a:solidFill>
              </a:rPr>
              <a:t> </a:t>
            </a:r>
          </a:p>
          <a:p>
            <a:pPr marL="342900" indent="-342900" defTabSz="457200">
              <a:spcBef>
                <a:spcPts val="1000"/>
              </a:spcBef>
              <a:buClr>
                <a:schemeClr val="accent1"/>
              </a:buClr>
              <a:buFont typeface="Wingdings 3" charset="2"/>
              <a:buChar char=""/>
            </a:pPr>
            <a:r>
              <a:rPr lang="en-US" sz="2400" dirty="0">
                <a:solidFill>
                  <a:schemeClr val="tx1">
                    <a:lumMod val="75000"/>
                    <a:lumOff val="25000"/>
                  </a:schemeClr>
                </a:solidFill>
              </a:rPr>
              <a:t>Server: Node JS</a:t>
            </a:r>
          </a:p>
          <a:p>
            <a:pPr marL="342900" indent="-342900" defTabSz="457200">
              <a:spcBef>
                <a:spcPts val="1000"/>
              </a:spcBef>
              <a:buClr>
                <a:schemeClr val="accent1"/>
              </a:buClr>
              <a:buFont typeface="Wingdings 3" charset="2"/>
              <a:buChar char=""/>
            </a:pPr>
            <a:r>
              <a:rPr lang="en-US" sz="2400" dirty="0">
                <a:solidFill>
                  <a:schemeClr val="tx1">
                    <a:lumMod val="75000"/>
                    <a:lumOff val="25000"/>
                  </a:schemeClr>
                </a:solidFill>
              </a:rPr>
              <a:t>Mobile application: React Native </a:t>
            </a:r>
          </a:p>
          <a:p>
            <a:pPr marL="342900" indent="-342900" defTabSz="457200">
              <a:spcBef>
                <a:spcPts val="1000"/>
              </a:spcBef>
              <a:buClr>
                <a:schemeClr val="accent1"/>
              </a:buClr>
              <a:buFont typeface="Wingdings 3" charset="2"/>
              <a:buChar char=""/>
            </a:pPr>
            <a:r>
              <a:rPr lang="en-US" sz="2400" dirty="0">
                <a:solidFill>
                  <a:schemeClr val="tx1">
                    <a:lumMod val="75000"/>
                    <a:lumOff val="25000"/>
                  </a:schemeClr>
                </a:solidFill>
              </a:rPr>
              <a:t>Text Editor: VS Code</a:t>
            </a:r>
          </a:p>
        </p:txBody>
      </p:sp>
    </p:spTree>
    <p:extLst>
      <p:ext uri="{BB962C8B-B14F-4D97-AF65-F5344CB8AC3E}">
        <p14:creationId xmlns:p14="http://schemas.microsoft.com/office/powerpoint/2010/main" val="323604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8295" y="589927"/>
            <a:ext cx="8911687" cy="640668"/>
          </a:xfrm>
        </p:spPr>
        <p:txBody>
          <a:bodyPr>
            <a:normAutofit fontScale="90000"/>
          </a:bodyPr>
          <a:lstStyle/>
          <a:p>
            <a:r>
              <a:rPr lang="en-US" dirty="0"/>
              <a:t> Feasibility Study:</a:t>
            </a:r>
          </a:p>
        </p:txBody>
      </p:sp>
      <p:sp>
        <p:nvSpPr>
          <p:cNvPr id="3" name="Content Placeholder 2"/>
          <p:cNvSpPr>
            <a:spLocks noGrp="1"/>
          </p:cNvSpPr>
          <p:nvPr>
            <p:ph idx="1"/>
          </p:nvPr>
        </p:nvSpPr>
        <p:spPr>
          <a:xfrm>
            <a:off x="1173313" y="1336195"/>
            <a:ext cx="8915400" cy="4783177"/>
          </a:xfrm>
        </p:spPr>
        <p:txBody>
          <a:bodyPr>
            <a:normAutofit/>
          </a:bodyPr>
          <a:lstStyle/>
          <a:p>
            <a:r>
              <a:rPr lang="en-US" sz="2400" dirty="0"/>
              <a:t>Technical Feasibility:</a:t>
            </a:r>
          </a:p>
          <a:p>
            <a:pPr marL="0" indent="0">
              <a:buNone/>
            </a:pPr>
            <a:r>
              <a:rPr lang="en-US" sz="1800" dirty="0">
                <a:effectLst/>
                <a:ea typeface="Calibri" panose="020F0502020204030204" pitchFamily="34" charset="0"/>
              </a:rPr>
              <a:t>The Technical Feasibility of the BlogNepal system has been evaluated, taking into account the necessary resources such as hardware, software, and human resources. </a:t>
            </a:r>
            <a:endParaRPr lang="en-US" sz="2000" dirty="0"/>
          </a:p>
          <a:p>
            <a:r>
              <a:rPr lang="en-US" sz="2400" dirty="0"/>
              <a:t>Economical Feasibility:</a:t>
            </a:r>
          </a:p>
          <a:p>
            <a:pPr marL="0" indent="0">
              <a:buNone/>
            </a:pPr>
            <a:r>
              <a:rPr lang="en-US" sz="2000" dirty="0"/>
              <a:t>The system utilizes open-source technologies and does not require additional software or hardware. As a result, there are no recurring costs apart from the internet connection.</a:t>
            </a:r>
          </a:p>
          <a:p>
            <a:r>
              <a:rPr lang="en-US" sz="2400" dirty="0"/>
              <a:t>Operational Feasibility:</a:t>
            </a:r>
          </a:p>
          <a:p>
            <a:pPr marL="0" indent="0">
              <a:buNone/>
            </a:pPr>
            <a:r>
              <a:rPr lang="en-US" sz="1800" dirty="0">
                <a:effectLst/>
                <a:ea typeface="Calibri" panose="020F0502020204030204" pitchFamily="34" charset="0"/>
              </a:rPr>
              <a:t>The operational feasibility of the BlogNepal System was assessed, and we identified several challenges and vulnerabilities in the existing system. These issues were addressed during the development of the new system, resulting in a more robust and manageable platform for users</a:t>
            </a:r>
            <a:endParaRPr lang="en-US" sz="2000" dirty="0"/>
          </a:p>
          <a:p>
            <a:pPr marL="0" indent="0">
              <a:buNone/>
            </a:pPr>
            <a:endParaRPr lang="en-US" sz="2000" dirty="0"/>
          </a:p>
        </p:txBody>
      </p:sp>
    </p:spTree>
    <p:extLst>
      <p:ext uri="{BB962C8B-B14F-4D97-AF65-F5344CB8AC3E}">
        <p14:creationId xmlns:p14="http://schemas.microsoft.com/office/powerpoint/2010/main" val="150227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742" y="444648"/>
            <a:ext cx="8911687" cy="734671"/>
          </a:xfrm>
        </p:spPr>
        <p:txBody>
          <a:bodyPr>
            <a:normAutofit fontScale="90000"/>
          </a:bodyPr>
          <a:lstStyle/>
          <a:p>
            <a:r>
              <a:rPr lang="en-US" dirty="0"/>
              <a:t>Methodology:</a:t>
            </a:r>
          </a:p>
        </p:txBody>
      </p:sp>
      <p:sp>
        <p:nvSpPr>
          <p:cNvPr id="5" name="TextBox 4"/>
          <p:cNvSpPr txBox="1"/>
          <p:nvPr/>
        </p:nvSpPr>
        <p:spPr>
          <a:xfrm>
            <a:off x="4956561" y="4871103"/>
            <a:ext cx="2555192" cy="646331"/>
          </a:xfrm>
          <a:prstGeom prst="rect">
            <a:avLst/>
          </a:prstGeom>
          <a:noFill/>
        </p:spPr>
        <p:txBody>
          <a:bodyPr wrap="square" rtlCol="0">
            <a:spAutoFit/>
          </a:bodyPr>
          <a:lstStyle/>
          <a:p>
            <a:r>
              <a:rPr lang="en-US" dirty="0"/>
              <a:t>Fig: Waterfall Model</a:t>
            </a:r>
          </a:p>
          <a:p>
            <a:endParaRPr lang="en-US" dirty="0"/>
          </a:p>
        </p:txBody>
      </p:sp>
      <p:sp>
        <p:nvSpPr>
          <p:cNvPr id="6" name="TextBox 5"/>
          <p:cNvSpPr txBox="1"/>
          <p:nvPr/>
        </p:nvSpPr>
        <p:spPr>
          <a:xfrm>
            <a:off x="2640652" y="5418034"/>
            <a:ext cx="7939041" cy="1015663"/>
          </a:xfrm>
          <a:prstGeom prst="rect">
            <a:avLst/>
          </a:prstGeom>
          <a:noFill/>
        </p:spPr>
        <p:txBody>
          <a:bodyPr wrap="square" rtlCol="0">
            <a:spAutoFit/>
          </a:bodyPr>
          <a:lstStyle/>
          <a:p>
            <a:pPr algn="just"/>
            <a:r>
              <a:rPr lang="en-US" sz="2000" dirty="0">
                <a:solidFill>
                  <a:schemeClr val="tx1">
                    <a:lumMod val="75000"/>
                    <a:lumOff val="25000"/>
                  </a:schemeClr>
                </a:solidFill>
              </a:rPr>
              <a:t>Since I have already clarified my goals and vision for the proposed system, I will be utilizing the Waterfall methodology for its development.</a:t>
            </a:r>
          </a:p>
        </p:txBody>
      </p:sp>
      <p:sp>
        <p:nvSpPr>
          <p:cNvPr id="7" name="Content Placeholder 6">
            <a:extLst>
              <a:ext uri="{FF2B5EF4-FFF2-40B4-BE49-F238E27FC236}">
                <a16:creationId xmlns:a16="http://schemas.microsoft.com/office/drawing/2014/main" id="{0F42481B-5511-1997-167E-17BD64994D4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AFA1A0C-8731-8CF3-7ECE-C304F9AF8C31}"/>
              </a:ext>
            </a:extLst>
          </p:cNvPr>
          <p:cNvPicPr>
            <a:picLocks noChangeAspect="1"/>
          </p:cNvPicPr>
          <p:nvPr/>
        </p:nvPicPr>
        <p:blipFill>
          <a:blip r:embed="rId2"/>
          <a:stretch>
            <a:fillRect/>
          </a:stretch>
        </p:blipFill>
        <p:spPr>
          <a:xfrm>
            <a:off x="1063752" y="1179319"/>
            <a:ext cx="8752052" cy="3600953"/>
          </a:xfrm>
          <a:prstGeom prst="rect">
            <a:avLst/>
          </a:prstGeom>
        </p:spPr>
      </p:pic>
    </p:spTree>
    <p:extLst>
      <p:ext uri="{BB962C8B-B14F-4D97-AF65-F5344CB8AC3E}">
        <p14:creationId xmlns:p14="http://schemas.microsoft.com/office/powerpoint/2010/main" val="28403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3855" y="157579"/>
            <a:ext cx="8911687" cy="803038"/>
          </a:xfrm>
        </p:spPr>
        <p:txBody>
          <a:bodyPr>
            <a:normAutofit fontScale="90000"/>
          </a:bodyPr>
          <a:lstStyle/>
          <a:p>
            <a:r>
              <a:rPr lang="en-US" dirty="0"/>
              <a:t>Prototype</a:t>
            </a:r>
          </a:p>
        </p:txBody>
      </p:sp>
      <p:sp>
        <p:nvSpPr>
          <p:cNvPr id="6" name="TextBox 5">
            <a:extLst>
              <a:ext uri="{FF2B5EF4-FFF2-40B4-BE49-F238E27FC236}">
                <a16:creationId xmlns:a16="http://schemas.microsoft.com/office/drawing/2014/main" id="{768DFA89-ED13-D844-1CA0-C1FAFF82EE24}"/>
              </a:ext>
            </a:extLst>
          </p:cNvPr>
          <p:cNvSpPr txBox="1"/>
          <p:nvPr/>
        </p:nvSpPr>
        <p:spPr>
          <a:xfrm>
            <a:off x="1073020" y="1511559"/>
            <a:ext cx="2621902" cy="369332"/>
          </a:xfrm>
          <a:prstGeom prst="rect">
            <a:avLst/>
          </a:prstGeom>
          <a:noFill/>
        </p:spPr>
        <p:txBody>
          <a:bodyPr wrap="square" rtlCol="0">
            <a:spAutoFit/>
          </a:bodyPr>
          <a:lstStyle/>
          <a:p>
            <a:r>
              <a:rPr lang="en-US" dirty="0"/>
              <a:t>WEB APP</a:t>
            </a:r>
          </a:p>
        </p:txBody>
      </p:sp>
      <p:sp>
        <p:nvSpPr>
          <p:cNvPr id="7" name="TextBox 6">
            <a:extLst>
              <a:ext uri="{FF2B5EF4-FFF2-40B4-BE49-F238E27FC236}">
                <a16:creationId xmlns:a16="http://schemas.microsoft.com/office/drawing/2014/main" id="{FED9B69C-7FF3-9735-98BE-309BB7E4E1A0}"/>
              </a:ext>
            </a:extLst>
          </p:cNvPr>
          <p:cNvSpPr txBox="1"/>
          <p:nvPr/>
        </p:nvSpPr>
        <p:spPr>
          <a:xfrm>
            <a:off x="718458" y="5917067"/>
            <a:ext cx="2006081" cy="276999"/>
          </a:xfrm>
          <a:prstGeom prst="rect">
            <a:avLst/>
          </a:prstGeom>
          <a:noFill/>
        </p:spPr>
        <p:txBody>
          <a:bodyPr wrap="square" rtlCol="0">
            <a:spAutoFit/>
          </a:bodyPr>
          <a:lstStyle/>
          <a:p>
            <a:r>
              <a:rPr lang="en-US" sz="1200" dirty="0"/>
              <a:t>Home Page </a:t>
            </a:r>
          </a:p>
        </p:txBody>
      </p:sp>
      <p:pic>
        <p:nvPicPr>
          <p:cNvPr id="5" name="Picture 4">
            <a:extLst>
              <a:ext uri="{FF2B5EF4-FFF2-40B4-BE49-F238E27FC236}">
                <a16:creationId xmlns:a16="http://schemas.microsoft.com/office/drawing/2014/main" id="{48DB4D3B-FFBF-4490-10FE-54BF4B0AD9FE}"/>
              </a:ext>
            </a:extLst>
          </p:cNvPr>
          <p:cNvPicPr>
            <a:picLocks noChangeAspect="1"/>
          </p:cNvPicPr>
          <p:nvPr/>
        </p:nvPicPr>
        <p:blipFill>
          <a:blip r:embed="rId2"/>
          <a:stretch>
            <a:fillRect/>
          </a:stretch>
        </p:blipFill>
        <p:spPr>
          <a:xfrm>
            <a:off x="163046" y="1880891"/>
            <a:ext cx="5715798" cy="4696714"/>
          </a:xfrm>
          <a:prstGeom prst="rect">
            <a:avLst/>
          </a:prstGeom>
        </p:spPr>
      </p:pic>
      <p:pic>
        <p:nvPicPr>
          <p:cNvPr id="9" name="Picture 8">
            <a:extLst>
              <a:ext uri="{FF2B5EF4-FFF2-40B4-BE49-F238E27FC236}">
                <a16:creationId xmlns:a16="http://schemas.microsoft.com/office/drawing/2014/main" id="{1E75473A-B586-5FED-1839-91C5490C0484}"/>
              </a:ext>
            </a:extLst>
          </p:cNvPr>
          <p:cNvPicPr>
            <a:picLocks noChangeAspect="1"/>
          </p:cNvPicPr>
          <p:nvPr/>
        </p:nvPicPr>
        <p:blipFill>
          <a:blip r:embed="rId3"/>
          <a:stretch>
            <a:fillRect/>
          </a:stretch>
        </p:blipFill>
        <p:spPr>
          <a:xfrm>
            <a:off x="6788818" y="56201"/>
            <a:ext cx="5306165" cy="6801799"/>
          </a:xfrm>
          <a:prstGeom prst="rect">
            <a:avLst/>
          </a:prstGeom>
        </p:spPr>
      </p:pic>
    </p:spTree>
    <p:extLst>
      <p:ext uri="{BB962C8B-B14F-4D97-AF65-F5344CB8AC3E}">
        <p14:creationId xmlns:p14="http://schemas.microsoft.com/office/powerpoint/2010/main" val="59755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1360E-B9F0-0ABB-79AA-863360978613}"/>
              </a:ext>
            </a:extLst>
          </p:cNvPr>
          <p:cNvPicPr>
            <a:picLocks noChangeAspect="1"/>
          </p:cNvPicPr>
          <p:nvPr/>
        </p:nvPicPr>
        <p:blipFill>
          <a:blip r:embed="rId2"/>
          <a:stretch>
            <a:fillRect/>
          </a:stretch>
        </p:blipFill>
        <p:spPr>
          <a:xfrm>
            <a:off x="1370476" y="0"/>
            <a:ext cx="4953691" cy="6411220"/>
          </a:xfrm>
          <a:prstGeom prst="rect">
            <a:avLst/>
          </a:prstGeom>
        </p:spPr>
      </p:pic>
      <p:pic>
        <p:nvPicPr>
          <p:cNvPr id="9" name="Picture 8">
            <a:extLst>
              <a:ext uri="{FF2B5EF4-FFF2-40B4-BE49-F238E27FC236}">
                <a16:creationId xmlns:a16="http://schemas.microsoft.com/office/drawing/2014/main" id="{1FC176FE-BDB3-6B84-1A2E-5E3E4897764F}"/>
              </a:ext>
            </a:extLst>
          </p:cNvPr>
          <p:cNvPicPr>
            <a:picLocks noChangeAspect="1"/>
          </p:cNvPicPr>
          <p:nvPr/>
        </p:nvPicPr>
        <p:blipFill>
          <a:blip r:embed="rId3"/>
          <a:stretch>
            <a:fillRect/>
          </a:stretch>
        </p:blipFill>
        <p:spPr>
          <a:xfrm>
            <a:off x="6096000" y="180521"/>
            <a:ext cx="5973009" cy="6496957"/>
          </a:xfrm>
          <a:prstGeom prst="rect">
            <a:avLst/>
          </a:prstGeom>
        </p:spPr>
      </p:pic>
    </p:spTree>
    <p:extLst>
      <p:ext uri="{BB962C8B-B14F-4D97-AF65-F5344CB8AC3E}">
        <p14:creationId xmlns:p14="http://schemas.microsoft.com/office/powerpoint/2010/main" val="2825869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347</TotalTime>
  <Words>410</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Century Gothic (Headings)</vt:lpstr>
      <vt:lpstr>Rockwell</vt:lpstr>
      <vt:lpstr>Rockwell Condensed</vt:lpstr>
      <vt:lpstr>Symbol</vt:lpstr>
      <vt:lpstr>Times New Roman</vt:lpstr>
      <vt:lpstr>Wingdings</vt:lpstr>
      <vt:lpstr>Wingdings 3</vt:lpstr>
      <vt:lpstr>Wood Type</vt:lpstr>
      <vt:lpstr>     Project Presentation             On       Blognepal</vt:lpstr>
      <vt:lpstr>Introduction:</vt:lpstr>
      <vt:lpstr>Problem Statement:</vt:lpstr>
      <vt:lpstr>Objectives:</vt:lpstr>
      <vt:lpstr>   </vt:lpstr>
      <vt:lpstr> Feasibility Study:</vt:lpstr>
      <vt:lpstr>Methodology:</vt:lpstr>
      <vt:lpstr>Prototype</vt:lpstr>
      <vt:lpstr>PowerPoint Presentation</vt:lpstr>
      <vt:lpstr>PowerPoint Presentation</vt:lpstr>
      <vt:lpstr>Use Case</vt:lpstr>
      <vt:lpstr>DFD</vt:lpstr>
      <vt:lpstr>Context diagram</vt:lpstr>
      <vt:lpstr>CONCLUSION</vt:lpstr>
      <vt:lpstr>Any queries ?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Creative IT Solution</dc:title>
  <dc:creator>Microsoft account</dc:creator>
  <cp:lastModifiedBy>ashwin khatiwada</cp:lastModifiedBy>
  <cp:revision>21</cp:revision>
  <dcterms:created xsi:type="dcterms:W3CDTF">2023-04-12T12:20:01Z</dcterms:created>
  <dcterms:modified xsi:type="dcterms:W3CDTF">2023-07-01T14:07:55Z</dcterms:modified>
</cp:coreProperties>
</file>