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matic SC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maticS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8f267009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8f26700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8f2670092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8f267009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8f267009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8f26700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8f2670092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8f267009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8f2670092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8f267009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 Rate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(Lending Club)</a:t>
            </a:r>
            <a:endParaRPr sz="3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45558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114800" rtl="0" algn="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/>
              <a:t>Gautam Gowrishankar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73242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Predicting Interest rates from Lending Club data.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Lending Club is a peer to peer lending company, in which investors provide funds for potential borrowers and investors earn a profit depending on the risk they take (the borrowers credit score). </a:t>
            </a:r>
            <a:endParaRPr sz="14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A6271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Business Model:</a:t>
            </a:r>
            <a:endParaRPr b="1" sz="1400">
              <a:solidFill>
                <a:srgbClr val="4A6271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A6271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Investors make money from interest. Based on the credit profile of each loan applicant, a grade IS assigned ranging from A1 to E5 with a corresponding interest rate. </a:t>
            </a:r>
            <a:endParaRPr sz="14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Input: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file is a matrix of about 890 thousand observations and 75 variables. These files contain complete loan data for all loans issued through the 2007-2015, including the current loan status (Current, Late, Fully Paid, etc.) and latest payment information.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EVALUATION: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MAPE - </a:t>
            </a:r>
            <a:r>
              <a:rPr lang="en" sz="1400"/>
              <a:t>Mean Absolute Percentage Error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MSE- </a:t>
            </a:r>
            <a:r>
              <a:rPr lang="en" sz="1400"/>
              <a:t>Mean Squared Error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MAE - </a:t>
            </a:r>
            <a:r>
              <a:rPr lang="en" sz="1400"/>
              <a:t>Mean Absolute Error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RMSE - </a:t>
            </a:r>
            <a:r>
              <a:rPr lang="en" sz="1400"/>
              <a:t>Root Mean Squared Error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deep-dive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Stage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PRE-PROCESSING: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 engineering </a:t>
            </a:r>
            <a:r>
              <a:rPr lang="en" sz="1400">
                <a:solidFill>
                  <a:srgbClr val="2427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feature tools package, transformation of raw data into features suitable for modeling</a:t>
            </a:r>
            <a:endParaRPr sz="140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r>
              <a:rPr lang="en" sz="140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, removing unnecessary features using RandomForest.</a:t>
            </a:r>
            <a:endParaRPr sz="1400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800"/>
              </a:spcAft>
              <a:buNone/>
            </a:pPr>
            <a:r>
              <a:t/>
            </a:r>
            <a:endParaRPr sz="1150">
              <a:solidFill>
                <a:srgbClr val="2427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Stage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PREDICTION MODEL: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1.TPOT: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AutoML library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2.NN: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Keras API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400"/>
              <a:t>3.RandomForest:</a:t>
            </a:r>
            <a:endParaRPr b="1"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scikit package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119" name="Google Shape;119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Stage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0" y="414769"/>
            <a:ext cx="3825551" cy="4230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4878838" y="230125"/>
            <a:ext cx="40044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Feature Selection: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Getting rid of irrelevant or partially relevant features from the dataset as it can negatively impact the performance of the model.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Made use of RandomForest to extract the significant features.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Reduced the dimensions even further by calculating ‘cumulative importances’, filtered features that had a score of more than 0.95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012" y="2963871"/>
            <a:ext cx="4466075" cy="19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2" type="body"/>
          </p:nvPr>
        </p:nvSpPr>
        <p:spPr>
          <a:xfrm>
            <a:off x="4963288" y="0"/>
            <a:ext cx="3817200" cy="3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NETWORK: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keras.wrappers.scikit_learn import </a:t>
            </a:r>
            <a:r>
              <a:rPr b="1"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KerasRegressor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ADAM optimizer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Relu activation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Sequential layer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Test size: 0.25 (train_test_split) 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91.34% Accuracy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75" y="478938"/>
            <a:ext cx="4323226" cy="418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325" y="2750701"/>
            <a:ext cx="4101126" cy="18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4963288" y="0"/>
            <a:ext cx="3817200" cy="3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r>
              <a:rPr lang="en"/>
              <a:t>: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from sklearn.ensemble import </a:t>
            </a:r>
            <a:r>
              <a:rPr b="1"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RandomForestRegressor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Extract important features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Limit number of features having </a:t>
            </a: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cumulative</a:t>
            </a: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 importance of greater than 95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Test size: 0.25 (train_test_split) 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rial"/>
              <a:buChar char="-"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91.57% Accuracy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8250"/>
            <a:ext cx="4254475" cy="39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325" y="3106700"/>
            <a:ext cx="4030175" cy="16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4963288" y="241650"/>
            <a:ext cx="3817200" cy="3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TPOT</a:t>
            </a:r>
            <a:r>
              <a:rPr lang="en"/>
              <a:t>: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TPOT has what its developers call a genetic search algorithm to find the best parameters and model ensembles. TPOT tries a pipeline, evaluates its performance, and randomly changes parts of the pipeline in search of better performing algorithms.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CV Score of  7.1</a:t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4775"/>
            <a:ext cx="4453098" cy="331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150" y="3060775"/>
            <a:ext cx="4505500" cy="18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95300" lvl="0" marL="457200" rtl="0" algn="ctr">
              <a:spcBef>
                <a:spcPts val="0"/>
              </a:spcBef>
              <a:spcAft>
                <a:spcPts val="0"/>
              </a:spcAft>
              <a:buSzPts val="4200"/>
              <a:buFont typeface="Amatic SC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fin</a:t>
            </a:r>
            <a:r>
              <a:rPr lang="en">
                <a:latin typeface="Amatic SC"/>
                <a:ea typeface="Amatic SC"/>
                <a:cs typeface="Amatic SC"/>
                <a:sym typeface="Amatic SC"/>
              </a:rPr>
              <a:t> -</a:t>
            </a:r>
            <a:endParaRPr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