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5" r:id="rId3"/>
    <p:sldId id="289" r:id="rId4"/>
    <p:sldId id="290" r:id="rId5"/>
    <p:sldId id="291" r:id="rId6"/>
    <p:sldId id="292" r:id="rId7"/>
    <p:sldId id="279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11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624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  <p15:guide id="5" pos="192" userDrawn="1">
          <p15:clr>
            <a:srgbClr val="A4A3A4"/>
          </p15:clr>
        </p15:guide>
        <p15:guide id="6" pos="74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9DBCC0"/>
    <a:srgbClr val="D4BCD0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0328" autoAdjust="0"/>
  </p:normalViewPr>
  <p:slideViewPr>
    <p:cSldViewPr snapToGrid="0" showGuides="1">
      <p:cViewPr varScale="1">
        <p:scale>
          <a:sx n="66" d="100"/>
          <a:sy n="66" d="100"/>
        </p:scale>
        <p:origin x="858" y="66"/>
      </p:cViewPr>
      <p:guideLst>
        <p:guide orient="horz" pos="2304"/>
        <p:guide pos="3840"/>
        <p:guide orient="horz" pos="624"/>
        <p:guide orient="horz" pos="3984"/>
        <p:guide pos="192"/>
        <p:guide pos="74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DF3C9-4B95-454B-89E2-3B303FD10E72}" type="datetimeFigureOut">
              <a:rPr lang="en-US" smtClean="0"/>
              <a:t>31-Oct-19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77555-6C30-49BB-9899-BEC6BEC9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08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77555-6C30-49BB-9899-BEC6BEC946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1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77555-6C30-49BB-9899-BEC6BEC946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97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77555-6C30-49BB-9899-BEC6BEC946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99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77555-6C30-49BB-9899-BEC6BEC946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21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77555-6C30-49BB-9899-BEC6BEC946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12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77555-6C30-49BB-9899-BEC6BEC946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32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77555-6C30-49BB-9899-BEC6BEC946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79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77555-6C30-49BB-9899-BEC6BEC946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13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77555-6C30-49BB-9899-BEC6BEC946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09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77555-6C30-49BB-9899-BEC6BEC946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77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87F9-1CC0-4CD5-A1D0-0016CF5AF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805EA-E16C-4645-A502-BF4180234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83304-F661-4110-9A9C-4F9EC0439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3B23-9541-427B-BF30-19ED32D997BD}" type="datetimeFigureOut">
              <a:rPr lang="en-US" smtClean="0"/>
              <a:t>31-Oct-19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C23A2-37F3-41FF-BDB8-D7994933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CB920-D6F3-4915-ADA9-B3EAF154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8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1F668-EAA0-4800-BD35-436F9CD9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26215-2A3F-412C-B576-5C74A2485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B94EB-E813-41BC-9F26-40B275DB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3B23-9541-427B-BF30-19ED32D997BD}" type="datetimeFigureOut">
              <a:rPr lang="en-US" smtClean="0"/>
              <a:t>31-Oct-19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91141-1424-4182-A22A-3C000F81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CF8B8-0396-429D-85CF-A5289333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1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F664A-50F3-430B-BAE2-96A2C8F8E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B61C7-50AA-4819-A72A-14296F6E5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ECF52-6CAC-413F-97B4-D52FA993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3B23-9541-427B-BF30-19ED32D997BD}" type="datetimeFigureOut">
              <a:rPr lang="en-US" smtClean="0"/>
              <a:t>31-Oct-19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7653F-F89E-4701-88BE-DA51B6A1E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22DBA-99DF-4A2A-8A8B-1371FC89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0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0055-722A-4E64-8C64-04512836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C758A-EAF2-4C51-8091-60595E6EF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17177-1D7A-4D7B-B936-CA4EFC8BC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3B23-9541-427B-BF30-19ED32D997BD}" type="datetimeFigureOut">
              <a:rPr lang="en-US" smtClean="0"/>
              <a:t>31-Oct-19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AF2E8-71BE-4C63-9F16-36808C937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2FFCA-3669-4417-B657-7F0A3CFF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2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7F065-E7F7-4905-94EC-7F2953217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CDA04-2151-42EB-B1BF-76BDA78C2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69B81-1DA2-445B-82BE-30BE686A2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3B23-9541-427B-BF30-19ED32D997BD}" type="datetimeFigureOut">
              <a:rPr lang="en-US" smtClean="0"/>
              <a:t>31-Oct-19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0856B-E652-4081-AD39-469A8153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A2E0B-7A57-452E-B0E4-C4E47F17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6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67D7-4269-433D-AA43-B091C243F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576EF-20F1-47E2-9DA8-FA99B90D3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B7DE3-2797-4305-B64B-58C8A82EB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770DF-AD93-40F9-AAC5-3F5811A6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3B23-9541-427B-BF30-19ED32D997BD}" type="datetimeFigureOut">
              <a:rPr lang="en-US" smtClean="0"/>
              <a:t>31-Oct-19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F4105-B860-47B7-8C8F-3DE9873C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4AF93-70C2-4C5E-B701-59F54DAD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3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F757-102F-4250-9730-C4DC261A9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20F6E-8FDF-4433-AAAF-650AE753A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C74B6-266D-4252-844C-335006512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2737A-60BC-488E-82BA-DCD59EE3F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7955A-2961-44F3-87D4-96A219865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44067-9174-44D6-A016-EDD5754D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3B23-9541-427B-BF30-19ED32D997BD}" type="datetimeFigureOut">
              <a:rPr lang="en-US" smtClean="0"/>
              <a:t>31-Oct-19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F5EAC-31DC-4FB7-8D2B-104258A8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E7E09-3292-43D4-8CE1-1658ADEF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6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4AD91-CF42-41BA-A273-266E2FE0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8C4FA0-8A84-4990-984C-A607D0E2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3B23-9541-427B-BF30-19ED32D997BD}" type="datetimeFigureOut">
              <a:rPr lang="en-US" smtClean="0"/>
              <a:t>31-Oct-19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7EC59-26B2-4825-8A25-CAF935CD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D27BD-2BE8-4BAD-8BFA-87DA4DF1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7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262C0-E6F2-4098-B219-6DD36FDF6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3B23-9541-427B-BF30-19ED32D997BD}" type="datetimeFigureOut">
              <a:rPr lang="en-US" smtClean="0"/>
              <a:t>31-Oct-19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37C0EC-63CA-4BA0-88AA-C8EEE221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6C036-A5F0-4EF4-8B3D-F3827371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B2C9FDD9-C38A-41B9-9577-0C3AE47FB016}"/>
              </a:ext>
            </a:extLst>
          </p:cNvPr>
          <p:cNvSpPr/>
          <p:nvPr userDrawn="1"/>
        </p:nvSpPr>
        <p:spPr>
          <a:xfrm>
            <a:off x="10420350" y="0"/>
            <a:ext cx="1504950" cy="6858000"/>
          </a:xfrm>
          <a:prstGeom prst="parallelogram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14E67D-3474-4B1B-BA5E-27ADCBDFC91C}"/>
              </a:ext>
            </a:extLst>
          </p:cNvPr>
          <p:cNvGrpSpPr/>
          <p:nvPr userDrawn="1"/>
        </p:nvGrpSpPr>
        <p:grpSpPr>
          <a:xfrm>
            <a:off x="742950" y="-1924050"/>
            <a:ext cx="10706100" cy="10706100"/>
            <a:chOff x="3117850" y="450850"/>
            <a:chExt cx="5956300" cy="5956300"/>
          </a:xfrm>
        </p:grpSpPr>
        <p:sp>
          <p:nvSpPr>
            <p:cNvPr id="7" name="Arc 6">
              <a:extLst>
                <a:ext uri="{FF2B5EF4-FFF2-40B4-BE49-F238E27FC236}">
                  <a16:creationId xmlns:a16="http://schemas.microsoft.com/office/drawing/2014/main" id="{B8C86559-13A2-454F-990E-B12145F5A764}"/>
                </a:ext>
              </a:extLst>
            </p:cNvPr>
            <p:cNvSpPr/>
            <p:nvPr/>
          </p:nvSpPr>
          <p:spPr>
            <a:xfrm>
              <a:off x="3117850" y="450850"/>
              <a:ext cx="5956300" cy="5956300"/>
            </a:xfrm>
            <a:prstGeom prst="arc">
              <a:avLst>
                <a:gd name="adj1" fmla="val 11294463"/>
                <a:gd name="adj2" fmla="val 21113174"/>
              </a:avLst>
            </a:prstGeom>
            <a:noFill/>
            <a:ln w="25400" cap="rnd">
              <a:solidFill>
                <a:schemeClr val="accent4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8246C7C4-6E4D-4D12-B4FF-98EEA9D8207E}"/>
                </a:ext>
              </a:extLst>
            </p:cNvPr>
            <p:cNvSpPr/>
            <p:nvPr/>
          </p:nvSpPr>
          <p:spPr>
            <a:xfrm flipV="1">
              <a:off x="3117850" y="450850"/>
              <a:ext cx="5956300" cy="5956300"/>
            </a:xfrm>
            <a:prstGeom prst="arc">
              <a:avLst>
                <a:gd name="adj1" fmla="val 11294463"/>
                <a:gd name="adj2" fmla="val 21113174"/>
              </a:avLst>
            </a:prstGeom>
            <a:noFill/>
            <a:ln w="25400" cap="rnd">
              <a:solidFill>
                <a:schemeClr val="accent4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216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F6F1-ED75-4FA9-A771-74DCA0257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C4FC0-5C90-41BE-8B84-00B1E8A09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325D4-CBA0-4954-9BD7-9938CCBC8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F63AF-56F8-4981-9B8B-C0FCB57C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3B23-9541-427B-BF30-19ED32D997BD}" type="datetimeFigureOut">
              <a:rPr lang="en-US" smtClean="0"/>
              <a:t>31-Oct-19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E2066-DFB0-4E10-8274-48DB3B21A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6D5D2-6FB8-407C-BF27-63244526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0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B2B5-8D7A-488D-B93A-FA1CBB3C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A23307-ADEE-40CE-8F1C-D80D87A6F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30F3C-0EB6-4C86-9625-DFE54BDDF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D6082-349D-4704-AD56-51B4DF4D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3B23-9541-427B-BF30-19ED32D997BD}" type="datetimeFigureOut">
              <a:rPr lang="en-US" smtClean="0"/>
              <a:t>31-Oct-19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75695-92DA-45E6-AD62-1414BC28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EA539-BB9A-47C2-8487-D1DCD1A6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6322BF-A0CB-4BD9-93C6-5090B0F5E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DF189-D9C4-4200-8BAE-69BE0555D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AE5DB-31BD-46F4-AB91-D71BC0D9C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E3B23-9541-427B-BF30-19ED32D997BD}" type="datetimeFigureOut">
              <a:rPr lang="en-US" smtClean="0"/>
              <a:t>31-Oct-19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55E40-21B3-4508-A31E-3B9F3CBDD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3B1AD-BD55-45DD-9433-58FE5A6CF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EB7FB-DB05-4EC1-88BB-396A86FF9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7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nginx.com/nginx/admin-guide/monitoring/logging/" TargetMode="External"/><Relationship Id="rId13" Type="http://schemas.openxmlformats.org/officeDocument/2006/relationships/hyperlink" Target="https://medium.com/@ainaleke/spinning-up-and-managing-multi-container-apps-using-docker-compose-d0d9f1e4d8ae" TargetMode="External"/><Relationship Id="rId18" Type="http://schemas.openxmlformats.org/officeDocument/2006/relationships/hyperlink" Target="http://blog.thoward37.me/articles/where-are-docker-images-stored/" TargetMode="External"/><Relationship Id="rId3" Type="http://schemas.openxmlformats.org/officeDocument/2006/relationships/hyperlink" Target="https://docs.docker.com/docker-for-windows/install/" TargetMode="External"/><Relationship Id="rId21" Type="http://schemas.openxmlformats.org/officeDocument/2006/relationships/hyperlink" Target="https://medium.com/elements/docker-application-packages-83c141d8cb0f" TargetMode="External"/><Relationship Id="rId7" Type="http://schemas.openxmlformats.org/officeDocument/2006/relationships/hyperlink" Target="http://nginx.org/en/docs/windows.html" TargetMode="External"/><Relationship Id="rId12" Type="http://schemas.openxmlformats.org/officeDocument/2006/relationships/hyperlink" Target="https://forums.docker.com/t/nginx-getting-proxy-pass-to-work/32889" TargetMode="External"/><Relationship Id="rId17" Type="http://schemas.openxmlformats.org/officeDocument/2006/relationships/hyperlink" Target="https://runnable.com/docker/rails/manage-share-docker-images" TargetMode="External"/><Relationship Id="rId2" Type="http://schemas.openxmlformats.org/officeDocument/2006/relationships/notesSlide" Target="../notesSlides/notesSlide9.xml"/><Relationship Id="rId16" Type="http://schemas.openxmlformats.org/officeDocument/2006/relationships/hyperlink" Target="https://www.mkyong.com/java/how-to-get-ip-address-in-java/" TargetMode="External"/><Relationship Id="rId20" Type="http://schemas.openxmlformats.org/officeDocument/2006/relationships/hyperlink" Target="https://docs.docker.com/compose/reference/overview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4ZHhYQuzL2g/" TargetMode="External"/><Relationship Id="rId11" Type="http://schemas.openxmlformats.org/officeDocument/2006/relationships/hyperlink" Target="https://www.callicoder.com/spring-boot-mysql-react-docker-compose-example/" TargetMode="External"/><Relationship Id="rId5" Type="http://schemas.openxmlformats.org/officeDocument/2006/relationships/hyperlink" Target="https://hostry.com/blog/nginx-configuration-of-a-simple-load-balancing/" TargetMode="External"/><Relationship Id="rId15" Type="http://schemas.openxmlformats.org/officeDocument/2006/relationships/hyperlink" Target="https://phase2.github.io/devtools/common-tasks/ssh-into-a-container/" TargetMode="External"/><Relationship Id="rId10" Type="http://schemas.openxmlformats.org/officeDocument/2006/relationships/hyperlink" Target="https://medium.com/@nirgn/load-balancing-applications-with-haproxy-and-docker-d719b7c5b231" TargetMode="External"/><Relationship Id="rId19" Type="http://schemas.openxmlformats.org/officeDocument/2006/relationships/hyperlink" Target="https://www.baeldung.com/properties-with-spring" TargetMode="External"/><Relationship Id="rId4" Type="http://schemas.openxmlformats.org/officeDocument/2006/relationships/hyperlink" Target="https://www.youtube.com/watch?v=FlSup_eelYE" TargetMode="External"/><Relationship Id="rId9" Type="http://schemas.openxmlformats.org/officeDocument/2006/relationships/hyperlink" Target="https://serverfault.com/questions/842423/how-to-completely-kill-nginx-in-windows" TargetMode="External"/><Relationship Id="rId14" Type="http://schemas.openxmlformats.org/officeDocument/2006/relationships/hyperlink" Target="https://hackernoon.com/docker-commands-the-ultimate-cheat-sheet-994ac78e2888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3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ocker-for-windows/install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tart.spring.io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266FF79-B86E-4236-B1E1-2CC8D7A93A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D4A7B52A-5D5A-4F37-980B-0128C45F41A9}"/>
              </a:ext>
            </a:extLst>
          </p:cNvPr>
          <p:cNvSpPr/>
          <p:nvPr/>
        </p:nvSpPr>
        <p:spPr>
          <a:xfrm>
            <a:off x="8054576" y="0"/>
            <a:ext cx="5213350" cy="6858000"/>
          </a:xfrm>
          <a:prstGeom prst="parallelogram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169BE3C-1619-415A-9E3C-2DEEADA3DD7C}"/>
              </a:ext>
            </a:extLst>
          </p:cNvPr>
          <p:cNvGrpSpPr/>
          <p:nvPr/>
        </p:nvGrpSpPr>
        <p:grpSpPr>
          <a:xfrm>
            <a:off x="3117850" y="450850"/>
            <a:ext cx="5956300" cy="5956300"/>
            <a:chOff x="3117850" y="450850"/>
            <a:chExt cx="5956300" cy="5956300"/>
          </a:xfrm>
        </p:grpSpPr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88CB1462-35A6-4F6E-B544-52127A6ACAB1}"/>
                </a:ext>
              </a:extLst>
            </p:cNvPr>
            <p:cNvSpPr/>
            <p:nvPr/>
          </p:nvSpPr>
          <p:spPr>
            <a:xfrm>
              <a:off x="3117850" y="450850"/>
              <a:ext cx="5956300" cy="5956300"/>
            </a:xfrm>
            <a:prstGeom prst="arc">
              <a:avLst>
                <a:gd name="adj1" fmla="val 11294463"/>
                <a:gd name="adj2" fmla="val 21113174"/>
              </a:avLst>
            </a:prstGeom>
            <a:noFill/>
            <a:ln w="254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0C2CA115-E1AA-4356-9747-4131E0A3902D}"/>
                </a:ext>
              </a:extLst>
            </p:cNvPr>
            <p:cNvSpPr/>
            <p:nvPr/>
          </p:nvSpPr>
          <p:spPr>
            <a:xfrm flipV="1">
              <a:off x="3117850" y="450850"/>
              <a:ext cx="5956300" cy="5956300"/>
            </a:xfrm>
            <a:prstGeom prst="arc">
              <a:avLst>
                <a:gd name="adj1" fmla="val 11294463"/>
                <a:gd name="adj2" fmla="val 21113174"/>
              </a:avLst>
            </a:prstGeom>
            <a:noFill/>
            <a:ln w="254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37">
            <a:extLst>
              <a:ext uri="{FF2B5EF4-FFF2-40B4-BE49-F238E27FC236}">
                <a16:creationId xmlns:a16="http://schemas.microsoft.com/office/drawing/2014/main" id="{C53C13B8-FA86-4DB1-8110-2BE8C0A3EFBF}"/>
              </a:ext>
            </a:extLst>
          </p:cNvPr>
          <p:cNvSpPr txBox="1">
            <a:spLocks/>
          </p:cNvSpPr>
          <p:nvPr/>
        </p:nvSpPr>
        <p:spPr>
          <a:xfrm>
            <a:off x="3180984" y="2764202"/>
            <a:ext cx="5692072" cy="132959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>
                <a:solidFill>
                  <a:schemeClr val="bg1"/>
                </a:solidFill>
                <a:cs typeface="Segoe UI" panose="020B0502040204020203" pitchFamily="34" charset="0"/>
              </a:rPr>
              <a:t>Load Balancer Using Docker Images</a:t>
            </a:r>
            <a:endParaRPr lang="en-US" sz="48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1B98E0-B0CD-47E1-A090-1305A4C049B9}"/>
              </a:ext>
            </a:extLst>
          </p:cNvPr>
          <p:cNvSpPr/>
          <p:nvPr/>
        </p:nvSpPr>
        <p:spPr>
          <a:xfrm>
            <a:off x="5734049" y="4337145"/>
            <a:ext cx="7239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D15AAB-1C4D-49D3-81A3-E3D8E3EE0DB5}"/>
              </a:ext>
            </a:extLst>
          </p:cNvPr>
          <p:cNvSpPr txBox="1"/>
          <p:nvPr/>
        </p:nvSpPr>
        <p:spPr>
          <a:xfrm>
            <a:off x="4617316" y="5567705"/>
            <a:ext cx="3174394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Gautam </a:t>
            </a:r>
            <a:r>
              <a:rPr lang="en-US" sz="1600" dirty="0" smtClean="0">
                <a:solidFill>
                  <a:schemeClr val="bg1"/>
                </a:solidFill>
              </a:rPr>
              <a:t>Shanbhag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Title 37">
            <a:extLst>
              <a:ext uri="{FF2B5EF4-FFF2-40B4-BE49-F238E27FC236}">
                <a16:creationId xmlns:a16="http://schemas.microsoft.com/office/drawing/2014/main" id="{C53C13B8-FA86-4DB1-8110-2BE8C0A3EFBF}"/>
              </a:ext>
            </a:extLst>
          </p:cNvPr>
          <p:cNvSpPr txBox="1">
            <a:spLocks/>
          </p:cNvSpPr>
          <p:nvPr/>
        </p:nvSpPr>
        <p:spPr>
          <a:xfrm>
            <a:off x="3278523" y="4642885"/>
            <a:ext cx="5851979" cy="3323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chemeClr val="bg1"/>
                </a:solidFill>
                <a:cs typeface="Segoe UI" panose="020B0502040204020203" pitchFamily="34" charset="0"/>
              </a:rPr>
              <a:t>Verizon Connect – Big Data Engineer</a:t>
            </a:r>
            <a:endParaRPr lang="en-US" sz="2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09" b="89320" l="9845" r="91192">
                        <a14:foregroundMark x1="16580" y1="41748" x2="16580" y2="41748"/>
                        <a14:foregroundMark x1="21762" y1="45631" x2="21762" y2="45631"/>
                        <a14:foregroundMark x1="35751" y1="44660" x2="35751" y2="44660"/>
                        <a14:foregroundMark x1="43523" y1="43689" x2="43523" y2="43689"/>
                        <a14:foregroundMark x1="44041" y1="30097" x2="44041" y2="30097"/>
                        <a14:foregroundMark x1="54922" y1="38835" x2="54922" y2="38835"/>
                        <a14:foregroundMark x1="60104" y1="41748" x2="60104" y2="41748"/>
                        <a14:foregroundMark x1="75648" y1="39806" x2="75648" y2="39806"/>
                        <a14:foregroundMark x1="86010" y1="37864" x2="86010" y2="37864"/>
                        <a14:foregroundMark x1="91192" y1="30097" x2="91192" y2="30097"/>
                        <a14:foregroundMark x1="16062" y1="66990" x2="16062" y2="66990"/>
                        <a14:foregroundMark x1="23834" y1="70874" x2="23834" y2="70874"/>
                        <a14:foregroundMark x1="38342" y1="70874" x2="38342" y2="70874"/>
                        <a14:foregroundMark x1="51813" y1="70874" x2="51813" y2="70874"/>
                        <a14:foregroundMark x1="63212" y1="70874" x2="63212" y2="70874"/>
                        <a14:foregroundMark x1="76684" y1="73786" x2="76684" y2="73786"/>
                        <a14:foregroundMark x1="89119" y1="65049" x2="89119" y2="6504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37915" y="0"/>
            <a:ext cx="2413279" cy="128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7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6343"/>
            <a:ext cx="12192000" cy="5174827"/>
          </a:xfrm>
          <a:prstGeom prst="rect">
            <a:avLst/>
          </a:prstGeom>
        </p:spPr>
      </p:pic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EB34E905-E329-4634-A423-59886F33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0864"/>
            <a:ext cx="2743200" cy="365125"/>
          </a:xfrm>
        </p:spPr>
        <p:txBody>
          <a:bodyPr/>
          <a:lstStyle/>
          <a:p>
            <a:fld id="{EDCEB7FB-DB05-4EC1-88BB-396A86FF993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658" y="527957"/>
            <a:ext cx="104321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Similarly create 2 more </a:t>
            </a:r>
            <a:r>
              <a:rPr lang="en-US" dirty="0" err="1" smtClean="0"/>
              <a:t>docker</a:t>
            </a:r>
            <a:r>
              <a:rPr lang="en-US" dirty="0" smtClean="0"/>
              <a:t> spring boot images to serve as backend server by simply changing image names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hange ports if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Nginx 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Install </a:t>
            </a:r>
            <a:r>
              <a:rPr lang="en-US" dirty="0" err="1" smtClean="0"/>
              <a:t>nginx</a:t>
            </a:r>
            <a:r>
              <a:rPr lang="en-US" dirty="0" smtClean="0"/>
              <a:t> on local server and modify </a:t>
            </a:r>
            <a:r>
              <a:rPr lang="en-US" dirty="0" err="1" smtClean="0"/>
              <a:t>nginx.conf</a:t>
            </a:r>
            <a:r>
              <a:rPr lang="en-US" dirty="0" smtClean="0"/>
              <a:t> to setup load balancer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58" y="2873375"/>
            <a:ext cx="4838700" cy="3848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61793" y="3238401"/>
            <a:ext cx="44976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Nginx supports 3 types of load balancing mechanism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Round-robin (default)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Least-connected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 smtClean="0"/>
              <a:t>Ip</a:t>
            </a:r>
            <a:r>
              <a:rPr lang="en-US" sz="1600" dirty="0" smtClean="0"/>
              <a:t>-hash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Proper logging format when using load balancer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379" y="5546725"/>
            <a:ext cx="6800850" cy="8096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4E905-E329-4634-A423-59886F33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DCEB7FB-DB05-4EC1-88BB-396A86FF993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48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8943" y="440871"/>
            <a:ext cx="558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a </a:t>
            </a:r>
            <a:r>
              <a:rPr lang="en-US" dirty="0" err="1" smtClean="0"/>
              <a:t>nginx</a:t>
            </a:r>
            <a:r>
              <a:rPr lang="en-US" dirty="0" smtClean="0"/>
              <a:t> </a:t>
            </a:r>
            <a:r>
              <a:rPr lang="en-US" dirty="0" err="1" smtClean="0"/>
              <a:t>Dockerfile</a:t>
            </a:r>
            <a:r>
              <a:rPr lang="en-US" dirty="0" smtClean="0"/>
              <a:t> in the </a:t>
            </a:r>
            <a:r>
              <a:rPr lang="en-US" dirty="0" err="1" smtClean="0"/>
              <a:t>conf</a:t>
            </a:r>
            <a:r>
              <a:rPr lang="en-US" dirty="0" smtClean="0"/>
              <a:t> repository 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14675"/>
          <a:stretch/>
        </p:blipFill>
        <p:spPr>
          <a:xfrm>
            <a:off x="1712459" y="1149576"/>
            <a:ext cx="4238625" cy="4469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38943" y="2247899"/>
            <a:ext cx="99933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 Docker images using th</a:t>
            </a:r>
            <a:r>
              <a:rPr lang="en-US" dirty="0" smtClean="0"/>
              <a:t>e </a:t>
            </a:r>
            <a:r>
              <a:rPr lang="en-US" dirty="0" err="1" smtClean="0"/>
              <a:t>Dockerfile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 </a:t>
            </a:r>
            <a:r>
              <a:rPr lang="en-US" dirty="0" smtClean="0"/>
              <a:t>will download base </a:t>
            </a:r>
            <a:r>
              <a:rPr lang="en-US" dirty="0" err="1" smtClean="0"/>
              <a:t>nginx</a:t>
            </a:r>
            <a:r>
              <a:rPr lang="en-US" dirty="0" smtClean="0"/>
              <a:t> image from </a:t>
            </a:r>
            <a:r>
              <a:rPr lang="en-US" dirty="0" err="1" smtClean="0"/>
              <a:t>docker</a:t>
            </a:r>
            <a:r>
              <a:rPr lang="en-US" dirty="0" smtClean="0"/>
              <a:t> hub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Copy/replace the </a:t>
            </a:r>
            <a:r>
              <a:rPr lang="en-US" dirty="0" err="1" smtClean="0"/>
              <a:t>nginx.conf</a:t>
            </a:r>
            <a:r>
              <a:rPr lang="en-US" dirty="0" smtClean="0"/>
              <a:t> file in </a:t>
            </a:r>
            <a:r>
              <a:rPr lang="en-US" dirty="0" err="1" smtClean="0"/>
              <a:t>linux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environment at 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nginx</a:t>
            </a:r>
            <a:r>
              <a:rPr lang="en-US" dirty="0" smtClean="0"/>
              <a:t>/</a:t>
            </a:r>
            <a:r>
              <a:rPr lang="en-US" dirty="0" err="1" smtClean="0"/>
              <a:t>nginx.conf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lvl="1"/>
            <a:r>
              <a:rPr lang="en-US" dirty="0" smtClean="0"/>
              <a:t> </a:t>
            </a:r>
          </a:p>
          <a:p>
            <a:r>
              <a:rPr lang="en-US" dirty="0" err="1">
                <a:latin typeface="Consolas" panose="020B0609020204030204" pitchFamily="49" charset="0"/>
              </a:rPr>
              <a:t>docker</a:t>
            </a:r>
            <a:r>
              <a:rPr lang="en-US" dirty="0">
                <a:latin typeface="Consolas" panose="020B0609020204030204" pitchFamily="49" charset="0"/>
              </a:rPr>
              <a:t> build -f </a:t>
            </a:r>
            <a:r>
              <a:rPr lang="en-US" dirty="0" err="1">
                <a:latin typeface="Consolas" panose="020B0609020204030204" pitchFamily="49" charset="0"/>
              </a:rPr>
              <a:t>Dockerfile</a:t>
            </a:r>
            <a:r>
              <a:rPr lang="en-US" dirty="0">
                <a:latin typeface="Consolas" panose="020B0609020204030204" pitchFamily="49" charset="0"/>
              </a:rPr>
              <a:t> -t </a:t>
            </a:r>
            <a:r>
              <a:rPr lang="en-US" dirty="0" err="1" smtClean="0">
                <a:latin typeface="Consolas" panose="020B0609020204030204" pitchFamily="49" charset="0"/>
              </a:rPr>
              <a:t>verizon-nginx</a:t>
            </a:r>
            <a:r>
              <a:rPr lang="en-US" dirty="0" smtClean="0">
                <a:latin typeface="Consolas" panose="020B0609020204030204" pitchFamily="49" charset="0"/>
              </a:rPr>
              <a:t> 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11183"/>
            <a:ext cx="12192000" cy="2746817"/>
          </a:xfrm>
          <a:prstGeom prst="rect">
            <a:avLst/>
          </a:prstGeom>
        </p:spPr>
      </p:pic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EB34E905-E329-4634-A423-59886F33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DCEB7FB-DB05-4EC1-88BB-396A86FF993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971" y="346528"/>
            <a:ext cx="426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a </a:t>
            </a:r>
            <a:r>
              <a:rPr lang="en-US" dirty="0" err="1" smtClean="0"/>
              <a:t>docker</a:t>
            </a:r>
            <a:r>
              <a:rPr lang="en-US" dirty="0" err="1" smtClean="0"/>
              <a:t>-compose.yaml</a:t>
            </a:r>
            <a:r>
              <a:rPr lang="en-US" dirty="0" smtClean="0"/>
              <a:t> 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50" y="346528"/>
            <a:ext cx="5505450" cy="6238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1969" y="1326242"/>
            <a:ext cx="63345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docker</a:t>
            </a:r>
            <a:r>
              <a:rPr lang="en-US" dirty="0" err="1" smtClean="0"/>
              <a:t>-compose.yaml</a:t>
            </a: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/>
              <a:t>Creates Services Verizon-</a:t>
            </a:r>
            <a:r>
              <a:rPr lang="en-US" dirty="0" err="1" smtClean="0"/>
              <a:t>nginx</a:t>
            </a:r>
            <a:r>
              <a:rPr lang="en-US" dirty="0" smtClean="0"/>
              <a:t>, Verizon-springboot-1, Verizon-springboot-2, Verizon-springboot-3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/>
              <a:t>Verizon </a:t>
            </a:r>
            <a:r>
              <a:rPr lang="en-US" dirty="0" err="1" smtClean="0"/>
              <a:t>nginx</a:t>
            </a:r>
            <a:r>
              <a:rPr lang="en-US" dirty="0" smtClean="0"/>
              <a:t> depends on the other 3 containers and will be built at the end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/>
              <a:t>External ports are exposed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/>
              <a:t>Verizon-</a:t>
            </a:r>
            <a:r>
              <a:rPr lang="en-US" dirty="0" err="1" smtClean="0"/>
              <a:t>nginx</a:t>
            </a:r>
            <a:r>
              <a:rPr lang="en-US" dirty="0" smtClean="0"/>
              <a:t> are linked to spring boot applications so that it can communicate with external resources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/>
              <a:t>All services are bundled in a single load-balancer network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EB34E905-E329-4634-A423-59886F33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DCEB7FB-DB05-4EC1-88BB-396A86FF993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39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7686" y="390070"/>
            <a:ext cx="664316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 and run </a:t>
            </a:r>
            <a:r>
              <a:rPr lang="en-US" dirty="0" err="1" smtClean="0"/>
              <a:t>docker-compose.yml</a:t>
            </a:r>
            <a:r>
              <a:rPr lang="en-US" dirty="0" smtClean="0"/>
              <a:t> file using</a:t>
            </a:r>
            <a:endParaRPr lang="en-US" dirty="0"/>
          </a:p>
          <a:p>
            <a:pPr lvl="1"/>
            <a:r>
              <a:rPr lang="en-US" dirty="0" smtClean="0"/>
              <a:t> </a:t>
            </a:r>
          </a:p>
          <a:p>
            <a:r>
              <a:rPr lang="en-US" dirty="0" err="1">
                <a:latin typeface="Consolas" panose="020B0609020204030204" pitchFamily="49" charset="0"/>
              </a:rPr>
              <a:t>docker</a:t>
            </a:r>
            <a:r>
              <a:rPr lang="en-US" dirty="0">
                <a:latin typeface="Consolas" panose="020B0609020204030204" pitchFamily="49" charset="0"/>
              </a:rPr>
              <a:t>-compose -p </a:t>
            </a:r>
            <a:r>
              <a:rPr lang="en-US" dirty="0" err="1">
                <a:latin typeface="Consolas" panose="020B0609020204030204" pitchFamily="49" charset="0"/>
              </a:rPr>
              <a:t>verizon-loadbalancer</a:t>
            </a:r>
            <a:r>
              <a:rPr lang="en-US" dirty="0">
                <a:latin typeface="Consolas" panose="020B0609020204030204" pitchFamily="49" charset="0"/>
              </a:rPr>
              <a:t> up -d </a:t>
            </a:r>
            <a:r>
              <a:rPr lang="en-US" dirty="0" smtClean="0">
                <a:latin typeface="Consolas" panose="020B0609020204030204" pitchFamily="49" charset="0"/>
              </a:rPr>
              <a:t>–build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running </a:t>
            </a:r>
            <a:r>
              <a:rPr lang="en-US" dirty="0" err="1" smtClean="0"/>
              <a:t>docker</a:t>
            </a:r>
            <a:r>
              <a:rPr lang="en-US" dirty="0" smtClean="0"/>
              <a:t> states using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err="1">
                <a:latin typeface="Consolas" panose="020B0609020204030204" pitchFamily="49" charset="0"/>
              </a:rPr>
              <a:t>d</a:t>
            </a:r>
            <a:r>
              <a:rPr lang="en-US" dirty="0" err="1" smtClean="0">
                <a:latin typeface="Consolas" panose="020B0609020204030204" pitchFamily="49" charset="0"/>
              </a:rPr>
              <a:t>ocker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ps</a:t>
            </a:r>
            <a:endParaRPr lang="en-US" dirty="0" smtClean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Stop </a:t>
            </a:r>
            <a:r>
              <a:rPr lang="en-US" dirty="0" err="1" smtClean="0"/>
              <a:t>docker</a:t>
            </a:r>
            <a:r>
              <a:rPr lang="en-US" dirty="0" smtClean="0"/>
              <a:t> images using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docker</a:t>
            </a:r>
            <a:r>
              <a:rPr lang="en-US" dirty="0">
                <a:latin typeface="Consolas" panose="020B0609020204030204" pitchFamily="49" charset="0"/>
              </a:rPr>
              <a:t>-compose </a:t>
            </a:r>
            <a:r>
              <a:rPr lang="en-US" dirty="0" err="1">
                <a:latin typeface="Consolas" panose="020B0609020204030204" pitchFamily="49" charset="0"/>
              </a:rPr>
              <a:t>verizon-loadbalancer</a:t>
            </a:r>
            <a:r>
              <a:rPr lang="en-US" dirty="0">
                <a:latin typeface="Consolas" panose="020B0609020204030204" pitchFamily="49" charset="0"/>
              </a:rPr>
              <a:t> down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29075"/>
            <a:ext cx="12192000" cy="2828925"/>
          </a:xfrm>
          <a:prstGeom prst="rect">
            <a:avLst/>
          </a:prstGeom>
        </p:spPr>
      </p:pic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EB34E905-E329-4634-A423-59886F33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DCEB7FB-DB05-4EC1-88BB-396A86FF993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67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21" y="3134454"/>
            <a:ext cx="10420350" cy="1495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21" y="5000724"/>
            <a:ext cx="10420350" cy="1419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21" y="1306284"/>
            <a:ext cx="10401300" cy="14573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2DFED2E-4FC4-4BFA-B0F6-416865C178E6}"/>
              </a:ext>
            </a:extLst>
          </p:cNvPr>
          <p:cNvSpPr txBox="1">
            <a:spLocks/>
          </p:cNvSpPr>
          <p:nvPr/>
        </p:nvSpPr>
        <p:spPr>
          <a:xfrm>
            <a:off x="275771" y="422146"/>
            <a:ext cx="10515600" cy="6093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Output :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75771" y="1132112"/>
            <a:ext cx="9971315" cy="0"/>
          </a:xfrm>
          <a:prstGeom prst="line">
            <a:avLst/>
          </a:prstGeom>
          <a:ln w="381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4E905-E329-4634-A423-59886F33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DCEB7FB-DB05-4EC1-88BB-396A86FF993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73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6170" y="1590247"/>
            <a:ext cx="100396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Connecting </a:t>
            </a:r>
            <a:r>
              <a:rPr lang="en-US" dirty="0" err="1" smtClean="0"/>
              <a:t>docker</a:t>
            </a:r>
            <a:r>
              <a:rPr lang="en-US" dirty="0" smtClean="0"/>
              <a:t> images to communicate with each other</a:t>
            </a:r>
          </a:p>
          <a:p>
            <a:pPr marL="342900" indent="-342900">
              <a:buAutoNum type="arabicPeriod"/>
            </a:pPr>
            <a:r>
              <a:rPr lang="en-US" dirty="0" smtClean="0"/>
              <a:t>Copying </a:t>
            </a:r>
            <a:r>
              <a:rPr lang="en-US" dirty="0" err="1" smtClean="0"/>
              <a:t>nginx.conf</a:t>
            </a:r>
            <a:r>
              <a:rPr lang="en-US" dirty="0" smtClean="0"/>
              <a:t> contents from windows machine to </a:t>
            </a:r>
            <a:r>
              <a:rPr lang="en-US" dirty="0" err="1" smtClean="0"/>
              <a:t>linux</a:t>
            </a:r>
            <a:r>
              <a:rPr lang="en-US" dirty="0" smtClean="0"/>
              <a:t> </a:t>
            </a:r>
            <a:r>
              <a:rPr lang="en-US" dirty="0" err="1" smtClean="0"/>
              <a:t>vm</a:t>
            </a:r>
            <a:r>
              <a:rPr lang="en-US" dirty="0" smtClean="0"/>
              <a:t> and starting </a:t>
            </a:r>
            <a:r>
              <a:rPr lang="en-US" dirty="0" err="1" smtClean="0"/>
              <a:t>nginx</a:t>
            </a:r>
            <a:r>
              <a:rPr lang="en-US" dirty="0" smtClean="0"/>
              <a:t> server</a:t>
            </a:r>
          </a:p>
          <a:p>
            <a:pPr marL="342900" indent="-342900">
              <a:buAutoNum type="arabicPeriod"/>
            </a:pPr>
            <a:r>
              <a:rPr lang="en-US" dirty="0" smtClean="0"/>
              <a:t>Debugging into </a:t>
            </a:r>
            <a:r>
              <a:rPr lang="en-US" dirty="0" err="1" smtClean="0"/>
              <a:t>docker</a:t>
            </a:r>
            <a:r>
              <a:rPr lang="en-US" dirty="0" smtClean="0"/>
              <a:t> containers to view logs</a:t>
            </a:r>
          </a:p>
          <a:p>
            <a:pPr marL="342900" indent="-342900">
              <a:buAutoNum type="arabicPeriod"/>
            </a:pPr>
            <a:r>
              <a:rPr lang="en-US" dirty="0" smtClean="0"/>
              <a:t>Portability - Deploying / sharing </a:t>
            </a:r>
            <a:r>
              <a:rPr lang="en-US" dirty="0" err="1" smtClean="0"/>
              <a:t>docker</a:t>
            </a:r>
            <a:r>
              <a:rPr lang="en-US" dirty="0" smtClean="0"/>
              <a:t> images 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16170" y="4508146"/>
            <a:ext cx="45568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Understanding </a:t>
            </a:r>
            <a:r>
              <a:rPr lang="en-US" dirty="0" err="1" smtClean="0"/>
              <a:t>nginx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Load-balancing using </a:t>
            </a:r>
            <a:r>
              <a:rPr lang="en-US" dirty="0" err="1" smtClean="0"/>
              <a:t>nginx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Docker from scratch</a:t>
            </a:r>
          </a:p>
          <a:p>
            <a:pPr marL="342900" indent="-342900">
              <a:buAutoNum type="arabicPeriod"/>
            </a:pPr>
            <a:r>
              <a:rPr lang="en-US" dirty="0" smtClean="0"/>
              <a:t>Docker configurations and commands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DFED2E-4FC4-4BFA-B0F6-416865C178E6}"/>
              </a:ext>
            </a:extLst>
          </p:cNvPr>
          <p:cNvSpPr txBox="1">
            <a:spLocks/>
          </p:cNvSpPr>
          <p:nvPr/>
        </p:nvSpPr>
        <p:spPr>
          <a:xfrm>
            <a:off x="275771" y="422146"/>
            <a:ext cx="10515600" cy="6093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Problems </a:t>
            </a:r>
            <a:r>
              <a:rPr lang="en-US" dirty="0" smtClean="0"/>
              <a:t>Faced :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75771" y="1132112"/>
            <a:ext cx="9971315" cy="0"/>
          </a:xfrm>
          <a:prstGeom prst="line">
            <a:avLst/>
          </a:prstGeom>
          <a:ln w="381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12DFED2E-4FC4-4BFA-B0F6-416865C178E6}"/>
              </a:ext>
            </a:extLst>
          </p:cNvPr>
          <p:cNvSpPr txBox="1">
            <a:spLocks/>
          </p:cNvSpPr>
          <p:nvPr/>
        </p:nvSpPr>
        <p:spPr>
          <a:xfrm>
            <a:off x="275771" y="3349279"/>
            <a:ext cx="10515600" cy="6093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Learnings : 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5771" y="4059245"/>
            <a:ext cx="9971315" cy="0"/>
          </a:xfrm>
          <a:prstGeom prst="line">
            <a:avLst/>
          </a:prstGeom>
          <a:ln w="381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EB34E905-E329-4634-A423-59886F33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DCEB7FB-DB05-4EC1-88BB-396A86FF993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4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4E905-E329-4634-A423-59886F33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5770" y="1232681"/>
            <a:ext cx="119162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https://docs.docker.com/docker-for-windows/install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www.youtube.com/watch?v=FlSup_eelYE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https://hostry.com/blog/nginx-configuration-of-a-simple-load-balancing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www.youtube.com/watch?v=4ZHhYQuzL2g/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nginx.org/en/docs/windows.html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https://docs.nginx.com/nginx/admin-guide/monitoring/logging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serverfault.com/questions/842423/how-to-completely-kill-nginx-in-windows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hlinkClick r:id="rId10"/>
              </a:rPr>
              <a:t>https://medium.com/@</a:t>
            </a:r>
            <a:r>
              <a:rPr lang="en-US" dirty="0" smtClean="0">
                <a:hlinkClick r:id="rId10"/>
              </a:rPr>
              <a:t>nirgn/load-balancing-applications-with-haproxy-and-docker-d719b7c5b231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hlinkClick r:id="rId11"/>
              </a:rPr>
              <a:t>https://www.callicoder.com/spring-boot-mysql-react-docker-compose-example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hlinkClick r:id="rId12"/>
              </a:rPr>
              <a:t>https://</a:t>
            </a:r>
            <a:r>
              <a:rPr lang="en-US" dirty="0" smtClean="0">
                <a:hlinkClick r:id="rId12"/>
              </a:rPr>
              <a:t>forums.docker.com/t/nginx-getting-proxy-pass-to-work/32889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hlinkClick r:id="rId13"/>
              </a:rPr>
              <a:t>https://medium.com/@</a:t>
            </a:r>
            <a:r>
              <a:rPr lang="en-US" dirty="0" smtClean="0">
                <a:hlinkClick r:id="rId13"/>
              </a:rPr>
              <a:t>ainaleke/spinning-up-and-managing-multi-container-apps-using-docker-compose-d0d9f1e4d8ae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hlinkClick r:id="rId14"/>
              </a:rPr>
              <a:t>https://</a:t>
            </a:r>
            <a:r>
              <a:rPr lang="en-US" dirty="0" smtClean="0">
                <a:hlinkClick r:id="rId14"/>
              </a:rPr>
              <a:t>hackernoon.com/docker-commands-the-ultimate-cheat-sheet-994ac78e2888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hlinkClick r:id="rId15"/>
              </a:rPr>
              <a:t>https://phase2.github.io/devtools/common-tasks/ssh-into-a-container</a:t>
            </a:r>
            <a:r>
              <a:rPr lang="en-US" dirty="0" smtClean="0">
                <a:hlinkClick r:id="rId15"/>
              </a:rPr>
              <a:t>/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hlinkClick r:id="rId16"/>
              </a:rPr>
              <a:t>https://www.mkyong.com/java/how-to-get-ip-address-in-java</a:t>
            </a:r>
            <a:r>
              <a:rPr lang="en-US" dirty="0" smtClean="0">
                <a:hlinkClick r:id="rId16"/>
              </a:rPr>
              <a:t>/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hlinkClick r:id="rId17"/>
              </a:rPr>
              <a:t>https://</a:t>
            </a:r>
            <a:r>
              <a:rPr lang="en-US" dirty="0" smtClean="0">
                <a:hlinkClick r:id="rId17"/>
              </a:rPr>
              <a:t>runnable.com/docker/rails/manage-share-docker-images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hlinkClick r:id="rId18"/>
              </a:rPr>
              <a:t>http://blog.thoward37.me/articles/where-are-docker-images-stored</a:t>
            </a:r>
            <a:r>
              <a:rPr lang="en-US" dirty="0" smtClean="0">
                <a:hlinkClick r:id="rId18"/>
              </a:rPr>
              <a:t>/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hlinkClick r:id="rId19"/>
              </a:rPr>
              <a:t>https://</a:t>
            </a:r>
            <a:r>
              <a:rPr lang="en-US" dirty="0" smtClean="0">
                <a:hlinkClick r:id="rId19"/>
              </a:rPr>
              <a:t>www.baeldung.com/properties-with-spring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hlinkClick r:id="rId20"/>
              </a:rPr>
              <a:t>https://docs.docker.com/compose/reference/overview</a:t>
            </a:r>
            <a:r>
              <a:rPr lang="en-US" dirty="0" smtClean="0">
                <a:hlinkClick r:id="rId20"/>
              </a:rPr>
              <a:t>/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hlinkClick r:id="rId21"/>
              </a:rPr>
              <a:t>https://medium.com/elements/docker-application-packages-83c141d8cb0f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DFED2E-4FC4-4BFA-B0F6-416865C178E6}"/>
              </a:ext>
            </a:extLst>
          </p:cNvPr>
          <p:cNvSpPr txBox="1">
            <a:spLocks/>
          </p:cNvSpPr>
          <p:nvPr/>
        </p:nvSpPr>
        <p:spPr>
          <a:xfrm>
            <a:off x="275771" y="422146"/>
            <a:ext cx="10515600" cy="6093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References </a:t>
            </a:r>
            <a:r>
              <a:rPr lang="en-US" dirty="0" smtClean="0"/>
              <a:t>: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75771" y="1132112"/>
            <a:ext cx="9971315" cy="0"/>
          </a:xfrm>
          <a:prstGeom prst="line">
            <a:avLst/>
          </a:prstGeom>
          <a:ln w="381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42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266FF79-B86E-4236-B1E1-2CC8D7A93A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D4A7B52A-5D5A-4F37-980B-0128C45F41A9}"/>
              </a:ext>
            </a:extLst>
          </p:cNvPr>
          <p:cNvSpPr/>
          <p:nvPr/>
        </p:nvSpPr>
        <p:spPr>
          <a:xfrm>
            <a:off x="3489325" y="0"/>
            <a:ext cx="5213350" cy="6858000"/>
          </a:xfrm>
          <a:prstGeom prst="parallelogram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169BE3C-1619-415A-9E3C-2DEEADA3DD7C}"/>
              </a:ext>
            </a:extLst>
          </p:cNvPr>
          <p:cNvGrpSpPr/>
          <p:nvPr/>
        </p:nvGrpSpPr>
        <p:grpSpPr>
          <a:xfrm>
            <a:off x="3117850" y="450850"/>
            <a:ext cx="5956300" cy="5956300"/>
            <a:chOff x="3117850" y="450850"/>
            <a:chExt cx="5956300" cy="5956300"/>
          </a:xfrm>
        </p:grpSpPr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88CB1462-35A6-4F6E-B544-52127A6ACAB1}"/>
                </a:ext>
              </a:extLst>
            </p:cNvPr>
            <p:cNvSpPr/>
            <p:nvPr/>
          </p:nvSpPr>
          <p:spPr>
            <a:xfrm>
              <a:off x="3117850" y="450850"/>
              <a:ext cx="5956300" cy="5956300"/>
            </a:xfrm>
            <a:prstGeom prst="arc">
              <a:avLst>
                <a:gd name="adj1" fmla="val 11294463"/>
                <a:gd name="adj2" fmla="val 21113174"/>
              </a:avLst>
            </a:prstGeom>
            <a:noFill/>
            <a:ln w="254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0C2CA115-E1AA-4356-9747-4131E0A3902D}"/>
                </a:ext>
              </a:extLst>
            </p:cNvPr>
            <p:cNvSpPr/>
            <p:nvPr/>
          </p:nvSpPr>
          <p:spPr>
            <a:xfrm flipV="1">
              <a:off x="3117850" y="450850"/>
              <a:ext cx="5956300" cy="5956300"/>
            </a:xfrm>
            <a:prstGeom prst="arc">
              <a:avLst>
                <a:gd name="adj1" fmla="val 11294463"/>
                <a:gd name="adj2" fmla="val 21113174"/>
              </a:avLst>
            </a:prstGeom>
            <a:noFill/>
            <a:ln w="254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37">
            <a:extLst>
              <a:ext uri="{FF2B5EF4-FFF2-40B4-BE49-F238E27FC236}">
                <a16:creationId xmlns:a16="http://schemas.microsoft.com/office/drawing/2014/main" id="{C53C13B8-FA86-4DB1-8110-2BE8C0A3EFBF}"/>
              </a:ext>
            </a:extLst>
          </p:cNvPr>
          <p:cNvSpPr txBox="1">
            <a:spLocks/>
          </p:cNvSpPr>
          <p:nvPr/>
        </p:nvSpPr>
        <p:spPr>
          <a:xfrm>
            <a:off x="3886200" y="2967400"/>
            <a:ext cx="4419600" cy="9232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chemeClr val="bg1"/>
                </a:solidFill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1B98E0-B0CD-47E1-A090-1305A4C049B9}"/>
              </a:ext>
            </a:extLst>
          </p:cNvPr>
          <p:cNvSpPr/>
          <p:nvPr/>
        </p:nvSpPr>
        <p:spPr>
          <a:xfrm>
            <a:off x="5734050" y="3860199"/>
            <a:ext cx="7239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4E905-E329-4634-A423-59886F33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57300" y="1244290"/>
            <a:ext cx="9534071" cy="5011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Problem Statement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Prerequisites / </a:t>
            </a:r>
            <a:r>
              <a:rPr lang="en-US" sz="2400" dirty="0" smtClean="0"/>
              <a:t>Tools Required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Description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Proposed Approach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Step by Step Process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Output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Problems Faced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Learning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Reference</a:t>
            </a:r>
            <a:endParaRPr lang="en-US" sz="2400" dirty="0" smtClean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DFED2E-4FC4-4BFA-B0F6-416865C178E6}"/>
              </a:ext>
            </a:extLst>
          </p:cNvPr>
          <p:cNvSpPr txBox="1">
            <a:spLocks/>
          </p:cNvSpPr>
          <p:nvPr/>
        </p:nvSpPr>
        <p:spPr>
          <a:xfrm>
            <a:off x="275771" y="422146"/>
            <a:ext cx="10515600" cy="60960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Contents : 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75771" y="1132112"/>
            <a:ext cx="9971315" cy="0"/>
          </a:xfrm>
          <a:prstGeom prst="line">
            <a:avLst/>
          </a:prstGeom>
          <a:ln w="381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1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4E905-E329-4634-A423-59886F33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3915" y="2030500"/>
            <a:ext cx="61817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Load Balancer Using multiple Docker Containers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Nginx to act as a Load Balancer (round –robin </a:t>
            </a:r>
            <a:r>
              <a:rPr lang="en-US" dirty="0" err="1" smtClean="0"/>
              <a:t>algo</a:t>
            </a:r>
            <a:r>
              <a:rPr lang="en-US" dirty="0" smtClean="0"/>
              <a:t>) in one </a:t>
            </a:r>
            <a:r>
              <a:rPr lang="en-US" dirty="0" err="1" smtClean="0"/>
              <a:t>docker</a:t>
            </a:r>
            <a:r>
              <a:rPr lang="en-US" dirty="0" smtClean="0"/>
              <a:t>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 Spring boot java application hosted on individual </a:t>
            </a:r>
            <a:r>
              <a:rPr lang="en-US" dirty="0" err="1" smtClean="0"/>
              <a:t>docker</a:t>
            </a:r>
            <a:r>
              <a:rPr lang="en-US" dirty="0" smtClean="0"/>
              <a:t> containers to serve as backend servers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Spring boot application to return machine </a:t>
            </a:r>
            <a:r>
              <a:rPr lang="en-US" dirty="0" err="1" smtClean="0"/>
              <a:t>ip:port</a:t>
            </a:r>
            <a:r>
              <a:rPr lang="en-US" dirty="0" smtClean="0"/>
              <a:t> and hostname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736" y="1704705"/>
            <a:ext cx="3943350" cy="37147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2DFED2E-4FC4-4BFA-B0F6-416865C178E6}"/>
              </a:ext>
            </a:extLst>
          </p:cNvPr>
          <p:cNvSpPr txBox="1">
            <a:spLocks/>
          </p:cNvSpPr>
          <p:nvPr/>
        </p:nvSpPr>
        <p:spPr>
          <a:xfrm>
            <a:off x="275771" y="422146"/>
            <a:ext cx="10515600" cy="60960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 Statement</a:t>
            </a:r>
            <a:r>
              <a:rPr lang="en-US" dirty="0" smtClean="0"/>
              <a:t> :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75771" y="1132112"/>
            <a:ext cx="9971315" cy="0"/>
          </a:xfrm>
          <a:prstGeom prst="line">
            <a:avLst/>
          </a:prstGeom>
          <a:ln w="381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12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4E905-E329-4634-A423-59886F33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1099" y="2486886"/>
            <a:ext cx="61817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Docker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Nginx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Spring boot application built on Eclipse / </a:t>
            </a:r>
            <a:r>
              <a:rPr lang="en-US" dirty="0" err="1" smtClean="0"/>
              <a:t>Intelli</a:t>
            </a:r>
            <a:r>
              <a:rPr lang="en-US" dirty="0" smtClean="0"/>
              <a:t> J</a:t>
            </a:r>
          </a:p>
        </p:txBody>
      </p:sp>
      <p:pic>
        <p:nvPicPr>
          <p:cNvPr id="1026" name="Picture 2" descr="Image result for docker with ngin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557" y="1530883"/>
            <a:ext cx="2164616" cy="169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ocker with spring boot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208" y="4147711"/>
            <a:ext cx="2876114" cy="128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2DFED2E-4FC4-4BFA-B0F6-416865C178E6}"/>
              </a:ext>
            </a:extLst>
          </p:cNvPr>
          <p:cNvSpPr txBox="1">
            <a:spLocks/>
          </p:cNvSpPr>
          <p:nvPr/>
        </p:nvSpPr>
        <p:spPr>
          <a:xfrm>
            <a:off x="275771" y="422146"/>
            <a:ext cx="10515600" cy="60960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Prerequisites / Tools Required </a:t>
            </a:r>
            <a:r>
              <a:rPr lang="en-US" dirty="0" smtClean="0"/>
              <a:t>: 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5771" y="1132112"/>
            <a:ext cx="9971315" cy="0"/>
          </a:xfrm>
          <a:prstGeom prst="line">
            <a:avLst/>
          </a:prstGeom>
          <a:ln w="381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57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4E905-E329-4634-A423-59886F33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FED2E-4FC4-4BFA-B0F6-416865C178E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5771" y="422146"/>
            <a:ext cx="10515600" cy="609600"/>
          </a:xfrm>
        </p:spPr>
        <p:txBody>
          <a:bodyPr lIns="0" tIns="0" rIns="0" bIns="0" anchor="t">
            <a:spAutoFit/>
          </a:bodyPr>
          <a:lstStyle/>
          <a:p>
            <a:r>
              <a:rPr lang="en-US" dirty="0" smtClean="0"/>
              <a:t>Description : </a:t>
            </a:r>
            <a:endParaRPr lang="en-US" dirty="0"/>
          </a:p>
        </p:txBody>
      </p:sp>
      <p:pic>
        <p:nvPicPr>
          <p:cNvPr id="2060" name="Picture 12" descr="Image result for docker png image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27" b="94758" l="11401" r="89973">
                        <a14:foregroundMark x1="34890" y1="30645" x2="34890" y2="30645"/>
                        <a14:foregroundMark x1="24038" y1="76411" x2="24038" y2="76411"/>
                        <a14:foregroundMark x1="35440" y1="76815" x2="35440" y2="76815"/>
                        <a14:foregroundMark x1="47390" y1="75403" x2="47390" y2="75403"/>
                        <a14:foregroundMark x1="55907" y1="82258" x2="55907" y2="82258"/>
                        <a14:foregroundMark x1="62500" y1="82258" x2="62500" y2="82258"/>
                        <a14:foregroundMark x1="75000" y1="78024" x2="75000" y2="780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5145"/>
            <a:ext cx="2086180" cy="142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09930" y="1885637"/>
            <a:ext cx="90024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Docker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is a set of platform-as-a-service products that use OS-level virtualization to deliver software in packages called containers. Containers are isolated from one another and bundle their own software, libraries and configuration files; they can communicate with each other through well-defined channels.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5173" y="37037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Nginx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is a web server which can also be used as a reverse proxy, load balancer, mail proxy and HTTP cache.</a:t>
            </a:r>
            <a:endParaRPr lang="en-US" dirty="0"/>
          </a:p>
        </p:txBody>
      </p:sp>
      <p:pic>
        <p:nvPicPr>
          <p:cNvPr id="2062" name="Picture 14" descr="Image result for nginx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904" y="3582559"/>
            <a:ext cx="2571296" cy="86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38861" y="4984312"/>
            <a:ext cx="66433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Spring Boot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is an open source Java-based framework used to create a Micro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Service.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It is easy to create a stand-alone and production ready spring applications using Spring Boot.</a:t>
            </a:r>
            <a:endParaRPr lang="en-US" dirty="0"/>
          </a:p>
        </p:txBody>
      </p:sp>
      <p:pic>
        <p:nvPicPr>
          <p:cNvPr id="2064" name="Picture 16" descr="Image result for spring boot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6571" y1="31750" x2="26571" y2="31750"/>
                        <a14:foregroundMark x1="53429" y1="41750" x2="53429" y2="41750"/>
                        <a14:foregroundMark x1="58571" y1="41750" x2="58571" y2="41750"/>
                        <a14:foregroundMark x1="67286" y1="42250" x2="67286" y2="42250"/>
                        <a14:foregroundMark x1="71857" y1="40750" x2="71857" y2="40750"/>
                        <a14:foregroundMark x1="74714" y1="40750" x2="74714" y2="40750"/>
                        <a14:foregroundMark x1="71571" y1="33750" x2="71571" y2="33750"/>
                        <a14:foregroundMark x1="82429" y1="41750" x2="82429" y2="41750"/>
                        <a14:foregroundMark x1="75857" y1="58750" x2="75857" y2="58750"/>
                        <a14:foregroundMark x1="71571" y1="62250" x2="71571" y2="62250"/>
                        <a14:foregroundMark x1="63571" y1="63250" x2="63571" y2="63250"/>
                        <a14:foregroundMark x1="55714" y1="62750" x2="55714" y2="62750"/>
                        <a14:backgroundMark x1="53429" y1="58750" x2="53429" y2="5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65507"/>
            <a:ext cx="3106080" cy="177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275771" y="1132112"/>
            <a:ext cx="9971315" cy="0"/>
          </a:xfrm>
          <a:prstGeom prst="line">
            <a:avLst/>
          </a:prstGeom>
          <a:ln w="381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54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4E905-E329-4634-A423-59886F33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7141" y="1691847"/>
            <a:ext cx="10014345" cy="2535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Create a Spring boot rest application which returns machine </a:t>
            </a:r>
            <a:r>
              <a:rPr lang="en-US" dirty="0" err="1" smtClean="0"/>
              <a:t>ip</a:t>
            </a:r>
            <a:r>
              <a:rPr lang="en-US" dirty="0" smtClean="0"/>
              <a:t> and host name on </a:t>
            </a:r>
            <a:r>
              <a:rPr lang="en-US" dirty="0" err="1" smtClean="0"/>
              <a:t>api</a:t>
            </a:r>
            <a:r>
              <a:rPr lang="en-US" dirty="0" smtClean="0"/>
              <a:t> call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Start </a:t>
            </a:r>
            <a:r>
              <a:rPr lang="en-US" dirty="0" err="1" smtClean="0"/>
              <a:t>nginx</a:t>
            </a:r>
            <a:r>
              <a:rPr lang="en-US" dirty="0" smtClean="0"/>
              <a:t> standalone server with load balancer configuration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Test connection between sprint boot application and </a:t>
            </a:r>
            <a:r>
              <a:rPr lang="en-US" dirty="0" err="1" smtClean="0"/>
              <a:t>nginx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Use </a:t>
            </a:r>
            <a:r>
              <a:rPr lang="en-US" dirty="0" err="1" smtClean="0"/>
              <a:t>docker</a:t>
            </a:r>
            <a:r>
              <a:rPr lang="en-US" dirty="0" smtClean="0"/>
              <a:t> to create individual </a:t>
            </a:r>
            <a:r>
              <a:rPr lang="en-US" dirty="0" err="1" smtClean="0"/>
              <a:t>docker</a:t>
            </a:r>
            <a:r>
              <a:rPr lang="en-US" dirty="0" smtClean="0"/>
              <a:t> images for spring boot application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Use </a:t>
            </a:r>
            <a:r>
              <a:rPr lang="en-US" dirty="0" err="1" smtClean="0"/>
              <a:t>docker</a:t>
            </a:r>
            <a:r>
              <a:rPr lang="en-US" dirty="0" smtClean="0"/>
              <a:t> to create </a:t>
            </a:r>
            <a:r>
              <a:rPr lang="en-US" dirty="0" err="1" smtClean="0"/>
              <a:t>nginx</a:t>
            </a:r>
            <a:r>
              <a:rPr lang="en-US" dirty="0" smtClean="0"/>
              <a:t> image and copy local </a:t>
            </a:r>
            <a:r>
              <a:rPr lang="en-US" dirty="0" err="1" smtClean="0"/>
              <a:t>nginx</a:t>
            </a:r>
            <a:r>
              <a:rPr lang="en-US" dirty="0" smtClean="0"/>
              <a:t> configuration to the </a:t>
            </a:r>
            <a:r>
              <a:rPr lang="en-US" dirty="0" err="1" smtClean="0"/>
              <a:t>docker</a:t>
            </a:r>
            <a:r>
              <a:rPr lang="en-US" dirty="0" smtClean="0"/>
              <a:t> image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Use </a:t>
            </a:r>
            <a:r>
              <a:rPr lang="en-US" dirty="0" err="1" smtClean="0"/>
              <a:t>docker-compose.yml</a:t>
            </a:r>
            <a:r>
              <a:rPr lang="en-US" dirty="0" smtClean="0"/>
              <a:t> to establish communication between the 4 </a:t>
            </a:r>
            <a:r>
              <a:rPr lang="en-US" dirty="0" err="1" smtClean="0"/>
              <a:t>docker</a:t>
            </a:r>
            <a:r>
              <a:rPr lang="en-US" dirty="0" smtClean="0"/>
              <a:t> images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2DFED2E-4FC4-4BFA-B0F6-416865C178E6}"/>
              </a:ext>
            </a:extLst>
          </p:cNvPr>
          <p:cNvSpPr txBox="1">
            <a:spLocks/>
          </p:cNvSpPr>
          <p:nvPr/>
        </p:nvSpPr>
        <p:spPr>
          <a:xfrm>
            <a:off x="275771" y="422146"/>
            <a:ext cx="10515600" cy="60960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Proposed Approach</a:t>
            </a:r>
            <a:r>
              <a:rPr lang="en-US" dirty="0" smtClean="0"/>
              <a:t> : 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5771" y="1132112"/>
            <a:ext cx="9971315" cy="0"/>
          </a:xfrm>
          <a:prstGeom prst="line">
            <a:avLst/>
          </a:prstGeom>
          <a:ln w="381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00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4E905-E329-4634-A423-59886F33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2880" y="1571617"/>
            <a:ext cx="101256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Installation of Docker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https://docs.docker.com/docker-for-windows/install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Spring Boot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a spring boot application using </a:t>
            </a:r>
          </a:p>
          <a:p>
            <a:pPr lvl="2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://start.spring.io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favorable editor </a:t>
            </a:r>
            <a:r>
              <a:rPr lang="en-US" dirty="0" smtClean="0"/>
              <a:t>(eclipse / </a:t>
            </a:r>
            <a:r>
              <a:rPr lang="en-US" dirty="0"/>
              <a:t>I</a:t>
            </a:r>
            <a:r>
              <a:rPr lang="en-US" dirty="0" smtClean="0"/>
              <a:t>ntelliJ)to </a:t>
            </a:r>
            <a:r>
              <a:rPr lang="en-US" dirty="0" smtClean="0"/>
              <a:t>open the spring boot </a:t>
            </a:r>
            <a:r>
              <a:rPr lang="en-US" dirty="0" smtClean="0"/>
              <a:t>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a Simple Class with Rest Mapping which would read the host machine’s </a:t>
            </a:r>
            <a:r>
              <a:rPr lang="en-US" dirty="0" err="1" smtClean="0"/>
              <a:t>ip</a:t>
            </a:r>
            <a:r>
              <a:rPr lang="en-US" dirty="0" smtClean="0"/>
              <a:t> port and hostname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 java jar using maven commands (mave</a:t>
            </a:r>
            <a:r>
              <a:rPr lang="en-US" dirty="0" smtClean="0"/>
              <a:t>n clean install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DFED2E-4FC4-4BFA-B0F6-416865C178E6}"/>
              </a:ext>
            </a:extLst>
          </p:cNvPr>
          <p:cNvSpPr txBox="1">
            <a:spLocks/>
          </p:cNvSpPr>
          <p:nvPr/>
        </p:nvSpPr>
        <p:spPr>
          <a:xfrm>
            <a:off x="275771" y="422146"/>
            <a:ext cx="10515600" cy="60960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By Step </a:t>
            </a:r>
            <a:r>
              <a:rPr lang="en-US" dirty="0" smtClean="0"/>
              <a:t>Process :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75771" y="1132112"/>
            <a:ext cx="9971315" cy="0"/>
          </a:xfrm>
          <a:prstGeom prst="line">
            <a:avLst/>
          </a:prstGeom>
          <a:ln w="381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98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4E905-E329-4634-A423-59886F33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B7FB-DB05-4EC1-88BB-396A86FF9939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5134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EB34E905-E329-4634-A423-59886F3319A5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DCEB7FB-DB05-4EC1-88BB-396A86FF993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2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9038" y="948871"/>
            <a:ext cx="434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a </a:t>
            </a:r>
            <a:r>
              <a:rPr lang="en-US" dirty="0" err="1" smtClean="0"/>
              <a:t>Dockerfile</a:t>
            </a:r>
            <a:r>
              <a:rPr lang="en-US" dirty="0" smtClean="0"/>
              <a:t> in the repository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" b="41989"/>
          <a:stretch/>
        </p:blipFill>
        <p:spPr>
          <a:xfrm>
            <a:off x="1269038" y="1738375"/>
            <a:ext cx="5914869" cy="8731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9038" y="3031671"/>
            <a:ext cx="73415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 Docker images using th</a:t>
            </a:r>
            <a:r>
              <a:rPr lang="en-US" dirty="0" smtClean="0"/>
              <a:t>e </a:t>
            </a:r>
            <a:r>
              <a:rPr lang="en-US" dirty="0" err="1" smtClean="0"/>
              <a:t>Dockerfile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 </a:t>
            </a:r>
            <a:r>
              <a:rPr lang="en-US" dirty="0" smtClean="0"/>
              <a:t>will download base java image from </a:t>
            </a:r>
            <a:r>
              <a:rPr lang="en-US" dirty="0" err="1" smtClean="0"/>
              <a:t>docker</a:t>
            </a:r>
            <a:r>
              <a:rPr lang="en-US" dirty="0" smtClean="0"/>
              <a:t> hub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Copy the spring boot jar from host machine to </a:t>
            </a:r>
            <a:r>
              <a:rPr lang="en-US" dirty="0" err="1" smtClean="0"/>
              <a:t>docker</a:t>
            </a:r>
            <a:r>
              <a:rPr lang="en-US" dirty="0" smtClean="0"/>
              <a:t> image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Expose </a:t>
            </a:r>
            <a:r>
              <a:rPr lang="en-US" dirty="0" err="1" smtClean="0"/>
              <a:t>docker</a:t>
            </a:r>
            <a:r>
              <a:rPr lang="en-US" dirty="0" smtClean="0"/>
              <a:t> port 8085 for external use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And run the java jar using “java –jar {</a:t>
            </a:r>
            <a:r>
              <a:rPr lang="en-US" dirty="0" err="1" smtClean="0"/>
              <a:t>jar_name</a:t>
            </a:r>
            <a:r>
              <a:rPr lang="en-US" dirty="0" smtClean="0"/>
              <a:t>}”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r>
              <a:rPr lang="en-US" dirty="0" err="1">
                <a:latin typeface="Consolas" panose="020B0609020204030204" pitchFamily="49" charset="0"/>
              </a:rPr>
              <a:t>docker</a:t>
            </a:r>
            <a:r>
              <a:rPr lang="en-US" dirty="0">
                <a:latin typeface="Consolas" panose="020B0609020204030204" pitchFamily="49" charset="0"/>
              </a:rPr>
              <a:t> build -f </a:t>
            </a:r>
            <a:r>
              <a:rPr lang="en-US" dirty="0" err="1">
                <a:latin typeface="Consolas" panose="020B0609020204030204" pitchFamily="49" charset="0"/>
              </a:rPr>
              <a:t>Dockerfile</a:t>
            </a:r>
            <a:r>
              <a:rPr lang="en-US" dirty="0">
                <a:latin typeface="Consolas" panose="020B0609020204030204" pitchFamily="49" charset="0"/>
              </a:rPr>
              <a:t> -t verizon-springboot-1 </a:t>
            </a:r>
            <a:r>
              <a:rPr lang="en-US" dirty="0" smtClean="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EB34E905-E329-4634-A423-59886F33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DCEB7FB-DB05-4EC1-88BB-396A86FF993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7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2551</TotalTime>
  <Words>713</Words>
  <Application>Microsoft Office PowerPoint</Application>
  <PresentationFormat>Widescreen</PresentationFormat>
  <Paragraphs>156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</vt:lpstr>
      <vt:lpstr>Calibri</vt:lpstr>
      <vt:lpstr>Consolas</vt:lpstr>
      <vt:lpstr>Rockwell</vt:lpstr>
      <vt:lpstr>Segoe UI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Description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trisnawanugroho</dc:creator>
  <cp:lastModifiedBy>Gautam Shanbhag</cp:lastModifiedBy>
  <cp:revision>151</cp:revision>
  <dcterms:created xsi:type="dcterms:W3CDTF">2019-01-15T05:24:32Z</dcterms:created>
  <dcterms:modified xsi:type="dcterms:W3CDTF">2019-10-31T18:54:36Z</dcterms:modified>
</cp:coreProperties>
</file>