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51407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51407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514072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514072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514072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514072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5be12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5be12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5be125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5be125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5be1256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5be1256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6b09b1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6b09b1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d4c089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d4c089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7f6107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7f610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2e45a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2e45a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5be125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5be125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832c05f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832c05f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832c05f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832c05f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832c05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832c05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hebuti.com/" TargetMode="External"/><Relationship Id="rId4" Type="http://schemas.openxmlformats.org/officeDocument/2006/relationships/hyperlink" Target="https://www.cs.cmu.edu/~lakoglu/index.html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1825" y="28495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Fake Review Detection on Yelp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Presented by Group 12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Features Extracted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Extracted Text features from Review text.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Features Added -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Sentiment Score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Number of Nouns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Review Length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Number of Capital Words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Number of digits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TfIdf Vectorizer </a:t>
            </a:r>
            <a:r>
              <a:rPr lang="en-GB" sz="1600">
                <a:solidFill>
                  <a:srgbClr val="000000"/>
                </a:solidFill>
              </a:rPr>
              <a:t>with N-gram (Trigram)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After Feature Extraction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31100" y="3906925"/>
            <a:ext cx="888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Corpus - Review After text processing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Compound, neg, pos, neu - Sentiment score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3999" cy="26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unbalanced data ?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Techniques used :-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Random Oversampling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Increases minority classes through repetition of existing samples.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Synthetic Minority Over-sampling Technique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Creates new training sample from existing ones, adding variety.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used for classification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37325" y="120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Logistic regression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Estimates relationship between one dependent variable and one or more independent variables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Naive Bayes Classifier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Probabilistic machine learning model that’s used for classification task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Based on the Bayes theorem.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K-Nearest Neighbors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Non parametric approach to classification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Chosen k = n</a:t>
            </a:r>
            <a:r>
              <a:rPr baseline="30000" lang="en-GB">
                <a:solidFill>
                  <a:srgbClr val="000000"/>
                </a:solidFill>
              </a:rPr>
              <a:t>1/2  </a:t>
            </a:r>
            <a:r>
              <a:rPr lang="en-GB">
                <a:solidFill>
                  <a:srgbClr val="000000"/>
                </a:solidFill>
              </a:rPr>
              <a:t>where n is the number of samples (number of rows)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7300"/>
            <a:ext cx="8520600" cy="37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150" y="425075"/>
            <a:ext cx="1884175" cy="6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3925" y="410000"/>
            <a:ext cx="1665250" cy="6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Rayana, S. and Akoglu, L., 2015, August. Collective opinion spam detection: Bridging review networks and metadata. In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Proceedings of the 21th acm sigkdd international conference on knowledge discovery and data mining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(pp. 985-994). ACM.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Citation Count: 120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Mukherjee, A., Venkataraman, V., Liu, B. and Glance, N., 2013, June. What yelp fake review filter might be doing?. In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Seventh international AAAI conference on weblogs and social media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. - Citation Count: 242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Wang, Z., Zhang, Y. and Qian, T., Fake Review Detection on Yelp.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Rout, J.K., Singh, S., Jena, S.K. and Bakshi, S., 2017. Deceptive review detection using labeled and unlabeled data.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Multimedia Tools and Applications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76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(3), pp.3187-3211. Citation Count :15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Singh, M., Kumar, L. and Sinha, S., 2018. Model for detecting fake or spam reviews. In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Ict based innovations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(pp. 213-217). Springer, Singapore. 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Citation Count :3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395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Question 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Identify Fake reviews in the Yelp Data set for NYC</a:t>
            </a:r>
            <a:r>
              <a:rPr lang="en-GB" sz="2400">
                <a:solidFill>
                  <a:srgbClr val="000000"/>
                </a:solidFill>
              </a:rPr>
              <a:t>.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73650"/>
            <a:ext cx="85206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Source:</a:t>
            </a:r>
            <a:r>
              <a:rPr lang="en-GB" sz="1600">
                <a:solidFill>
                  <a:srgbClr val="000000"/>
                </a:solidFill>
              </a:rPr>
              <a:t> Acquired originally by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 u="sng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Rayana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en-GB" sz="1600" u="sng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Akoglu</a:t>
            </a:r>
            <a:r>
              <a:rPr lang="en-GB" sz="1600">
                <a:solidFill>
                  <a:srgbClr val="000000"/>
                </a:solidFill>
              </a:rPr>
              <a:t> for their research and shared to us on request.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Format:</a:t>
            </a:r>
            <a:r>
              <a:rPr lang="en-GB" sz="1600">
                <a:solidFill>
                  <a:srgbClr val="000000"/>
                </a:solidFill>
              </a:rPr>
              <a:t> TSV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Description:</a:t>
            </a:r>
            <a:r>
              <a:rPr lang="en-GB" sz="1600">
                <a:solidFill>
                  <a:srgbClr val="000000"/>
                </a:solidFill>
              </a:rPr>
              <a:t> Multiple files having information about Review text, Products, Users, and labels of true or false reviews.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Size: </a:t>
            </a:r>
            <a:r>
              <a:rPr lang="en-GB" sz="1600">
                <a:solidFill>
                  <a:srgbClr val="000000"/>
                </a:solidFill>
              </a:rPr>
              <a:t>358,957 records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3100" y="2"/>
            <a:ext cx="2770625" cy="11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913" y="3132050"/>
            <a:ext cx="8302175" cy="1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Data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No. of Products: 923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No. of Users: 160201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Time period: 1st Jan, 2007 - 9th Sep, 2014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No. of Labelled Fake Reviews: 36860 (approx. 10% of overall)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No. of Labelled True Reviews: 322097 (approx. 90% of overall)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 (Most Relevant)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Fake Review Detection on Yelp by Zehui Wang (wzehui), Yuzhu Zhang (arielzyz), Tianpei Qian (tianpei). 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Applied various models using linguistic and </a:t>
            </a:r>
            <a:r>
              <a:rPr lang="en-GB">
                <a:solidFill>
                  <a:srgbClr val="000000"/>
                </a:solidFill>
              </a:rPr>
              <a:t>behavioral</a:t>
            </a:r>
            <a:r>
              <a:rPr lang="en-GB">
                <a:solidFill>
                  <a:srgbClr val="000000"/>
                </a:solidFill>
              </a:rPr>
              <a:t> characteristics.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Good accuracy on Neural Networks.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 Deceptive review detection using labeled and unlabeled data by Jitendra Kumar Rout, Smriti Singh,  Sanjay Kumar,  Jena Sambit Bakshi.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Text Categorisation (N gram).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Sentiment Score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What Yelp Fake Review Filter Might Be Doing? by Arjun Mukherjee, Vivek Venkataraman, Bing Liu, Natalie Glance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Comparison of Amazon Mechanical Turk (AMT) fake reviews with Yelp Data set.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Usage of Text as well as Behavior characteristics for identification.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Merging datasets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Checking missing values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Checking duplicate rows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Text Processing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Removing Stopwords,</a:t>
            </a:r>
            <a:r>
              <a:rPr lang="en-GB">
                <a:solidFill>
                  <a:srgbClr val="000000"/>
                </a:solidFill>
              </a:rPr>
              <a:t> Punctuation, Special characters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Lowercase the review text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Identifying common words in true and false reviews and removing them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Stemming - r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educing inflection in words to their root forms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Comparing the number of reviews with rating for True and False.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Most fake reviews are having 4 or 5 rating, therefore fake reviews are generally positive.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Marketing strategy 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Maybe 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00" y="2196325"/>
            <a:ext cx="5067300" cy="27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37396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Cloud of Words in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79938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False Reviews						True Reviews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25" y="1229988"/>
            <a:ext cx="4418800" cy="28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025" y="1230000"/>
            <a:ext cx="4359822" cy="28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Behavioral </a:t>
            </a:r>
            <a:r>
              <a:rPr lang="en-GB" sz="1800">
                <a:solidFill>
                  <a:srgbClr val="000000"/>
                </a:solidFill>
              </a:rPr>
              <a:t> </a:t>
            </a:r>
            <a:r>
              <a:rPr lang="en-GB"/>
              <a:t>Features Extracted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Behavioral analysis of the user’s review pattern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Average user rating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Total reviews given by user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How the restaurant performed in general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Average restaurant rating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