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57" r:id="rId5"/>
    <p:sldId id="266" r:id="rId6"/>
    <p:sldId id="260"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8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D3E4A-C65B-44A9-8D7C-3A26B462D92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9F162D6-910A-4A07-8E64-C768AE327B90}">
      <dgm:prSet custT="1"/>
      <dgm:spPr/>
      <dgm:t>
        <a:bodyPr/>
        <a:lstStyle/>
        <a:p>
          <a:r>
            <a:rPr lang="en-US" sz="1800" b="0" i="0" dirty="0"/>
            <a:t>The aim of the AWS Certified Cloud Practitioner course is to provide individuals with a foundational understanding of Amazon Web Services (AWS) and cloud computing concepts. This course is designed to achieve several key objectives:</a:t>
          </a:r>
          <a:endParaRPr lang="en-US" sz="1800" dirty="0"/>
        </a:p>
      </dgm:t>
    </dgm:pt>
    <dgm:pt modelId="{3880F7DA-9C63-416A-B252-58B814CAE144}" type="parTrans" cxnId="{01F18BE3-44C2-4EF7-B7BA-2846AC8E2BB4}">
      <dgm:prSet/>
      <dgm:spPr/>
      <dgm:t>
        <a:bodyPr/>
        <a:lstStyle/>
        <a:p>
          <a:endParaRPr lang="en-US"/>
        </a:p>
      </dgm:t>
    </dgm:pt>
    <dgm:pt modelId="{9428F3B9-DB55-4E65-A988-3FDB247F7531}" type="sibTrans" cxnId="{01F18BE3-44C2-4EF7-B7BA-2846AC8E2BB4}">
      <dgm:prSet/>
      <dgm:spPr/>
      <dgm:t>
        <a:bodyPr/>
        <a:lstStyle/>
        <a:p>
          <a:endParaRPr lang="en-US"/>
        </a:p>
      </dgm:t>
    </dgm:pt>
    <dgm:pt modelId="{1E3FDCF8-2D48-498A-86EE-541E3A2D3ACF}">
      <dgm:prSet custT="1"/>
      <dgm:spPr/>
      <dgm:t>
        <a:bodyPr/>
        <a:lstStyle/>
        <a:p>
          <a:r>
            <a:rPr lang="en-US" sz="1800" b="1" i="0" dirty="0"/>
            <a:t>1. Introduction to AWS</a:t>
          </a:r>
          <a:r>
            <a:rPr lang="en-US" sz="1800" b="0" i="0" dirty="0"/>
            <a:t>: The course aims to familiarize participants with the AWS platform, its services, and its global infrastructure. It provides an overview of AWS's history, growth, and significance in the cloud computing industry.</a:t>
          </a:r>
          <a:endParaRPr lang="en-US" sz="1800" dirty="0"/>
        </a:p>
      </dgm:t>
    </dgm:pt>
    <dgm:pt modelId="{4B5012EE-1147-4646-A5ED-4D3F7B6916AF}" type="parTrans" cxnId="{8120ED1A-13B9-4736-BBB0-6ACBE8E06E7A}">
      <dgm:prSet/>
      <dgm:spPr/>
      <dgm:t>
        <a:bodyPr/>
        <a:lstStyle/>
        <a:p>
          <a:endParaRPr lang="en-US"/>
        </a:p>
      </dgm:t>
    </dgm:pt>
    <dgm:pt modelId="{2A0E47A8-2353-4A04-955D-58307F317089}" type="sibTrans" cxnId="{8120ED1A-13B9-4736-BBB0-6ACBE8E06E7A}">
      <dgm:prSet/>
      <dgm:spPr/>
      <dgm:t>
        <a:bodyPr/>
        <a:lstStyle/>
        <a:p>
          <a:endParaRPr lang="en-US"/>
        </a:p>
      </dgm:t>
    </dgm:pt>
    <dgm:pt modelId="{EE2F11EA-3740-44E9-A8D3-F6DC949F5EDA}">
      <dgm:prSet custT="1"/>
      <dgm:spPr/>
      <dgm:t>
        <a:bodyPr/>
        <a:lstStyle/>
        <a:p>
          <a:r>
            <a:rPr lang="en-US" sz="1800" b="1" i="0" dirty="0"/>
            <a:t>2. Fundamental Cloud Concepts</a:t>
          </a:r>
          <a:r>
            <a:rPr lang="en-US" sz="1800" b="0" i="0" dirty="0"/>
            <a:t>: Students are expected to gain a clear understanding of essential cloud computing concepts, such as on-demand resources, scalability, elasticity, and the pay-as-you-go pricing model that underpins cloud services</a:t>
          </a:r>
          <a:r>
            <a:rPr lang="en-US" sz="1600" b="0" i="0" dirty="0"/>
            <a:t>.</a:t>
          </a:r>
          <a:endParaRPr lang="en-US" sz="1600" dirty="0"/>
        </a:p>
      </dgm:t>
    </dgm:pt>
    <dgm:pt modelId="{29B9E0AB-7589-4102-97DD-0655F235AF74}" type="parTrans" cxnId="{DEC0B302-9B18-4A05-BB81-61A7E5AE5C0E}">
      <dgm:prSet/>
      <dgm:spPr/>
      <dgm:t>
        <a:bodyPr/>
        <a:lstStyle/>
        <a:p>
          <a:endParaRPr lang="en-US"/>
        </a:p>
      </dgm:t>
    </dgm:pt>
    <dgm:pt modelId="{B0164BAE-1600-4948-89AB-C97AA4FD036B}" type="sibTrans" cxnId="{DEC0B302-9B18-4A05-BB81-61A7E5AE5C0E}">
      <dgm:prSet/>
      <dgm:spPr/>
      <dgm:t>
        <a:bodyPr/>
        <a:lstStyle/>
        <a:p>
          <a:endParaRPr lang="en-US"/>
        </a:p>
      </dgm:t>
    </dgm:pt>
    <dgm:pt modelId="{12CD847C-EFB1-486E-BCC1-269B6A927F12}">
      <dgm:prSet custT="1"/>
      <dgm:spPr/>
      <dgm:t>
        <a:bodyPr/>
        <a:lstStyle/>
        <a:p>
          <a:r>
            <a:rPr lang="en-US" sz="1800" b="1" i="0" dirty="0"/>
            <a:t>3. AWS Service Knowledge</a:t>
          </a:r>
          <a:r>
            <a:rPr lang="en-US" sz="1800" b="0" i="0" dirty="0"/>
            <a:t>: The course's primary goal is to educate participants about key AWS services and their use cases. It covers services like Amazon EC2, Amazon S3, Amazon RDS, AWS Lambda, and others, ensuring students know what these services are and how they work.</a:t>
          </a:r>
          <a:endParaRPr lang="en-US" sz="1800" dirty="0"/>
        </a:p>
      </dgm:t>
    </dgm:pt>
    <dgm:pt modelId="{DDDB7F18-F297-4C01-B7ED-FFDA523D967A}" type="parTrans" cxnId="{38AC8D08-BED5-45AC-BD4D-CC911AF82822}">
      <dgm:prSet/>
      <dgm:spPr/>
      <dgm:t>
        <a:bodyPr/>
        <a:lstStyle/>
        <a:p>
          <a:endParaRPr lang="en-US"/>
        </a:p>
      </dgm:t>
    </dgm:pt>
    <dgm:pt modelId="{F642E54A-750E-4158-AB68-849C39DB2A0F}" type="sibTrans" cxnId="{38AC8D08-BED5-45AC-BD4D-CC911AF82822}">
      <dgm:prSet/>
      <dgm:spPr/>
      <dgm:t>
        <a:bodyPr/>
        <a:lstStyle/>
        <a:p>
          <a:endParaRPr lang="en-US"/>
        </a:p>
      </dgm:t>
    </dgm:pt>
    <dgm:pt modelId="{77ABBD34-888D-4ED4-B619-1720458B7F0E}" type="pres">
      <dgm:prSet presAssocID="{C53D3E4A-C65B-44A9-8D7C-3A26B462D92F}" presName="outerComposite" presStyleCnt="0">
        <dgm:presLayoutVars>
          <dgm:chMax val="5"/>
          <dgm:dir/>
          <dgm:resizeHandles val="exact"/>
        </dgm:presLayoutVars>
      </dgm:prSet>
      <dgm:spPr/>
    </dgm:pt>
    <dgm:pt modelId="{BBA1EC10-7C36-4A5C-B9A0-E2F78230CF1C}" type="pres">
      <dgm:prSet presAssocID="{C53D3E4A-C65B-44A9-8D7C-3A26B462D92F}" presName="dummyMaxCanvas" presStyleCnt="0">
        <dgm:presLayoutVars/>
      </dgm:prSet>
      <dgm:spPr/>
    </dgm:pt>
    <dgm:pt modelId="{0A869115-3934-4697-BD66-2E9D9A7FDF15}" type="pres">
      <dgm:prSet presAssocID="{C53D3E4A-C65B-44A9-8D7C-3A26B462D92F}" presName="FourNodes_1" presStyleLbl="node1" presStyleIdx="0" presStyleCnt="4">
        <dgm:presLayoutVars>
          <dgm:bulletEnabled val="1"/>
        </dgm:presLayoutVars>
      </dgm:prSet>
      <dgm:spPr/>
    </dgm:pt>
    <dgm:pt modelId="{1753B101-916A-4578-9579-F8FBF7AE6C35}" type="pres">
      <dgm:prSet presAssocID="{C53D3E4A-C65B-44A9-8D7C-3A26B462D92F}" presName="FourNodes_2" presStyleLbl="node1" presStyleIdx="1" presStyleCnt="4">
        <dgm:presLayoutVars>
          <dgm:bulletEnabled val="1"/>
        </dgm:presLayoutVars>
      </dgm:prSet>
      <dgm:spPr/>
    </dgm:pt>
    <dgm:pt modelId="{E3F309C8-B4A2-42FD-AE23-0E79528781B3}" type="pres">
      <dgm:prSet presAssocID="{C53D3E4A-C65B-44A9-8D7C-3A26B462D92F}" presName="FourNodes_3" presStyleLbl="node1" presStyleIdx="2" presStyleCnt="4">
        <dgm:presLayoutVars>
          <dgm:bulletEnabled val="1"/>
        </dgm:presLayoutVars>
      </dgm:prSet>
      <dgm:spPr/>
    </dgm:pt>
    <dgm:pt modelId="{566FB7DB-8D37-4ACF-AFB9-A6FEA31F243A}" type="pres">
      <dgm:prSet presAssocID="{C53D3E4A-C65B-44A9-8D7C-3A26B462D92F}" presName="FourNodes_4" presStyleLbl="node1" presStyleIdx="3" presStyleCnt="4">
        <dgm:presLayoutVars>
          <dgm:bulletEnabled val="1"/>
        </dgm:presLayoutVars>
      </dgm:prSet>
      <dgm:spPr/>
    </dgm:pt>
    <dgm:pt modelId="{8B46871B-7EAD-4380-9164-C5C9EC4C4D87}" type="pres">
      <dgm:prSet presAssocID="{C53D3E4A-C65B-44A9-8D7C-3A26B462D92F}" presName="FourConn_1-2" presStyleLbl="fgAccFollowNode1" presStyleIdx="0" presStyleCnt="3">
        <dgm:presLayoutVars>
          <dgm:bulletEnabled val="1"/>
        </dgm:presLayoutVars>
      </dgm:prSet>
      <dgm:spPr/>
    </dgm:pt>
    <dgm:pt modelId="{4C610BE4-E226-499D-96CA-9FE7778BE08D}" type="pres">
      <dgm:prSet presAssocID="{C53D3E4A-C65B-44A9-8D7C-3A26B462D92F}" presName="FourConn_2-3" presStyleLbl="fgAccFollowNode1" presStyleIdx="1" presStyleCnt="3">
        <dgm:presLayoutVars>
          <dgm:bulletEnabled val="1"/>
        </dgm:presLayoutVars>
      </dgm:prSet>
      <dgm:spPr/>
    </dgm:pt>
    <dgm:pt modelId="{566FA551-1DA8-4ADC-93D5-87B6073006BB}" type="pres">
      <dgm:prSet presAssocID="{C53D3E4A-C65B-44A9-8D7C-3A26B462D92F}" presName="FourConn_3-4" presStyleLbl="fgAccFollowNode1" presStyleIdx="2" presStyleCnt="3">
        <dgm:presLayoutVars>
          <dgm:bulletEnabled val="1"/>
        </dgm:presLayoutVars>
      </dgm:prSet>
      <dgm:spPr/>
    </dgm:pt>
    <dgm:pt modelId="{F3210CE8-F66C-4403-AE38-8DBDADAE4045}" type="pres">
      <dgm:prSet presAssocID="{C53D3E4A-C65B-44A9-8D7C-3A26B462D92F}" presName="FourNodes_1_text" presStyleLbl="node1" presStyleIdx="3" presStyleCnt="4">
        <dgm:presLayoutVars>
          <dgm:bulletEnabled val="1"/>
        </dgm:presLayoutVars>
      </dgm:prSet>
      <dgm:spPr/>
    </dgm:pt>
    <dgm:pt modelId="{C77235EF-8272-4129-A281-4716EC49814B}" type="pres">
      <dgm:prSet presAssocID="{C53D3E4A-C65B-44A9-8D7C-3A26B462D92F}" presName="FourNodes_2_text" presStyleLbl="node1" presStyleIdx="3" presStyleCnt="4">
        <dgm:presLayoutVars>
          <dgm:bulletEnabled val="1"/>
        </dgm:presLayoutVars>
      </dgm:prSet>
      <dgm:spPr/>
    </dgm:pt>
    <dgm:pt modelId="{DE856163-55FD-4ECE-9274-6F213500BCA0}" type="pres">
      <dgm:prSet presAssocID="{C53D3E4A-C65B-44A9-8D7C-3A26B462D92F}" presName="FourNodes_3_text" presStyleLbl="node1" presStyleIdx="3" presStyleCnt="4">
        <dgm:presLayoutVars>
          <dgm:bulletEnabled val="1"/>
        </dgm:presLayoutVars>
      </dgm:prSet>
      <dgm:spPr/>
    </dgm:pt>
    <dgm:pt modelId="{D6B43B0B-7B22-4C05-B95A-8E7E411913A6}" type="pres">
      <dgm:prSet presAssocID="{C53D3E4A-C65B-44A9-8D7C-3A26B462D92F}" presName="FourNodes_4_text" presStyleLbl="node1" presStyleIdx="3" presStyleCnt="4">
        <dgm:presLayoutVars>
          <dgm:bulletEnabled val="1"/>
        </dgm:presLayoutVars>
      </dgm:prSet>
      <dgm:spPr/>
    </dgm:pt>
  </dgm:ptLst>
  <dgm:cxnLst>
    <dgm:cxn modelId="{DEC0B302-9B18-4A05-BB81-61A7E5AE5C0E}" srcId="{C53D3E4A-C65B-44A9-8D7C-3A26B462D92F}" destId="{EE2F11EA-3740-44E9-A8D3-F6DC949F5EDA}" srcOrd="2" destOrd="0" parTransId="{29B9E0AB-7589-4102-97DD-0655F235AF74}" sibTransId="{B0164BAE-1600-4948-89AB-C97AA4FD036B}"/>
    <dgm:cxn modelId="{BD4C1005-4DC6-4459-B8B8-C3C49C5157BC}" type="presOf" srcId="{9428F3B9-DB55-4E65-A988-3FDB247F7531}" destId="{8B46871B-7EAD-4380-9164-C5C9EC4C4D87}" srcOrd="0" destOrd="0" presId="urn:microsoft.com/office/officeart/2005/8/layout/vProcess5"/>
    <dgm:cxn modelId="{38AC8D08-BED5-45AC-BD4D-CC911AF82822}" srcId="{C53D3E4A-C65B-44A9-8D7C-3A26B462D92F}" destId="{12CD847C-EFB1-486E-BCC1-269B6A927F12}" srcOrd="3" destOrd="0" parTransId="{DDDB7F18-F297-4C01-B7ED-FFDA523D967A}" sibTransId="{F642E54A-750E-4158-AB68-849C39DB2A0F}"/>
    <dgm:cxn modelId="{8120ED1A-13B9-4736-BBB0-6ACBE8E06E7A}" srcId="{C53D3E4A-C65B-44A9-8D7C-3A26B462D92F}" destId="{1E3FDCF8-2D48-498A-86EE-541E3A2D3ACF}" srcOrd="1" destOrd="0" parTransId="{4B5012EE-1147-4646-A5ED-4D3F7B6916AF}" sibTransId="{2A0E47A8-2353-4A04-955D-58307F317089}"/>
    <dgm:cxn modelId="{912C071E-8E27-42EB-B2B4-29B2B6BF73FF}" type="presOf" srcId="{EE2F11EA-3740-44E9-A8D3-F6DC949F5EDA}" destId="{E3F309C8-B4A2-42FD-AE23-0E79528781B3}" srcOrd="0" destOrd="0" presId="urn:microsoft.com/office/officeart/2005/8/layout/vProcess5"/>
    <dgm:cxn modelId="{21F88738-362D-4493-A84B-A938561171F1}" type="presOf" srcId="{EE2F11EA-3740-44E9-A8D3-F6DC949F5EDA}" destId="{DE856163-55FD-4ECE-9274-6F213500BCA0}" srcOrd="1" destOrd="0" presId="urn:microsoft.com/office/officeart/2005/8/layout/vProcess5"/>
    <dgm:cxn modelId="{6EC1B239-5BE6-449B-9412-8D706CB219E2}" type="presOf" srcId="{E9F162D6-910A-4A07-8E64-C768AE327B90}" destId="{0A869115-3934-4697-BD66-2E9D9A7FDF15}" srcOrd="0" destOrd="0" presId="urn:microsoft.com/office/officeart/2005/8/layout/vProcess5"/>
    <dgm:cxn modelId="{92F55F46-66D8-4958-B1C2-FF9E20973430}" type="presOf" srcId="{1E3FDCF8-2D48-498A-86EE-541E3A2D3ACF}" destId="{C77235EF-8272-4129-A281-4716EC49814B}" srcOrd="1" destOrd="0" presId="urn:microsoft.com/office/officeart/2005/8/layout/vProcess5"/>
    <dgm:cxn modelId="{934DA04C-A455-446B-A67F-1AC1095440B7}" type="presOf" srcId="{B0164BAE-1600-4948-89AB-C97AA4FD036B}" destId="{566FA551-1DA8-4ADC-93D5-87B6073006BB}" srcOrd="0" destOrd="0" presId="urn:microsoft.com/office/officeart/2005/8/layout/vProcess5"/>
    <dgm:cxn modelId="{4E4A2152-A371-4DDE-885E-24AA560CF2C3}" type="presOf" srcId="{12CD847C-EFB1-486E-BCC1-269B6A927F12}" destId="{D6B43B0B-7B22-4C05-B95A-8E7E411913A6}" srcOrd="1" destOrd="0" presId="urn:microsoft.com/office/officeart/2005/8/layout/vProcess5"/>
    <dgm:cxn modelId="{366DB8A5-FD18-4FEB-BB94-E77A87D28207}" type="presOf" srcId="{E9F162D6-910A-4A07-8E64-C768AE327B90}" destId="{F3210CE8-F66C-4403-AE38-8DBDADAE4045}" srcOrd="1" destOrd="0" presId="urn:microsoft.com/office/officeart/2005/8/layout/vProcess5"/>
    <dgm:cxn modelId="{D0F855AD-3F60-4C30-8E0C-5150F73DB147}" type="presOf" srcId="{1E3FDCF8-2D48-498A-86EE-541E3A2D3ACF}" destId="{1753B101-916A-4578-9579-F8FBF7AE6C35}" srcOrd="0" destOrd="0" presId="urn:microsoft.com/office/officeart/2005/8/layout/vProcess5"/>
    <dgm:cxn modelId="{4E8801C0-8641-4FF6-BB52-6567B61CB0FD}" type="presOf" srcId="{C53D3E4A-C65B-44A9-8D7C-3A26B462D92F}" destId="{77ABBD34-888D-4ED4-B619-1720458B7F0E}" srcOrd="0" destOrd="0" presId="urn:microsoft.com/office/officeart/2005/8/layout/vProcess5"/>
    <dgm:cxn modelId="{082E4ADF-CFAE-482A-9D83-A8EB22B678E6}" type="presOf" srcId="{2A0E47A8-2353-4A04-955D-58307F317089}" destId="{4C610BE4-E226-499D-96CA-9FE7778BE08D}" srcOrd="0" destOrd="0" presId="urn:microsoft.com/office/officeart/2005/8/layout/vProcess5"/>
    <dgm:cxn modelId="{01F18BE3-44C2-4EF7-B7BA-2846AC8E2BB4}" srcId="{C53D3E4A-C65B-44A9-8D7C-3A26B462D92F}" destId="{E9F162D6-910A-4A07-8E64-C768AE327B90}" srcOrd="0" destOrd="0" parTransId="{3880F7DA-9C63-416A-B252-58B814CAE144}" sibTransId="{9428F3B9-DB55-4E65-A988-3FDB247F7531}"/>
    <dgm:cxn modelId="{077BAAEE-B80D-45F6-97AA-CB464897959D}" type="presOf" srcId="{12CD847C-EFB1-486E-BCC1-269B6A927F12}" destId="{566FB7DB-8D37-4ACF-AFB9-A6FEA31F243A}" srcOrd="0" destOrd="0" presId="urn:microsoft.com/office/officeart/2005/8/layout/vProcess5"/>
    <dgm:cxn modelId="{79AB135C-72E6-477A-BEFA-F5084FB7A8B6}" type="presParOf" srcId="{77ABBD34-888D-4ED4-B619-1720458B7F0E}" destId="{BBA1EC10-7C36-4A5C-B9A0-E2F78230CF1C}" srcOrd="0" destOrd="0" presId="urn:microsoft.com/office/officeart/2005/8/layout/vProcess5"/>
    <dgm:cxn modelId="{31A6540C-7666-40EB-BB73-3D0206A64DED}" type="presParOf" srcId="{77ABBD34-888D-4ED4-B619-1720458B7F0E}" destId="{0A869115-3934-4697-BD66-2E9D9A7FDF15}" srcOrd="1" destOrd="0" presId="urn:microsoft.com/office/officeart/2005/8/layout/vProcess5"/>
    <dgm:cxn modelId="{094C4015-7AA5-4A3A-A1D1-0FA2A5476BA7}" type="presParOf" srcId="{77ABBD34-888D-4ED4-B619-1720458B7F0E}" destId="{1753B101-916A-4578-9579-F8FBF7AE6C35}" srcOrd="2" destOrd="0" presId="urn:microsoft.com/office/officeart/2005/8/layout/vProcess5"/>
    <dgm:cxn modelId="{1B81FDE0-9399-4A42-9ACC-936CCCADDB4C}" type="presParOf" srcId="{77ABBD34-888D-4ED4-B619-1720458B7F0E}" destId="{E3F309C8-B4A2-42FD-AE23-0E79528781B3}" srcOrd="3" destOrd="0" presId="urn:microsoft.com/office/officeart/2005/8/layout/vProcess5"/>
    <dgm:cxn modelId="{6EF0B6D7-2DAF-47AF-BCBD-1C1D80445DDE}" type="presParOf" srcId="{77ABBD34-888D-4ED4-B619-1720458B7F0E}" destId="{566FB7DB-8D37-4ACF-AFB9-A6FEA31F243A}" srcOrd="4" destOrd="0" presId="urn:microsoft.com/office/officeart/2005/8/layout/vProcess5"/>
    <dgm:cxn modelId="{7F1CB9A8-018C-4D98-9BFC-4ABAE80886AC}" type="presParOf" srcId="{77ABBD34-888D-4ED4-B619-1720458B7F0E}" destId="{8B46871B-7EAD-4380-9164-C5C9EC4C4D87}" srcOrd="5" destOrd="0" presId="urn:microsoft.com/office/officeart/2005/8/layout/vProcess5"/>
    <dgm:cxn modelId="{E90CEC35-3334-4502-B989-BB315A918E1B}" type="presParOf" srcId="{77ABBD34-888D-4ED4-B619-1720458B7F0E}" destId="{4C610BE4-E226-499D-96CA-9FE7778BE08D}" srcOrd="6" destOrd="0" presId="urn:microsoft.com/office/officeart/2005/8/layout/vProcess5"/>
    <dgm:cxn modelId="{C58CB2F8-3DE4-405A-B918-E291C1E15B47}" type="presParOf" srcId="{77ABBD34-888D-4ED4-B619-1720458B7F0E}" destId="{566FA551-1DA8-4ADC-93D5-87B6073006BB}" srcOrd="7" destOrd="0" presId="urn:microsoft.com/office/officeart/2005/8/layout/vProcess5"/>
    <dgm:cxn modelId="{F36C7CAF-8216-4D0E-9628-24884AB66279}" type="presParOf" srcId="{77ABBD34-888D-4ED4-B619-1720458B7F0E}" destId="{F3210CE8-F66C-4403-AE38-8DBDADAE4045}" srcOrd="8" destOrd="0" presId="urn:microsoft.com/office/officeart/2005/8/layout/vProcess5"/>
    <dgm:cxn modelId="{AA2F848A-58E0-4892-BA7C-21C29B08AE00}" type="presParOf" srcId="{77ABBD34-888D-4ED4-B619-1720458B7F0E}" destId="{C77235EF-8272-4129-A281-4716EC49814B}" srcOrd="9" destOrd="0" presId="urn:microsoft.com/office/officeart/2005/8/layout/vProcess5"/>
    <dgm:cxn modelId="{5340DBC5-7396-4E20-9097-12F7F7D8A6D1}" type="presParOf" srcId="{77ABBD34-888D-4ED4-B619-1720458B7F0E}" destId="{DE856163-55FD-4ECE-9274-6F213500BCA0}" srcOrd="10" destOrd="0" presId="urn:microsoft.com/office/officeart/2005/8/layout/vProcess5"/>
    <dgm:cxn modelId="{A6AA9767-D033-4EE0-970D-DF65AE97E162}" type="presParOf" srcId="{77ABBD34-888D-4ED4-B619-1720458B7F0E}" destId="{D6B43B0B-7B22-4C05-B95A-8E7E411913A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30A28-AB5D-4C58-89A8-DE6D4B3778F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FDF54C-C6AB-4EFE-9A9E-079358605E6C}">
      <dgm:prSet custT="1"/>
      <dgm:spPr/>
      <dgm:t>
        <a:bodyPr/>
        <a:lstStyle/>
        <a:p>
          <a:pPr>
            <a:lnSpc>
              <a:spcPct val="100000"/>
            </a:lnSpc>
          </a:pPr>
          <a:r>
            <a:rPr lang="en-US" sz="1600" b="1" i="0" dirty="0"/>
            <a:t>4.Security and Compliance</a:t>
          </a:r>
          <a:r>
            <a:rPr lang="en-US" sz="1600" b="0" i="0" dirty="0"/>
            <a:t>: Understanding AWS's security and compliance measures is a crucial aim. Students should learn how to secure AWS resources, manage access with IAM, and comprehend basic security best practices.</a:t>
          </a:r>
          <a:endParaRPr lang="en-US" sz="1600" dirty="0"/>
        </a:p>
      </dgm:t>
    </dgm:pt>
    <dgm:pt modelId="{7252D13A-BE21-4811-A483-1EC21BDD526B}" type="parTrans" cxnId="{895B9ABD-574D-4D84-B1F1-E949A11E0A7C}">
      <dgm:prSet/>
      <dgm:spPr/>
      <dgm:t>
        <a:bodyPr/>
        <a:lstStyle/>
        <a:p>
          <a:endParaRPr lang="en-US"/>
        </a:p>
      </dgm:t>
    </dgm:pt>
    <dgm:pt modelId="{14FD6532-91AB-4EF3-B58B-596BDCC6755F}" type="sibTrans" cxnId="{895B9ABD-574D-4D84-B1F1-E949A11E0A7C}">
      <dgm:prSet/>
      <dgm:spPr/>
      <dgm:t>
        <a:bodyPr/>
        <a:lstStyle/>
        <a:p>
          <a:endParaRPr lang="en-US"/>
        </a:p>
      </dgm:t>
    </dgm:pt>
    <dgm:pt modelId="{91B403F7-574F-407F-86C4-DD704CBE88F4}">
      <dgm:prSet custT="1"/>
      <dgm:spPr/>
      <dgm:t>
        <a:bodyPr/>
        <a:lstStyle/>
        <a:p>
          <a:pPr>
            <a:lnSpc>
              <a:spcPct val="100000"/>
            </a:lnSpc>
          </a:pPr>
          <a:r>
            <a:rPr lang="en-US" sz="1600" b="1" i="0" dirty="0"/>
            <a:t>5.Architectural Principles</a:t>
          </a:r>
          <a:r>
            <a:rPr lang="en-US" sz="1600" b="0" i="0" dirty="0"/>
            <a:t>: The course teaches students architectural best practices for designing scalable, highly available, and cost-effective solutions on AWS.</a:t>
          </a:r>
          <a:endParaRPr lang="en-US" sz="1600" dirty="0"/>
        </a:p>
      </dgm:t>
    </dgm:pt>
    <dgm:pt modelId="{AF16B7D2-8011-4D8E-99CC-5A8282DB504E}" type="parTrans" cxnId="{5785C571-9F01-4210-87A5-5CE96C359ACA}">
      <dgm:prSet/>
      <dgm:spPr/>
      <dgm:t>
        <a:bodyPr/>
        <a:lstStyle/>
        <a:p>
          <a:endParaRPr lang="en-US"/>
        </a:p>
      </dgm:t>
    </dgm:pt>
    <dgm:pt modelId="{E2E97C6B-3E07-4E37-BB85-E0D3A39139F6}" type="sibTrans" cxnId="{5785C571-9F01-4210-87A5-5CE96C359ACA}">
      <dgm:prSet/>
      <dgm:spPr/>
      <dgm:t>
        <a:bodyPr/>
        <a:lstStyle/>
        <a:p>
          <a:endParaRPr lang="en-US"/>
        </a:p>
      </dgm:t>
    </dgm:pt>
    <dgm:pt modelId="{0B4C828B-63DA-4A2D-881E-797CBFB3E638}">
      <dgm:prSet custT="1"/>
      <dgm:spPr/>
      <dgm:t>
        <a:bodyPr/>
        <a:lstStyle/>
        <a:p>
          <a:pPr>
            <a:lnSpc>
              <a:spcPct val="100000"/>
            </a:lnSpc>
          </a:pPr>
          <a:r>
            <a:rPr lang="en-US" sz="1600" b="1" i="0" dirty="0"/>
            <a:t>6.Billing and Pricing</a:t>
          </a:r>
          <a:r>
            <a:rPr lang="en-US" sz="1600" b="0" i="0" dirty="0"/>
            <a:t>: Participants should gain knowledge of AWS billing and pricing models, cost management tools, and how to control costs to make informed decisions about AWS usage.</a:t>
          </a:r>
          <a:endParaRPr lang="en-US" sz="1600" dirty="0"/>
        </a:p>
      </dgm:t>
    </dgm:pt>
    <dgm:pt modelId="{B5378D29-FA29-42AB-A563-45BBBA9D93BE}" type="parTrans" cxnId="{A515E5ED-0C5D-4734-8200-04EF923EF009}">
      <dgm:prSet/>
      <dgm:spPr/>
      <dgm:t>
        <a:bodyPr/>
        <a:lstStyle/>
        <a:p>
          <a:endParaRPr lang="en-US"/>
        </a:p>
      </dgm:t>
    </dgm:pt>
    <dgm:pt modelId="{AC4EC18F-C415-4072-8A05-415C171DB5E5}" type="sibTrans" cxnId="{A515E5ED-0C5D-4734-8200-04EF923EF009}">
      <dgm:prSet/>
      <dgm:spPr/>
      <dgm:t>
        <a:bodyPr/>
        <a:lstStyle/>
        <a:p>
          <a:endParaRPr lang="en-US"/>
        </a:p>
      </dgm:t>
    </dgm:pt>
    <dgm:pt modelId="{A7516E02-8E49-44B3-AE12-B7588F66B651}">
      <dgm:prSet custT="1"/>
      <dgm:spPr/>
      <dgm:t>
        <a:bodyPr/>
        <a:lstStyle/>
        <a:p>
          <a:pPr>
            <a:lnSpc>
              <a:spcPct val="100000"/>
            </a:lnSpc>
          </a:pPr>
          <a:r>
            <a:rPr lang="en-US" sz="1600" b="1" i="0" dirty="0"/>
            <a:t>7.Basic Troubleshooting</a:t>
          </a:r>
          <a:r>
            <a:rPr lang="en-US" sz="1600" b="0" i="0" dirty="0"/>
            <a:t>: The course equips individuals with fundamental troubleshooting skills, enabling them to identify and address common issues that may arise while using AWS services.</a:t>
          </a:r>
          <a:endParaRPr lang="en-US" sz="1600" dirty="0"/>
        </a:p>
      </dgm:t>
    </dgm:pt>
    <dgm:pt modelId="{6026F417-8D38-48E6-B83C-C52A406AB6F1}" type="parTrans" cxnId="{5686341B-D329-484D-A455-7105DB72CE24}">
      <dgm:prSet/>
      <dgm:spPr/>
      <dgm:t>
        <a:bodyPr/>
        <a:lstStyle/>
        <a:p>
          <a:endParaRPr lang="en-US"/>
        </a:p>
      </dgm:t>
    </dgm:pt>
    <dgm:pt modelId="{81C4EC6B-097F-402E-AC40-F53DF2BD12BE}" type="sibTrans" cxnId="{5686341B-D329-484D-A455-7105DB72CE24}">
      <dgm:prSet/>
      <dgm:spPr/>
      <dgm:t>
        <a:bodyPr/>
        <a:lstStyle/>
        <a:p>
          <a:endParaRPr lang="en-US"/>
        </a:p>
      </dgm:t>
    </dgm:pt>
    <dgm:pt modelId="{C6AFD390-73C0-4CB8-9C38-02C65E56F593}">
      <dgm:prSet custT="1"/>
      <dgm:spPr/>
      <dgm:t>
        <a:bodyPr/>
        <a:lstStyle/>
        <a:p>
          <a:pPr>
            <a:lnSpc>
              <a:spcPct val="100000"/>
            </a:lnSpc>
          </a:pPr>
          <a:r>
            <a:rPr lang="en-US" sz="1600" b="1" i="0" dirty="0"/>
            <a:t>8.Preparation for Certification</a:t>
          </a:r>
          <a:r>
            <a:rPr lang="en-US" sz="1600" b="0" i="0" dirty="0"/>
            <a:t>: Ultimately, the AWS Certified Cloud Practitioner course aims to prepare participants for the AWS Certified Cloud Practitioner certification exam. This certification validates their understanding of AWS services and cloud computing principles.</a:t>
          </a:r>
          <a:endParaRPr lang="en-US" sz="1600" dirty="0"/>
        </a:p>
      </dgm:t>
    </dgm:pt>
    <dgm:pt modelId="{F382120F-3DE8-45E5-BD7B-6FA050513FF9}" type="parTrans" cxnId="{62138186-6175-45C3-85AB-9B0A9E81F689}">
      <dgm:prSet/>
      <dgm:spPr/>
      <dgm:t>
        <a:bodyPr/>
        <a:lstStyle/>
        <a:p>
          <a:endParaRPr lang="en-US"/>
        </a:p>
      </dgm:t>
    </dgm:pt>
    <dgm:pt modelId="{DF096735-CEC9-436E-88A7-6E091E5184A9}" type="sibTrans" cxnId="{62138186-6175-45C3-85AB-9B0A9E81F689}">
      <dgm:prSet/>
      <dgm:spPr/>
      <dgm:t>
        <a:bodyPr/>
        <a:lstStyle/>
        <a:p>
          <a:endParaRPr lang="en-US"/>
        </a:p>
      </dgm:t>
    </dgm:pt>
    <dgm:pt modelId="{2FBAE684-E01F-4FA1-9FA4-0CF570C51806}" type="pres">
      <dgm:prSet presAssocID="{91230A28-AB5D-4C58-89A8-DE6D4B3778F5}" presName="root" presStyleCnt="0">
        <dgm:presLayoutVars>
          <dgm:dir/>
          <dgm:resizeHandles val="exact"/>
        </dgm:presLayoutVars>
      </dgm:prSet>
      <dgm:spPr/>
    </dgm:pt>
    <dgm:pt modelId="{2DA8777A-3E88-41B9-BE04-D6B2B0E902DE}" type="pres">
      <dgm:prSet presAssocID="{ABFDF54C-C6AB-4EFE-9A9E-079358605E6C}" presName="compNode" presStyleCnt="0"/>
      <dgm:spPr/>
    </dgm:pt>
    <dgm:pt modelId="{33425BCE-5D35-468C-B044-14399300CED5}" type="pres">
      <dgm:prSet presAssocID="{ABFDF54C-C6AB-4EFE-9A9E-079358605E6C}" presName="bgRect" presStyleLbl="bgShp" presStyleIdx="0" presStyleCnt="5"/>
      <dgm:spPr/>
    </dgm:pt>
    <dgm:pt modelId="{860A3CF9-5383-444E-886B-6F0075684703}" type="pres">
      <dgm:prSet presAssocID="{ABFDF54C-C6AB-4EFE-9A9E-079358605E6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B97F51AB-A3DD-40D4-8346-334A08B0ECAB}" type="pres">
      <dgm:prSet presAssocID="{ABFDF54C-C6AB-4EFE-9A9E-079358605E6C}" presName="spaceRect" presStyleCnt="0"/>
      <dgm:spPr/>
    </dgm:pt>
    <dgm:pt modelId="{23C097B5-9B00-4D68-8FDA-B1E3A2FEBD61}" type="pres">
      <dgm:prSet presAssocID="{ABFDF54C-C6AB-4EFE-9A9E-079358605E6C}" presName="parTx" presStyleLbl="revTx" presStyleIdx="0" presStyleCnt="5">
        <dgm:presLayoutVars>
          <dgm:chMax val="0"/>
          <dgm:chPref val="0"/>
        </dgm:presLayoutVars>
      </dgm:prSet>
      <dgm:spPr/>
    </dgm:pt>
    <dgm:pt modelId="{9651FF61-5C66-45F8-906C-E293750E76EF}" type="pres">
      <dgm:prSet presAssocID="{14FD6532-91AB-4EF3-B58B-596BDCC6755F}" presName="sibTrans" presStyleCnt="0"/>
      <dgm:spPr/>
    </dgm:pt>
    <dgm:pt modelId="{24297453-A56D-478C-BDF4-DA5C9877D996}" type="pres">
      <dgm:prSet presAssocID="{91B403F7-574F-407F-86C4-DD704CBE88F4}" presName="compNode" presStyleCnt="0"/>
      <dgm:spPr/>
    </dgm:pt>
    <dgm:pt modelId="{4D4AAA77-1C4D-4D59-88E1-0CD1B7A3C954}" type="pres">
      <dgm:prSet presAssocID="{91B403F7-574F-407F-86C4-DD704CBE88F4}" presName="bgRect" presStyleLbl="bgShp" presStyleIdx="1" presStyleCnt="5"/>
      <dgm:spPr/>
    </dgm:pt>
    <dgm:pt modelId="{6F783BC5-3E57-4F1E-9E5E-AECE3D75ED05}" type="pres">
      <dgm:prSet presAssocID="{91B403F7-574F-407F-86C4-DD704CBE88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0503AAAB-176A-4958-BA6C-4F7E6AC123A4}" type="pres">
      <dgm:prSet presAssocID="{91B403F7-574F-407F-86C4-DD704CBE88F4}" presName="spaceRect" presStyleCnt="0"/>
      <dgm:spPr/>
    </dgm:pt>
    <dgm:pt modelId="{C94F20C0-C921-4786-8165-0CA8B9E65DA2}" type="pres">
      <dgm:prSet presAssocID="{91B403F7-574F-407F-86C4-DD704CBE88F4}" presName="parTx" presStyleLbl="revTx" presStyleIdx="1" presStyleCnt="5">
        <dgm:presLayoutVars>
          <dgm:chMax val="0"/>
          <dgm:chPref val="0"/>
        </dgm:presLayoutVars>
      </dgm:prSet>
      <dgm:spPr/>
    </dgm:pt>
    <dgm:pt modelId="{C08F4E48-4E18-46C7-94E4-5B284A126772}" type="pres">
      <dgm:prSet presAssocID="{E2E97C6B-3E07-4E37-BB85-E0D3A39139F6}" presName="sibTrans" presStyleCnt="0"/>
      <dgm:spPr/>
    </dgm:pt>
    <dgm:pt modelId="{6003E096-D9BD-4458-9040-9B98F9835810}" type="pres">
      <dgm:prSet presAssocID="{0B4C828B-63DA-4A2D-881E-797CBFB3E638}" presName="compNode" presStyleCnt="0"/>
      <dgm:spPr/>
    </dgm:pt>
    <dgm:pt modelId="{615EEE20-95C9-438E-B38D-EC779384C877}" type="pres">
      <dgm:prSet presAssocID="{0B4C828B-63DA-4A2D-881E-797CBFB3E638}" presName="bgRect" presStyleLbl="bgShp" presStyleIdx="2" presStyleCnt="5"/>
      <dgm:spPr/>
    </dgm:pt>
    <dgm:pt modelId="{3A95134C-7A63-4E04-BE9A-8F065BBE6307}" type="pres">
      <dgm:prSet presAssocID="{0B4C828B-63DA-4A2D-881E-797CBFB3E6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E0B3948-F747-4502-AB31-07F546CD9CD7}" type="pres">
      <dgm:prSet presAssocID="{0B4C828B-63DA-4A2D-881E-797CBFB3E638}" presName="spaceRect" presStyleCnt="0"/>
      <dgm:spPr/>
    </dgm:pt>
    <dgm:pt modelId="{DAEF6D7A-F8A3-4F58-B918-AFB7694D8C38}" type="pres">
      <dgm:prSet presAssocID="{0B4C828B-63DA-4A2D-881E-797CBFB3E638}" presName="parTx" presStyleLbl="revTx" presStyleIdx="2" presStyleCnt="5">
        <dgm:presLayoutVars>
          <dgm:chMax val="0"/>
          <dgm:chPref val="0"/>
        </dgm:presLayoutVars>
      </dgm:prSet>
      <dgm:spPr/>
    </dgm:pt>
    <dgm:pt modelId="{DBC8AB82-97C2-4C23-9CE5-21880AFE523E}" type="pres">
      <dgm:prSet presAssocID="{AC4EC18F-C415-4072-8A05-415C171DB5E5}" presName="sibTrans" presStyleCnt="0"/>
      <dgm:spPr/>
    </dgm:pt>
    <dgm:pt modelId="{18566D15-4CF0-42EB-AC3B-A040EEEBCD04}" type="pres">
      <dgm:prSet presAssocID="{A7516E02-8E49-44B3-AE12-B7588F66B651}" presName="compNode" presStyleCnt="0"/>
      <dgm:spPr/>
    </dgm:pt>
    <dgm:pt modelId="{AD1B2147-6020-4C51-9FFF-3DE54BBC8325}" type="pres">
      <dgm:prSet presAssocID="{A7516E02-8E49-44B3-AE12-B7588F66B651}" presName="bgRect" presStyleLbl="bgShp" presStyleIdx="3" presStyleCnt="5"/>
      <dgm:spPr/>
    </dgm:pt>
    <dgm:pt modelId="{D966D123-2823-4741-A58E-60CF17D6E5E9}" type="pres">
      <dgm:prSet presAssocID="{A7516E02-8E49-44B3-AE12-B7588F66B65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rench"/>
        </a:ext>
      </dgm:extLst>
    </dgm:pt>
    <dgm:pt modelId="{507D82BD-AFB8-4D43-8A52-8B735F17D157}" type="pres">
      <dgm:prSet presAssocID="{A7516E02-8E49-44B3-AE12-B7588F66B651}" presName="spaceRect" presStyleCnt="0"/>
      <dgm:spPr/>
    </dgm:pt>
    <dgm:pt modelId="{C7034EC5-615B-428F-8265-2A357E3D32C7}" type="pres">
      <dgm:prSet presAssocID="{A7516E02-8E49-44B3-AE12-B7588F66B651}" presName="parTx" presStyleLbl="revTx" presStyleIdx="3" presStyleCnt="5">
        <dgm:presLayoutVars>
          <dgm:chMax val="0"/>
          <dgm:chPref val="0"/>
        </dgm:presLayoutVars>
      </dgm:prSet>
      <dgm:spPr/>
    </dgm:pt>
    <dgm:pt modelId="{6A2CF969-EFD4-495D-81FA-D01B25980BB6}" type="pres">
      <dgm:prSet presAssocID="{81C4EC6B-097F-402E-AC40-F53DF2BD12BE}" presName="sibTrans" presStyleCnt="0"/>
      <dgm:spPr/>
    </dgm:pt>
    <dgm:pt modelId="{EBEE64F3-5259-4642-A02D-C87BA39C5EEA}" type="pres">
      <dgm:prSet presAssocID="{C6AFD390-73C0-4CB8-9C38-02C65E56F593}" presName="compNode" presStyleCnt="0"/>
      <dgm:spPr/>
    </dgm:pt>
    <dgm:pt modelId="{6C9333E9-65DF-4851-9A83-469C434A6F19}" type="pres">
      <dgm:prSet presAssocID="{C6AFD390-73C0-4CB8-9C38-02C65E56F593}" presName="bgRect" presStyleLbl="bgShp" presStyleIdx="4" presStyleCnt="5"/>
      <dgm:spPr/>
    </dgm:pt>
    <dgm:pt modelId="{DD636AB1-C4AE-4D16-890A-753084F96528}" type="pres">
      <dgm:prSet presAssocID="{C6AFD390-73C0-4CB8-9C38-02C65E56F59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a:ext>
      </dgm:extLst>
    </dgm:pt>
    <dgm:pt modelId="{E8E44AE5-D09A-4D80-80B6-BBE3FB89126B}" type="pres">
      <dgm:prSet presAssocID="{C6AFD390-73C0-4CB8-9C38-02C65E56F593}" presName="spaceRect" presStyleCnt="0"/>
      <dgm:spPr/>
    </dgm:pt>
    <dgm:pt modelId="{992D2FC6-D8F8-48FB-928C-C97E513BA9F9}" type="pres">
      <dgm:prSet presAssocID="{C6AFD390-73C0-4CB8-9C38-02C65E56F593}" presName="parTx" presStyleLbl="revTx" presStyleIdx="4" presStyleCnt="5">
        <dgm:presLayoutVars>
          <dgm:chMax val="0"/>
          <dgm:chPref val="0"/>
        </dgm:presLayoutVars>
      </dgm:prSet>
      <dgm:spPr/>
    </dgm:pt>
  </dgm:ptLst>
  <dgm:cxnLst>
    <dgm:cxn modelId="{FAA0D703-7C69-4BFC-AD27-191B0F0C239A}" type="presOf" srcId="{91230A28-AB5D-4C58-89A8-DE6D4B3778F5}" destId="{2FBAE684-E01F-4FA1-9FA4-0CF570C51806}" srcOrd="0" destOrd="0" presId="urn:microsoft.com/office/officeart/2018/2/layout/IconVerticalSolidList"/>
    <dgm:cxn modelId="{5686341B-D329-484D-A455-7105DB72CE24}" srcId="{91230A28-AB5D-4C58-89A8-DE6D4B3778F5}" destId="{A7516E02-8E49-44B3-AE12-B7588F66B651}" srcOrd="3" destOrd="0" parTransId="{6026F417-8D38-48E6-B83C-C52A406AB6F1}" sibTransId="{81C4EC6B-097F-402E-AC40-F53DF2BD12BE}"/>
    <dgm:cxn modelId="{E2ABCB39-E80D-4789-B4FF-833D0517E69C}" type="presOf" srcId="{C6AFD390-73C0-4CB8-9C38-02C65E56F593}" destId="{992D2FC6-D8F8-48FB-928C-C97E513BA9F9}" srcOrd="0" destOrd="0" presId="urn:microsoft.com/office/officeart/2018/2/layout/IconVerticalSolidList"/>
    <dgm:cxn modelId="{5785C571-9F01-4210-87A5-5CE96C359ACA}" srcId="{91230A28-AB5D-4C58-89A8-DE6D4B3778F5}" destId="{91B403F7-574F-407F-86C4-DD704CBE88F4}" srcOrd="1" destOrd="0" parTransId="{AF16B7D2-8011-4D8E-99CC-5A8282DB504E}" sibTransId="{E2E97C6B-3E07-4E37-BB85-E0D3A39139F6}"/>
    <dgm:cxn modelId="{62138186-6175-45C3-85AB-9B0A9E81F689}" srcId="{91230A28-AB5D-4C58-89A8-DE6D4B3778F5}" destId="{C6AFD390-73C0-4CB8-9C38-02C65E56F593}" srcOrd="4" destOrd="0" parTransId="{F382120F-3DE8-45E5-BD7B-6FA050513FF9}" sibTransId="{DF096735-CEC9-436E-88A7-6E091E5184A9}"/>
    <dgm:cxn modelId="{CE424B8B-A624-44E5-8B2B-B19F1FEE4E2B}" type="presOf" srcId="{91B403F7-574F-407F-86C4-DD704CBE88F4}" destId="{C94F20C0-C921-4786-8165-0CA8B9E65DA2}" srcOrd="0" destOrd="0" presId="urn:microsoft.com/office/officeart/2018/2/layout/IconVerticalSolidList"/>
    <dgm:cxn modelId="{BBF586B3-09FF-40B8-BD5F-EDCF69115604}" type="presOf" srcId="{0B4C828B-63DA-4A2D-881E-797CBFB3E638}" destId="{DAEF6D7A-F8A3-4F58-B918-AFB7694D8C38}" srcOrd="0" destOrd="0" presId="urn:microsoft.com/office/officeart/2018/2/layout/IconVerticalSolidList"/>
    <dgm:cxn modelId="{895B9ABD-574D-4D84-B1F1-E949A11E0A7C}" srcId="{91230A28-AB5D-4C58-89A8-DE6D4B3778F5}" destId="{ABFDF54C-C6AB-4EFE-9A9E-079358605E6C}" srcOrd="0" destOrd="0" parTransId="{7252D13A-BE21-4811-A483-1EC21BDD526B}" sibTransId="{14FD6532-91AB-4EF3-B58B-596BDCC6755F}"/>
    <dgm:cxn modelId="{3EB337C2-A85C-45C0-9F04-F6040FF9020F}" type="presOf" srcId="{ABFDF54C-C6AB-4EFE-9A9E-079358605E6C}" destId="{23C097B5-9B00-4D68-8FDA-B1E3A2FEBD61}" srcOrd="0" destOrd="0" presId="urn:microsoft.com/office/officeart/2018/2/layout/IconVerticalSolidList"/>
    <dgm:cxn modelId="{541130ED-8D10-40DC-A431-79B360DFF94C}" type="presOf" srcId="{A7516E02-8E49-44B3-AE12-B7588F66B651}" destId="{C7034EC5-615B-428F-8265-2A357E3D32C7}" srcOrd="0" destOrd="0" presId="urn:microsoft.com/office/officeart/2018/2/layout/IconVerticalSolidList"/>
    <dgm:cxn modelId="{A515E5ED-0C5D-4734-8200-04EF923EF009}" srcId="{91230A28-AB5D-4C58-89A8-DE6D4B3778F5}" destId="{0B4C828B-63DA-4A2D-881E-797CBFB3E638}" srcOrd="2" destOrd="0" parTransId="{B5378D29-FA29-42AB-A563-45BBBA9D93BE}" sibTransId="{AC4EC18F-C415-4072-8A05-415C171DB5E5}"/>
    <dgm:cxn modelId="{30398087-9EE3-4E7E-B5A0-0662E671D908}" type="presParOf" srcId="{2FBAE684-E01F-4FA1-9FA4-0CF570C51806}" destId="{2DA8777A-3E88-41B9-BE04-D6B2B0E902DE}" srcOrd="0" destOrd="0" presId="urn:microsoft.com/office/officeart/2018/2/layout/IconVerticalSolidList"/>
    <dgm:cxn modelId="{E49C8F6C-EDCB-4672-9C8B-44B6C437E062}" type="presParOf" srcId="{2DA8777A-3E88-41B9-BE04-D6B2B0E902DE}" destId="{33425BCE-5D35-468C-B044-14399300CED5}" srcOrd="0" destOrd="0" presId="urn:microsoft.com/office/officeart/2018/2/layout/IconVerticalSolidList"/>
    <dgm:cxn modelId="{3924EB5C-9091-4628-B7FC-AD9B7FBADBA3}" type="presParOf" srcId="{2DA8777A-3E88-41B9-BE04-D6B2B0E902DE}" destId="{860A3CF9-5383-444E-886B-6F0075684703}" srcOrd="1" destOrd="0" presId="urn:microsoft.com/office/officeart/2018/2/layout/IconVerticalSolidList"/>
    <dgm:cxn modelId="{C8AAC459-7743-4149-8DB0-07F9310A8B80}" type="presParOf" srcId="{2DA8777A-3E88-41B9-BE04-D6B2B0E902DE}" destId="{B97F51AB-A3DD-40D4-8346-334A08B0ECAB}" srcOrd="2" destOrd="0" presId="urn:microsoft.com/office/officeart/2018/2/layout/IconVerticalSolidList"/>
    <dgm:cxn modelId="{E186F18F-2D26-46DA-B5F2-330E3302D7AC}" type="presParOf" srcId="{2DA8777A-3E88-41B9-BE04-D6B2B0E902DE}" destId="{23C097B5-9B00-4D68-8FDA-B1E3A2FEBD61}" srcOrd="3" destOrd="0" presId="urn:microsoft.com/office/officeart/2018/2/layout/IconVerticalSolidList"/>
    <dgm:cxn modelId="{9FB6D888-F1EF-4612-B801-B4135214FB7A}" type="presParOf" srcId="{2FBAE684-E01F-4FA1-9FA4-0CF570C51806}" destId="{9651FF61-5C66-45F8-906C-E293750E76EF}" srcOrd="1" destOrd="0" presId="urn:microsoft.com/office/officeart/2018/2/layout/IconVerticalSolidList"/>
    <dgm:cxn modelId="{52BFEA4A-95EA-4B87-AD1E-614B19BF70B2}" type="presParOf" srcId="{2FBAE684-E01F-4FA1-9FA4-0CF570C51806}" destId="{24297453-A56D-478C-BDF4-DA5C9877D996}" srcOrd="2" destOrd="0" presId="urn:microsoft.com/office/officeart/2018/2/layout/IconVerticalSolidList"/>
    <dgm:cxn modelId="{AEFA2CFF-6DC6-4016-A440-44B2E945F7A6}" type="presParOf" srcId="{24297453-A56D-478C-BDF4-DA5C9877D996}" destId="{4D4AAA77-1C4D-4D59-88E1-0CD1B7A3C954}" srcOrd="0" destOrd="0" presId="urn:microsoft.com/office/officeart/2018/2/layout/IconVerticalSolidList"/>
    <dgm:cxn modelId="{07AF3CAF-48EA-48CA-AFF4-32A2F6CDFA96}" type="presParOf" srcId="{24297453-A56D-478C-BDF4-DA5C9877D996}" destId="{6F783BC5-3E57-4F1E-9E5E-AECE3D75ED05}" srcOrd="1" destOrd="0" presId="urn:microsoft.com/office/officeart/2018/2/layout/IconVerticalSolidList"/>
    <dgm:cxn modelId="{4C8A3252-F39B-4208-AE8C-4A25F7AD6F03}" type="presParOf" srcId="{24297453-A56D-478C-BDF4-DA5C9877D996}" destId="{0503AAAB-176A-4958-BA6C-4F7E6AC123A4}" srcOrd="2" destOrd="0" presId="urn:microsoft.com/office/officeart/2018/2/layout/IconVerticalSolidList"/>
    <dgm:cxn modelId="{70BB8E56-E2FA-4BDA-A67B-A50EF4C365FF}" type="presParOf" srcId="{24297453-A56D-478C-BDF4-DA5C9877D996}" destId="{C94F20C0-C921-4786-8165-0CA8B9E65DA2}" srcOrd="3" destOrd="0" presId="urn:microsoft.com/office/officeart/2018/2/layout/IconVerticalSolidList"/>
    <dgm:cxn modelId="{62B6FD9E-2647-486D-81D2-3577B4CD2C3D}" type="presParOf" srcId="{2FBAE684-E01F-4FA1-9FA4-0CF570C51806}" destId="{C08F4E48-4E18-46C7-94E4-5B284A126772}" srcOrd="3" destOrd="0" presId="urn:microsoft.com/office/officeart/2018/2/layout/IconVerticalSolidList"/>
    <dgm:cxn modelId="{135CAF09-BFD9-4339-91CE-A1CBA142C939}" type="presParOf" srcId="{2FBAE684-E01F-4FA1-9FA4-0CF570C51806}" destId="{6003E096-D9BD-4458-9040-9B98F9835810}" srcOrd="4" destOrd="0" presId="urn:microsoft.com/office/officeart/2018/2/layout/IconVerticalSolidList"/>
    <dgm:cxn modelId="{B90FE132-BB73-4C03-9806-07E05A009D1F}" type="presParOf" srcId="{6003E096-D9BD-4458-9040-9B98F9835810}" destId="{615EEE20-95C9-438E-B38D-EC779384C877}" srcOrd="0" destOrd="0" presId="urn:microsoft.com/office/officeart/2018/2/layout/IconVerticalSolidList"/>
    <dgm:cxn modelId="{C779F28F-EC75-4000-85EE-8509980A4711}" type="presParOf" srcId="{6003E096-D9BD-4458-9040-9B98F9835810}" destId="{3A95134C-7A63-4E04-BE9A-8F065BBE6307}" srcOrd="1" destOrd="0" presId="urn:microsoft.com/office/officeart/2018/2/layout/IconVerticalSolidList"/>
    <dgm:cxn modelId="{33B47C9B-0DCD-418B-B46C-4D417EDBC947}" type="presParOf" srcId="{6003E096-D9BD-4458-9040-9B98F9835810}" destId="{7E0B3948-F747-4502-AB31-07F546CD9CD7}" srcOrd="2" destOrd="0" presId="urn:microsoft.com/office/officeart/2018/2/layout/IconVerticalSolidList"/>
    <dgm:cxn modelId="{81A65374-5233-4DD0-8509-D23D765D9245}" type="presParOf" srcId="{6003E096-D9BD-4458-9040-9B98F9835810}" destId="{DAEF6D7A-F8A3-4F58-B918-AFB7694D8C38}" srcOrd="3" destOrd="0" presId="urn:microsoft.com/office/officeart/2018/2/layout/IconVerticalSolidList"/>
    <dgm:cxn modelId="{8E575C86-C3D0-4784-BE7B-FAAF4484EF8A}" type="presParOf" srcId="{2FBAE684-E01F-4FA1-9FA4-0CF570C51806}" destId="{DBC8AB82-97C2-4C23-9CE5-21880AFE523E}" srcOrd="5" destOrd="0" presId="urn:microsoft.com/office/officeart/2018/2/layout/IconVerticalSolidList"/>
    <dgm:cxn modelId="{6FDEBC72-E9BF-4556-A936-50827626D142}" type="presParOf" srcId="{2FBAE684-E01F-4FA1-9FA4-0CF570C51806}" destId="{18566D15-4CF0-42EB-AC3B-A040EEEBCD04}" srcOrd="6" destOrd="0" presId="urn:microsoft.com/office/officeart/2018/2/layout/IconVerticalSolidList"/>
    <dgm:cxn modelId="{EB17A7FD-28F3-497C-A092-88A57CD0EC82}" type="presParOf" srcId="{18566D15-4CF0-42EB-AC3B-A040EEEBCD04}" destId="{AD1B2147-6020-4C51-9FFF-3DE54BBC8325}" srcOrd="0" destOrd="0" presId="urn:microsoft.com/office/officeart/2018/2/layout/IconVerticalSolidList"/>
    <dgm:cxn modelId="{9DAD7A1E-7D89-4117-860E-30E4CC86E683}" type="presParOf" srcId="{18566D15-4CF0-42EB-AC3B-A040EEEBCD04}" destId="{D966D123-2823-4741-A58E-60CF17D6E5E9}" srcOrd="1" destOrd="0" presId="urn:microsoft.com/office/officeart/2018/2/layout/IconVerticalSolidList"/>
    <dgm:cxn modelId="{7593B693-A83C-4063-95E1-41BFF9512D89}" type="presParOf" srcId="{18566D15-4CF0-42EB-AC3B-A040EEEBCD04}" destId="{507D82BD-AFB8-4D43-8A52-8B735F17D157}" srcOrd="2" destOrd="0" presId="urn:microsoft.com/office/officeart/2018/2/layout/IconVerticalSolidList"/>
    <dgm:cxn modelId="{3B2B521F-EB0C-4B16-94E3-D3B636C0206F}" type="presParOf" srcId="{18566D15-4CF0-42EB-AC3B-A040EEEBCD04}" destId="{C7034EC5-615B-428F-8265-2A357E3D32C7}" srcOrd="3" destOrd="0" presId="urn:microsoft.com/office/officeart/2018/2/layout/IconVerticalSolidList"/>
    <dgm:cxn modelId="{04542F75-1D34-4008-B2AF-C80CFDDD453A}" type="presParOf" srcId="{2FBAE684-E01F-4FA1-9FA4-0CF570C51806}" destId="{6A2CF969-EFD4-495D-81FA-D01B25980BB6}" srcOrd="7" destOrd="0" presId="urn:microsoft.com/office/officeart/2018/2/layout/IconVerticalSolidList"/>
    <dgm:cxn modelId="{3285FD21-FD5A-4C2C-BE87-866FCAB175D8}" type="presParOf" srcId="{2FBAE684-E01F-4FA1-9FA4-0CF570C51806}" destId="{EBEE64F3-5259-4642-A02D-C87BA39C5EEA}" srcOrd="8" destOrd="0" presId="urn:microsoft.com/office/officeart/2018/2/layout/IconVerticalSolidList"/>
    <dgm:cxn modelId="{EB8DDFE2-D8BE-4126-A050-EA597F935058}" type="presParOf" srcId="{EBEE64F3-5259-4642-A02D-C87BA39C5EEA}" destId="{6C9333E9-65DF-4851-9A83-469C434A6F19}" srcOrd="0" destOrd="0" presId="urn:microsoft.com/office/officeart/2018/2/layout/IconVerticalSolidList"/>
    <dgm:cxn modelId="{161B65B8-1852-49D6-95E9-4DC8461FFF0C}" type="presParOf" srcId="{EBEE64F3-5259-4642-A02D-C87BA39C5EEA}" destId="{DD636AB1-C4AE-4D16-890A-753084F96528}" srcOrd="1" destOrd="0" presId="urn:microsoft.com/office/officeart/2018/2/layout/IconVerticalSolidList"/>
    <dgm:cxn modelId="{6483DF64-B522-4EAE-A949-5B485D721C54}" type="presParOf" srcId="{EBEE64F3-5259-4642-A02D-C87BA39C5EEA}" destId="{E8E44AE5-D09A-4D80-80B6-BBE3FB89126B}" srcOrd="2" destOrd="0" presId="urn:microsoft.com/office/officeart/2018/2/layout/IconVerticalSolidList"/>
    <dgm:cxn modelId="{F83F8675-F0B4-4391-9FD2-56DE614E9744}" type="presParOf" srcId="{EBEE64F3-5259-4642-A02D-C87BA39C5EEA}" destId="{992D2FC6-D8F8-48FB-928C-C97E513BA9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69115-3934-4697-BD66-2E9D9A7FDF15}">
      <dsp:nvSpPr>
        <dsp:cNvPr id="0" name=""/>
        <dsp:cNvSpPr/>
      </dsp:nvSpPr>
      <dsp:spPr>
        <a:xfrm>
          <a:off x="0" y="0"/>
          <a:ext cx="8826423" cy="1016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aim of the AWS Certified Cloud Practitioner course is to provide individuals with a foundational understanding of Amazon Web Services (AWS) and cloud computing concepts. This course is designed to achieve several key objectives:</a:t>
          </a:r>
          <a:endParaRPr lang="en-US" sz="1800" kern="1200" dirty="0"/>
        </a:p>
      </dsp:txBody>
      <dsp:txXfrm>
        <a:off x="29767" y="29767"/>
        <a:ext cx="7643854" cy="956786"/>
      </dsp:txXfrm>
    </dsp:sp>
    <dsp:sp modelId="{1753B101-916A-4578-9579-F8FBF7AE6C35}">
      <dsp:nvSpPr>
        <dsp:cNvPr id="0" name=""/>
        <dsp:cNvSpPr/>
      </dsp:nvSpPr>
      <dsp:spPr>
        <a:xfrm>
          <a:off x="739212" y="1201106"/>
          <a:ext cx="8826423" cy="1016320"/>
        </a:xfrm>
        <a:prstGeom prst="roundRect">
          <a:avLst>
            <a:gd name="adj" fmla="val 10000"/>
          </a:avLst>
        </a:prstGeom>
        <a:solidFill>
          <a:schemeClr val="accent2">
            <a:hueOff val="1004480"/>
            <a:satOff val="2087"/>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1. Introduction to AWS</a:t>
          </a:r>
          <a:r>
            <a:rPr lang="en-US" sz="1800" b="0" i="0" kern="1200" dirty="0"/>
            <a:t>: The course aims to familiarize participants with the AWS platform, its services, and its global infrastructure. It provides an overview of AWS's history, growth, and significance in the cloud computing industry.</a:t>
          </a:r>
          <a:endParaRPr lang="en-US" sz="1800" kern="1200" dirty="0"/>
        </a:p>
      </dsp:txBody>
      <dsp:txXfrm>
        <a:off x="768979" y="1230873"/>
        <a:ext cx="7367067" cy="956786"/>
      </dsp:txXfrm>
    </dsp:sp>
    <dsp:sp modelId="{E3F309C8-B4A2-42FD-AE23-0E79528781B3}">
      <dsp:nvSpPr>
        <dsp:cNvPr id="0" name=""/>
        <dsp:cNvSpPr/>
      </dsp:nvSpPr>
      <dsp:spPr>
        <a:xfrm>
          <a:off x="1467392" y="2402212"/>
          <a:ext cx="8826423" cy="1016320"/>
        </a:xfrm>
        <a:prstGeom prst="roundRect">
          <a:avLst>
            <a:gd name="adj" fmla="val 10000"/>
          </a:avLst>
        </a:prstGeom>
        <a:solidFill>
          <a:schemeClr val="accent2">
            <a:hueOff val="2008960"/>
            <a:satOff val="4174"/>
            <a:lumOff val="32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2. Fundamental Cloud Concepts</a:t>
          </a:r>
          <a:r>
            <a:rPr lang="en-US" sz="1800" b="0" i="0" kern="1200" dirty="0"/>
            <a:t>: Students are expected to gain a clear understanding of essential cloud computing concepts, such as on-demand resources, scalability, elasticity, and the pay-as-you-go pricing model that underpins cloud services</a:t>
          </a:r>
          <a:r>
            <a:rPr lang="en-US" sz="1600" b="0" i="0" kern="1200" dirty="0"/>
            <a:t>.</a:t>
          </a:r>
          <a:endParaRPr lang="en-US" sz="1600" kern="1200" dirty="0"/>
        </a:p>
      </dsp:txBody>
      <dsp:txXfrm>
        <a:off x="1497159" y="2431979"/>
        <a:ext cx="7378100" cy="956786"/>
      </dsp:txXfrm>
    </dsp:sp>
    <dsp:sp modelId="{566FB7DB-8D37-4ACF-AFB9-A6FEA31F243A}">
      <dsp:nvSpPr>
        <dsp:cNvPr id="0" name=""/>
        <dsp:cNvSpPr/>
      </dsp:nvSpPr>
      <dsp:spPr>
        <a:xfrm>
          <a:off x="2206605" y="3603319"/>
          <a:ext cx="8826423" cy="1016320"/>
        </a:xfrm>
        <a:prstGeom prst="roundRect">
          <a:avLst>
            <a:gd name="adj" fmla="val 10000"/>
          </a:avLst>
        </a:prstGeom>
        <a:solidFill>
          <a:schemeClr val="accent2">
            <a:hueOff val="3013440"/>
            <a:satOff val="6261"/>
            <a:lumOff val="49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3. AWS Service Knowledge</a:t>
          </a:r>
          <a:r>
            <a:rPr lang="en-US" sz="1800" b="0" i="0" kern="1200" dirty="0"/>
            <a:t>: The course's primary goal is to educate participants about key AWS services and their use cases. It covers services like Amazon EC2, Amazon S3, Amazon RDS, AWS Lambda, and others, ensuring students know what these services are and how they work.</a:t>
          </a:r>
          <a:endParaRPr lang="en-US" sz="1800" kern="1200" dirty="0"/>
        </a:p>
      </dsp:txBody>
      <dsp:txXfrm>
        <a:off x="2236372" y="3633086"/>
        <a:ext cx="7367067" cy="956786"/>
      </dsp:txXfrm>
    </dsp:sp>
    <dsp:sp modelId="{8B46871B-7EAD-4380-9164-C5C9EC4C4D87}">
      <dsp:nvSpPr>
        <dsp:cNvPr id="0" name=""/>
        <dsp:cNvSpPr/>
      </dsp:nvSpPr>
      <dsp:spPr>
        <a:xfrm>
          <a:off x="8165814" y="778409"/>
          <a:ext cx="660608" cy="66060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314451" y="778409"/>
        <a:ext cx="363334" cy="497108"/>
      </dsp:txXfrm>
    </dsp:sp>
    <dsp:sp modelId="{4C610BE4-E226-499D-96CA-9FE7778BE08D}">
      <dsp:nvSpPr>
        <dsp:cNvPr id="0" name=""/>
        <dsp:cNvSpPr/>
      </dsp:nvSpPr>
      <dsp:spPr>
        <a:xfrm>
          <a:off x="8905027" y="1979515"/>
          <a:ext cx="660608" cy="660608"/>
        </a:xfrm>
        <a:prstGeom prst="downArrow">
          <a:avLst>
            <a:gd name="adj1" fmla="val 55000"/>
            <a:gd name="adj2" fmla="val 45000"/>
          </a:avLst>
        </a:prstGeom>
        <a:solidFill>
          <a:schemeClr val="accent2">
            <a:tint val="40000"/>
            <a:alpha val="90000"/>
            <a:hueOff val="1872786"/>
            <a:satOff val="4654"/>
            <a:lumOff val="607"/>
            <a:alphaOff val="0"/>
          </a:schemeClr>
        </a:solidFill>
        <a:ln w="12700" cap="flat" cmpd="sng" algn="ctr">
          <a:solidFill>
            <a:schemeClr val="accent2">
              <a:tint val="40000"/>
              <a:alpha val="90000"/>
              <a:hueOff val="1872786"/>
              <a:satOff val="4654"/>
              <a:lumOff val="6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053664" y="1979515"/>
        <a:ext cx="363334" cy="497108"/>
      </dsp:txXfrm>
    </dsp:sp>
    <dsp:sp modelId="{566FA551-1DA8-4ADC-93D5-87B6073006BB}">
      <dsp:nvSpPr>
        <dsp:cNvPr id="0" name=""/>
        <dsp:cNvSpPr/>
      </dsp:nvSpPr>
      <dsp:spPr>
        <a:xfrm>
          <a:off x="9633207" y="3180622"/>
          <a:ext cx="660608" cy="660608"/>
        </a:xfrm>
        <a:prstGeom prst="downArrow">
          <a:avLst>
            <a:gd name="adj1" fmla="val 55000"/>
            <a:gd name="adj2" fmla="val 45000"/>
          </a:avLst>
        </a:prstGeom>
        <a:solidFill>
          <a:schemeClr val="accent2">
            <a:tint val="40000"/>
            <a:alpha val="90000"/>
            <a:hueOff val="3745573"/>
            <a:satOff val="9308"/>
            <a:lumOff val="1214"/>
            <a:alphaOff val="0"/>
          </a:schemeClr>
        </a:solidFill>
        <a:ln w="12700" cap="flat" cmpd="sng" algn="ctr">
          <a:solidFill>
            <a:schemeClr val="accent2">
              <a:tint val="40000"/>
              <a:alpha val="90000"/>
              <a:hueOff val="3745573"/>
              <a:satOff val="9308"/>
              <a:lumOff val="12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781844" y="3180622"/>
        <a:ext cx="363334" cy="497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25BCE-5D35-468C-B044-14399300CED5}">
      <dsp:nvSpPr>
        <dsp:cNvPr id="0" name=""/>
        <dsp:cNvSpPr/>
      </dsp:nvSpPr>
      <dsp:spPr>
        <a:xfrm>
          <a:off x="0" y="8096"/>
          <a:ext cx="7816645" cy="99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A3CF9-5383-444E-886B-6F0075684703}">
      <dsp:nvSpPr>
        <dsp:cNvPr id="0" name=""/>
        <dsp:cNvSpPr/>
      </dsp:nvSpPr>
      <dsp:spPr>
        <a:xfrm>
          <a:off x="302022" y="232741"/>
          <a:ext cx="549669" cy="5491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C097B5-9B00-4D68-8FDA-B1E3A2FEBD61}">
      <dsp:nvSpPr>
        <dsp:cNvPr id="0" name=""/>
        <dsp:cNvSpPr/>
      </dsp:nvSpPr>
      <dsp:spPr>
        <a:xfrm>
          <a:off x="1153714" y="8096"/>
          <a:ext cx="6627985" cy="1060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71" tIns="112271" rIns="112271" bIns="112271" numCol="1" spcCol="1270" anchor="ctr" anchorCtr="0">
          <a:noAutofit/>
        </a:bodyPr>
        <a:lstStyle/>
        <a:p>
          <a:pPr marL="0" lvl="0" indent="0" algn="l" defTabSz="711200">
            <a:lnSpc>
              <a:spcPct val="100000"/>
            </a:lnSpc>
            <a:spcBef>
              <a:spcPct val="0"/>
            </a:spcBef>
            <a:spcAft>
              <a:spcPct val="35000"/>
            </a:spcAft>
            <a:buNone/>
          </a:pPr>
          <a:r>
            <a:rPr lang="en-US" sz="1600" b="1" i="0" kern="1200" dirty="0"/>
            <a:t>4.Security and Compliance</a:t>
          </a:r>
          <a:r>
            <a:rPr lang="en-US" sz="1600" b="0" i="0" kern="1200" dirty="0"/>
            <a:t>: Understanding AWS's security and compliance measures is a crucial aim. Students should learn how to secure AWS resources, manage access with IAM, and comprehend basic security best practices.</a:t>
          </a:r>
          <a:endParaRPr lang="en-US" sz="1600" kern="1200" dirty="0"/>
        </a:p>
      </dsp:txBody>
      <dsp:txXfrm>
        <a:off x="1153714" y="8096"/>
        <a:ext cx="6627985" cy="1060823"/>
      </dsp:txXfrm>
    </dsp:sp>
    <dsp:sp modelId="{4D4AAA77-1C4D-4D59-88E1-0CD1B7A3C954}">
      <dsp:nvSpPr>
        <dsp:cNvPr id="0" name=""/>
        <dsp:cNvSpPr/>
      </dsp:nvSpPr>
      <dsp:spPr>
        <a:xfrm>
          <a:off x="0" y="1334125"/>
          <a:ext cx="7816645" cy="99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83BC5-3E57-4F1E-9E5E-AECE3D75ED05}">
      <dsp:nvSpPr>
        <dsp:cNvPr id="0" name=""/>
        <dsp:cNvSpPr/>
      </dsp:nvSpPr>
      <dsp:spPr>
        <a:xfrm>
          <a:off x="302022" y="1558770"/>
          <a:ext cx="549669" cy="5491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4F20C0-C921-4786-8165-0CA8B9E65DA2}">
      <dsp:nvSpPr>
        <dsp:cNvPr id="0" name=""/>
        <dsp:cNvSpPr/>
      </dsp:nvSpPr>
      <dsp:spPr>
        <a:xfrm>
          <a:off x="1153714" y="1334125"/>
          <a:ext cx="6627985" cy="1060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71" tIns="112271" rIns="112271" bIns="112271" numCol="1" spcCol="1270" anchor="ctr" anchorCtr="0">
          <a:noAutofit/>
        </a:bodyPr>
        <a:lstStyle/>
        <a:p>
          <a:pPr marL="0" lvl="0" indent="0" algn="l" defTabSz="711200">
            <a:lnSpc>
              <a:spcPct val="100000"/>
            </a:lnSpc>
            <a:spcBef>
              <a:spcPct val="0"/>
            </a:spcBef>
            <a:spcAft>
              <a:spcPct val="35000"/>
            </a:spcAft>
            <a:buNone/>
          </a:pPr>
          <a:r>
            <a:rPr lang="en-US" sz="1600" b="1" i="0" kern="1200" dirty="0"/>
            <a:t>5.Architectural Principles</a:t>
          </a:r>
          <a:r>
            <a:rPr lang="en-US" sz="1600" b="0" i="0" kern="1200" dirty="0"/>
            <a:t>: The course teaches students architectural best practices for designing scalable, highly available, and cost-effective solutions on AWS.</a:t>
          </a:r>
          <a:endParaRPr lang="en-US" sz="1600" kern="1200" dirty="0"/>
        </a:p>
      </dsp:txBody>
      <dsp:txXfrm>
        <a:off x="1153714" y="1334125"/>
        <a:ext cx="6627985" cy="1060823"/>
      </dsp:txXfrm>
    </dsp:sp>
    <dsp:sp modelId="{615EEE20-95C9-438E-B38D-EC779384C877}">
      <dsp:nvSpPr>
        <dsp:cNvPr id="0" name=""/>
        <dsp:cNvSpPr/>
      </dsp:nvSpPr>
      <dsp:spPr>
        <a:xfrm>
          <a:off x="0" y="2660155"/>
          <a:ext cx="7816645" cy="99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5134C-7A63-4E04-BE9A-8F065BBE6307}">
      <dsp:nvSpPr>
        <dsp:cNvPr id="0" name=""/>
        <dsp:cNvSpPr/>
      </dsp:nvSpPr>
      <dsp:spPr>
        <a:xfrm>
          <a:off x="302022" y="2884800"/>
          <a:ext cx="549669" cy="5491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EF6D7A-F8A3-4F58-B918-AFB7694D8C38}">
      <dsp:nvSpPr>
        <dsp:cNvPr id="0" name=""/>
        <dsp:cNvSpPr/>
      </dsp:nvSpPr>
      <dsp:spPr>
        <a:xfrm>
          <a:off x="1153714" y="2660155"/>
          <a:ext cx="6627985" cy="1060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71" tIns="112271" rIns="112271" bIns="112271" numCol="1" spcCol="1270" anchor="ctr" anchorCtr="0">
          <a:noAutofit/>
        </a:bodyPr>
        <a:lstStyle/>
        <a:p>
          <a:pPr marL="0" lvl="0" indent="0" algn="l" defTabSz="711200">
            <a:lnSpc>
              <a:spcPct val="100000"/>
            </a:lnSpc>
            <a:spcBef>
              <a:spcPct val="0"/>
            </a:spcBef>
            <a:spcAft>
              <a:spcPct val="35000"/>
            </a:spcAft>
            <a:buNone/>
          </a:pPr>
          <a:r>
            <a:rPr lang="en-US" sz="1600" b="1" i="0" kern="1200" dirty="0"/>
            <a:t>6.Billing and Pricing</a:t>
          </a:r>
          <a:r>
            <a:rPr lang="en-US" sz="1600" b="0" i="0" kern="1200" dirty="0"/>
            <a:t>: Participants should gain knowledge of AWS billing and pricing models, cost management tools, and how to control costs to make informed decisions about AWS usage.</a:t>
          </a:r>
          <a:endParaRPr lang="en-US" sz="1600" kern="1200" dirty="0"/>
        </a:p>
      </dsp:txBody>
      <dsp:txXfrm>
        <a:off x="1153714" y="2660155"/>
        <a:ext cx="6627985" cy="1060823"/>
      </dsp:txXfrm>
    </dsp:sp>
    <dsp:sp modelId="{AD1B2147-6020-4C51-9FFF-3DE54BBC8325}">
      <dsp:nvSpPr>
        <dsp:cNvPr id="0" name=""/>
        <dsp:cNvSpPr/>
      </dsp:nvSpPr>
      <dsp:spPr>
        <a:xfrm>
          <a:off x="0" y="3986185"/>
          <a:ext cx="7816645" cy="99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6D123-2823-4741-A58E-60CF17D6E5E9}">
      <dsp:nvSpPr>
        <dsp:cNvPr id="0" name=""/>
        <dsp:cNvSpPr/>
      </dsp:nvSpPr>
      <dsp:spPr>
        <a:xfrm>
          <a:off x="302022" y="4210830"/>
          <a:ext cx="549669" cy="5491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34EC5-615B-428F-8265-2A357E3D32C7}">
      <dsp:nvSpPr>
        <dsp:cNvPr id="0" name=""/>
        <dsp:cNvSpPr/>
      </dsp:nvSpPr>
      <dsp:spPr>
        <a:xfrm>
          <a:off x="1153714" y="3986185"/>
          <a:ext cx="6627985" cy="1060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71" tIns="112271" rIns="112271" bIns="112271" numCol="1" spcCol="1270" anchor="ctr" anchorCtr="0">
          <a:noAutofit/>
        </a:bodyPr>
        <a:lstStyle/>
        <a:p>
          <a:pPr marL="0" lvl="0" indent="0" algn="l" defTabSz="711200">
            <a:lnSpc>
              <a:spcPct val="100000"/>
            </a:lnSpc>
            <a:spcBef>
              <a:spcPct val="0"/>
            </a:spcBef>
            <a:spcAft>
              <a:spcPct val="35000"/>
            </a:spcAft>
            <a:buNone/>
          </a:pPr>
          <a:r>
            <a:rPr lang="en-US" sz="1600" b="1" i="0" kern="1200" dirty="0"/>
            <a:t>7.Basic Troubleshooting</a:t>
          </a:r>
          <a:r>
            <a:rPr lang="en-US" sz="1600" b="0" i="0" kern="1200" dirty="0"/>
            <a:t>: The course equips individuals with fundamental troubleshooting skills, enabling them to identify and address common issues that may arise while using AWS services.</a:t>
          </a:r>
          <a:endParaRPr lang="en-US" sz="1600" kern="1200" dirty="0"/>
        </a:p>
      </dsp:txBody>
      <dsp:txXfrm>
        <a:off x="1153714" y="3986185"/>
        <a:ext cx="6627985" cy="1060823"/>
      </dsp:txXfrm>
    </dsp:sp>
    <dsp:sp modelId="{6C9333E9-65DF-4851-9A83-469C434A6F19}">
      <dsp:nvSpPr>
        <dsp:cNvPr id="0" name=""/>
        <dsp:cNvSpPr/>
      </dsp:nvSpPr>
      <dsp:spPr>
        <a:xfrm>
          <a:off x="0" y="5312215"/>
          <a:ext cx="7816645" cy="99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636AB1-C4AE-4D16-890A-753084F96528}">
      <dsp:nvSpPr>
        <dsp:cNvPr id="0" name=""/>
        <dsp:cNvSpPr/>
      </dsp:nvSpPr>
      <dsp:spPr>
        <a:xfrm>
          <a:off x="302318" y="5536860"/>
          <a:ext cx="549669" cy="5491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2D2FC6-D8F8-48FB-928C-C97E513BA9F9}">
      <dsp:nvSpPr>
        <dsp:cNvPr id="0" name=""/>
        <dsp:cNvSpPr/>
      </dsp:nvSpPr>
      <dsp:spPr>
        <a:xfrm>
          <a:off x="1154305" y="5312215"/>
          <a:ext cx="6590195" cy="1060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71" tIns="112271" rIns="112271" bIns="112271" numCol="1" spcCol="1270" anchor="ctr" anchorCtr="0">
          <a:noAutofit/>
        </a:bodyPr>
        <a:lstStyle/>
        <a:p>
          <a:pPr marL="0" lvl="0" indent="0" algn="l" defTabSz="711200">
            <a:lnSpc>
              <a:spcPct val="100000"/>
            </a:lnSpc>
            <a:spcBef>
              <a:spcPct val="0"/>
            </a:spcBef>
            <a:spcAft>
              <a:spcPct val="35000"/>
            </a:spcAft>
            <a:buNone/>
          </a:pPr>
          <a:r>
            <a:rPr lang="en-US" sz="1600" b="1" i="0" kern="1200" dirty="0"/>
            <a:t>8.Preparation for Certification</a:t>
          </a:r>
          <a:r>
            <a:rPr lang="en-US" sz="1600" b="0" i="0" kern="1200" dirty="0"/>
            <a:t>: Ultimately, the AWS Certified Cloud Practitioner course aims to prepare participants for the AWS Certified Cloud Practitioner certification exam. This certification validates their understanding of AWS services and cloud computing principles.</a:t>
          </a:r>
          <a:endParaRPr lang="en-US" sz="1600" kern="1200" dirty="0"/>
        </a:p>
      </dsp:txBody>
      <dsp:txXfrm>
        <a:off x="1154305" y="5312215"/>
        <a:ext cx="6590195" cy="10608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October 17,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2638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October 17,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3345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October 17,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8454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October 17,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5141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October 17,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1171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October 17,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9142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October 17,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4552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October 17,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123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October 17,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5361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October 17,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7861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October 17,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990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October 17,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1048959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olored pencils inside a pencil holder which is on top of a wood table">
            <a:extLst>
              <a:ext uri="{FF2B5EF4-FFF2-40B4-BE49-F238E27FC236}">
                <a16:creationId xmlns:a16="http://schemas.microsoft.com/office/drawing/2014/main" id="{CEC99FEB-D5D9-9ACE-730B-78A5036FD75B}"/>
              </a:ext>
            </a:extLst>
          </p:cNvPr>
          <p:cNvPicPr>
            <a:picLocks noChangeAspect="1"/>
          </p:cNvPicPr>
          <p:nvPr/>
        </p:nvPicPr>
        <p:blipFill rotWithShape="1">
          <a:blip r:embed="rId2"/>
          <a:srcRect t="42850" b="2333"/>
          <a:stretch/>
        </p:blipFill>
        <p:spPr>
          <a:xfrm>
            <a:off x="-2" y="10"/>
            <a:ext cx="12192002" cy="4461036"/>
          </a:xfrm>
          <a:prstGeom prst="rect">
            <a:avLst/>
          </a:prstGeom>
        </p:spPr>
      </p:pic>
      <p:sp>
        <p:nvSpPr>
          <p:cNvPr id="20" name="Rectangle 19">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AED9E6-401E-E6AA-0A3F-3D30F503687F}"/>
              </a:ext>
            </a:extLst>
          </p:cNvPr>
          <p:cNvSpPr>
            <a:spLocks noGrp="1"/>
          </p:cNvSpPr>
          <p:nvPr>
            <p:ph type="ctrTitle"/>
          </p:nvPr>
        </p:nvSpPr>
        <p:spPr>
          <a:xfrm>
            <a:off x="1497840" y="650527"/>
            <a:ext cx="9436593" cy="1161948"/>
          </a:xfrm>
        </p:spPr>
        <p:txBody>
          <a:bodyPr>
            <a:normAutofit fontScale="90000"/>
          </a:bodyPr>
          <a:lstStyle/>
          <a:p>
            <a:r>
              <a:rPr lang="en-US" sz="4400" dirty="0">
                <a:solidFill>
                  <a:schemeClr val="bg1"/>
                </a:solidFill>
              </a:rPr>
              <a:t>AWS Cloud Practitioner</a:t>
            </a:r>
            <a:br>
              <a:rPr lang="en-US" dirty="0">
                <a:solidFill>
                  <a:schemeClr val="bg1"/>
                </a:solidFill>
              </a:rPr>
            </a:br>
            <a:r>
              <a:rPr lang="en-US" dirty="0">
                <a:solidFill>
                  <a:schemeClr val="bg1"/>
                </a:solidFill>
              </a:rPr>
              <a:t>by amazon</a:t>
            </a:r>
          </a:p>
        </p:txBody>
      </p:sp>
      <p:sp>
        <p:nvSpPr>
          <p:cNvPr id="3" name="Subtitle 2">
            <a:extLst>
              <a:ext uri="{FF2B5EF4-FFF2-40B4-BE49-F238E27FC236}">
                <a16:creationId xmlns:a16="http://schemas.microsoft.com/office/drawing/2014/main" id="{51BB97D5-0C09-2851-5A1A-B642FDF2F9B4}"/>
              </a:ext>
            </a:extLst>
          </p:cNvPr>
          <p:cNvSpPr>
            <a:spLocks noGrp="1"/>
          </p:cNvSpPr>
          <p:nvPr>
            <p:ph type="subTitle" idx="1"/>
          </p:nvPr>
        </p:nvSpPr>
        <p:spPr>
          <a:xfrm>
            <a:off x="221227" y="4772429"/>
            <a:ext cx="9448800" cy="1633806"/>
          </a:xfrm>
        </p:spPr>
        <p:txBody>
          <a:bodyPr>
            <a:normAutofit/>
          </a:bodyPr>
          <a:lstStyle/>
          <a:p>
            <a:pPr algn="l"/>
            <a:r>
              <a:rPr lang="en-US" sz="2000" b="1" dirty="0">
                <a:solidFill>
                  <a:schemeClr val="bg1"/>
                </a:solidFill>
              </a:rPr>
              <a:t>Submitted by:</a:t>
            </a:r>
          </a:p>
          <a:p>
            <a:pPr algn="l"/>
            <a:r>
              <a:rPr lang="en-US" dirty="0">
                <a:solidFill>
                  <a:schemeClr val="bg1"/>
                </a:solidFill>
              </a:rPr>
              <a:t>Gautam Kumar Mahato</a:t>
            </a:r>
          </a:p>
          <a:p>
            <a:pPr algn="l"/>
            <a:r>
              <a:rPr lang="en-US" dirty="0">
                <a:solidFill>
                  <a:schemeClr val="bg1"/>
                </a:solidFill>
              </a:rPr>
              <a:t>20BCE2926</a:t>
            </a:r>
          </a:p>
        </p:txBody>
      </p:sp>
    </p:spTree>
    <p:extLst>
      <p:ext uri="{BB962C8B-B14F-4D97-AF65-F5344CB8AC3E}">
        <p14:creationId xmlns:p14="http://schemas.microsoft.com/office/powerpoint/2010/main" val="310701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38AE62-17B1-323A-44DB-CB1244DD1BB1}"/>
              </a:ext>
            </a:extLst>
          </p:cNvPr>
          <p:cNvSpPr txBox="1"/>
          <p:nvPr/>
        </p:nvSpPr>
        <p:spPr>
          <a:xfrm>
            <a:off x="1045668" y="307161"/>
            <a:ext cx="10100660" cy="1631216"/>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latin typeface="Lato Extended"/>
              </a:rPr>
              <a:t>Cloud </a:t>
            </a:r>
            <a:r>
              <a:rPr lang="en-US" sz="2000" b="1" i="0" dirty="0">
                <a:solidFill>
                  <a:schemeClr val="bg1"/>
                </a:solidFill>
                <a:effectLst/>
                <a:latin typeface="Lato Extended"/>
              </a:rPr>
              <a:t>Compute</a:t>
            </a:r>
            <a:endParaRPr lang="en-US" sz="2000" b="1" dirty="0">
              <a:solidFill>
                <a:schemeClr val="bg1"/>
              </a:solidFill>
              <a:latin typeface="Lato Extended"/>
            </a:endParaRPr>
          </a:p>
          <a:p>
            <a:r>
              <a:rPr lang="en-US" dirty="0">
                <a:latin typeface="Lato Extended"/>
              </a:rPr>
              <a:t>Introduction &amp; Demonstration to Amazon Elastic Compute Cloud(EC2) and Amazon EC2   Cost Optimization</a:t>
            </a:r>
          </a:p>
          <a:p>
            <a:r>
              <a:rPr lang="en-US" sz="2000" dirty="0"/>
              <a:t>Understanding the concepts of Container Services(ECS &amp;  EKS)</a:t>
            </a:r>
          </a:p>
          <a:p>
            <a:r>
              <a:rPr lang="en-US" sz="2000" dirty="0"/>
              <a:t> Introduction to AWS Lambda and </a:t>
            </a:r>
            <a:r>
              <a:rPr lang="en-US" sz="2000" dirty="0" err="1"/>
              <a:t>AWSElastic</a:t>
            </a:r>
            <a:r>
              <a:rPr lang="en-US" sz="2000" dirty="0"/>
              <a:t> </a:t>
            </a:r>
            <a:r>
              <a:rPr lang="en-US" sz="2000" dirty="0" err="1"/>
              <a:t>Benstalk</a:t>
            </a:r>
            <a:endParaRPr lang="en-US" sz="2000" dirty="0"/>
          </a:p>
        </p:txBody>
      </p:sp>
      <p:sp>
        <p:nvSpPr>
          <p:cNvPr id="6" name="TextBox 5">
            <a:extLst>
              <a:ext uri="{FF2B5EF4-FFF2-40B4-BE49-F238E27FC236}">
                <a16:creationId xmlns:a16="http://schemas.microsoft.com/office/drawing/2014/main" id="{51BDD0E9-2D95-4376-778D-79DB04BB2FBB}"/>
              </a:ext>
            </a:extLst>
          </p:cNvPr>
          <p:cNvSpPr txBox="1"/>
          <p:nvPr/>
        </p:nvSpPr>
        <p:spPr>
          <a:xfrm>
            <a:off x="1045668" y="1883539"/>
            <a:ext cx="10100660" cy="1231106"/>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latin typeface="Lato Extended"/>
              </a:rPr>
              <a:t>Cloud </a:t>
            </a:r>
            <a:r>
              <a:rPr lang="en-US" sz="2000" b="1" i="0" dirty="0">
                <a:solidFill>
                  <a:schemeClr val="bg1"/>
                </a:solidFill>
                <a:effectLst/>
                <a:latin typeface="Lato Extended"/>
              </a:rPr>
              <a:t>Storage</a:t>
            </a:r>
          </a:p>
          <a:p>
            <a:r>
              <a:rPr lang="en-US" dirty="0">
                <a:latin typeface="Lato Extended"/>
              </a:rPr>
              <a:t>Introduction &amp; Demonstration of AWS EBS(Elastic Block Store)</a:t>
            </a:r>
          </a:p>
          <a:p>
            <a:r>
              <a:rPr lang="en-US" dirty="0">
                <a:latin typeface="Lato Extended"/>
              </a:rPr>
              <a:t>Understanding of AWS S3(Simple Storage Service) &amp; EFS(Elastic File System)</a:t>
            </a:r>
          </a:p>
          <a:p>
            <a:r>
              <a:rPr lang="en-US" dirty="0">
                <a:latin typeface="Lato Extended"/>
              </a:rPr>
              <a:t>Introduction &amp; Demonstration of S3 Glacier</a:t>
            </a:r>
            <a:endParaRPr lang="en-US" dirty="0"/>
          </a:p>
        </p:txBody>
      </p:sp>
      <p:sp>
        <p:nvSpPr>
          <p:cNvPr id="7" name="TextBox 6">
            <a:extLst>
              <a:ext uri="{FF2B5EF4-FFF2-40B4-BE49-F238E27FC236}">
                <a16:creationId xmlns:a16="http://schemas.microsoft.com/office/drawing/2014/main" id="{9999C344-EE07-A462-8639-5601CC1C4D9C}"/>
              </a:ext>
            </a:extLst>
          </p:cNvPr>
          <p:cNvSpPr txBox="1"/>
          <p:nvPr/>
        </p:nvSpPr>
        <p:spPr>
          <a:xfrm>
            <a:off x="1045665" y="4450372"/>
            <a:ext cx="10100658" cy="954107"/>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latin typeface="Lato Extended"/>
              </a:rPr>
              <a:t>Cloud </a:t>
            </a:r>
            <a:r>
              <a:rPr lang="en-US" sz="2000" b="1" i="0" dirty="0">
                <a:solidFill>
                  <a:schemeClr val="bg1"/>
                </a:solidFill>
                <a:effectLst/>
                <a:latin typeface="Lato Extended"/>
              </a:rPr>
              <a:t>Architecture</a:t>
            </a:r>
          </a:p>
          <a:p>
            <a:r>
              <a:rPr lang="en-US" dirty="0">
                <a:latin typeface="Lato Extended"/>
              </a:rPr>
              <a:t>Understanding Well-Architected framework Design Principles</a:t>
            </a:r>
          </a:p>
          <a:p>
            <a:r>
              <a:rPr lang="en-US" dirty="0">
                <a:latin typeface="Lato Extended"/>
              </a:rPr>
              <a:t>Overview Operational excellence, Security, reliability, efficiency, cost optimization</a:t>
            </a:r>
            <a:endParaRPr lang="en-US" dirty="0"/>
          </a:p>
        </p:txBody>
      </p:sp>
      <p:sp>
        <p:nvSpPr>
          <p:cNvPr id="11" name="TextBox 10">
            <a:extLst>
              <a:ext uri="{FF2B5EF4-FFF2-40B4-BE49-F238E27FC236}">
                <a16:creationId xmlns:a16="http://schemas.microsoft.com/office/drawing/2014/main" id="{F0BC28C7-E9D4-7341-1C70-AAF841D29B6C}"/>
              </a:ext>
            </a:extLst>
          </p:cNvPr>
          <p:cNvSpPr txBox="1"/>
          <p:nvPr/>
        </p:nvSpPr>
        <p:spPr>
          <a:xfrm>
            <a:off x="990599" y="5412463"/>
            <a:ext cx="10155723" cy="1015663"/>
          </a:xfrm>
          <a:prstGeom prst="rect">
            <a:avLst/>
          </a:prstGeom>
          <a:noFill/>
        </p:spPr>
        <p:txBody>
          <a:bodyPr wrap="square">
            <a:spAutoFit/>
          </a:bodyPr>
          <a:lstStyle/>
          <a:p>
            <a:pPr marL="342900" indent="-342900">
              <a:buFont typeface="Arial" panose="020B0604020202020204" pitchFamily="34" charset="0"/>
              <a:buChar char="•"/>
            </a:pPr>
            <a:r>
              <a:rPr lang="en-US" sz="2000" b="1" i="0" dirty="0">
                <a:solidFill>
                  <a:schemeClr val="bg1"/>
                </a:solidFill>
                <a:effectLst/>
                <a:latin typeface="Lato Extended"/>
              </a:rPr>
              <a:t> Auto Scaling and Monitoring</a:t>
            </a:r>
          </a:p>
          <a:p>
            <a:r>
              <a:rPr lang="en-US" sz="2000" dirty="0">
                <a:latin typeface="Lato Extended"/>
              </a:rPr>
              <a:t>Introduction to Elastic Load Balancing and Amazon CloudFront</a:t>
            </a:r>
          </a:p>
          <a:p>
            <a:r>
              <a:rPr lang="en-US" sz="2000" dirty="0">
                <a:latin typeface="Lato Extended"/>
              </a:rPr>
              <a:t>Understanding the concepts of Amazon EC2  Auto Scaling</a:t>
            </a:r>
            <a:endParaRPr lang="en-US" sz="2000" dirty="0"/>
          </a:p>
        </p:txBody>
      </p:sp>
      <p:sp>
        <p:nvSpPr>
          <p:cNvPr id="17" name="TextBox 16">
            <a:extLst>
              <a:ext uri="{FF2B5EF4-FFF2-40B4-BE49-F238E27FC236}">
                <a16:creationId xmlns:a16="http://schemas.microsoft.com/office/drawing/2014/main" id="{8D16343D-B84E-5B1C-0E1C-8A727757DC7D}"/>
              </a:ext>
            </a:extLst>
          </p:cNvPr>
          <p:cNvSpPr txBox="1"/>
          <p:nvPr/>
        </p:nvSpPr>
        <p:spPr>
          <a:xfrm>
            <a:off x="1045668" y="3153407"/>
            <a:ext cx="10100659" cy="1323439"/>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bg1"/>
                </a:solidFill>
                <a:latin typeface="Lato Extended"/>
              </a:rPr>
              <a:t>Cloud </a:t>
            </a:r>
            <a:r>
              <a:rPr lang="en-US" sz="2000" b="1" i="0" dirty="0">
                <a:solidFill>
                  <a:schemeClr val="bg1"/>
                </a:solidFill>
                <a:effectLst/>
                <a:latin typeface="Lato Extended"/>
              </a:rPr>
              <a:t>Database</a:t>
            </a:r>
          </a:p>
          <a:p>
            <a:r>
              <a:rPr lang="en-US" sz="2000" dirty="0">
                <a:latin typeface="Lato Extended"/>
              </a:rPr>
              <a:t>Introduction &amp; Demonstration of Amazon RDS(Relational Database Service) &amp; Amazon DynamoDB</a:t>
            </a:r>
          </a:p>
          <a:p>
            <a:r>
              <a:rPr lang="en-US" sz="2000" dirty="0">
                <a:latin typeface="Lato Extended"/>
              </a:rPr>
              <a:t>Introduction &amp; Demonstration of Amazon RedShift &amp; Amazon Aurora</a:t>
            </a:r>
          </a:p>
        </p:txBody>
      </p:sp>
    </p:spTree>
    <p:extLst>
      <p:ext uri="{BB962C8B-B14F-4D97-AF65-F5344CB8AC3E}">
        <p14:creationId xmlns:p14="http://schemas.microsoft.com/office/powerpoint/2010/main" val="208046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67CEFA-2758-08A2-533F-EDCD1C24B979}"/>
              </a:ext>
            </a:extLst>
          </p:cNvPr>
          <p:cNvSpPr>
            <a:spLocks noGrp="1"/>
          </p:cNvSpPr>
          <p:nvPr>
            <p:ph type="title"/>
          </p:nvPr>
        </p:nvSpPr>
        <p:spPr>
          <a:xfrm>
            <a:off x="197634" y="291528"/>
            <a:ext cx="3637475" cy="671056"/>
          </a:xfrm>
        </p:spPr>
        <p:txBody>
          <a:bodyPr>
            <a:normAutofit fontScale="90000"/>
          </a:bodyPr>
          <a:lstStyle/>
          <a:p>
            <a:pPr algn="r"/>
            <a:r>
              <a:rPr lang="en-IN" sz="4000" b="1" dirty="0">
                <a:solidFill>
                  <a:schemeClr val="bg1"/>
                </a:solidFill>
              </a:rPr>
              <a:t>Certificate</a:t>
            </a:r>
            <a:endParaRPr lang="en-US" sz="3200" dirty="0">
              <a:solidFill>
                <a:schemeClr val="bg1"/>
              </a:solidFill>
            </a:endParaRPr>
          </a:p>
        </p:txBody>
      </p:sp>
      <p:pic>
        <p:nvPicPr>
          <p:cNvPr id="5" name="Content Placeholder 4" descr="A blue and white certificate&#10;&#10;Description automatically generated with medium confidence">
            <a:extLst>
              <a:ext uri="{FF2B5EF4-FFF2-40B4-BE49-F238E27FC236}">
                <a16:creationId xmlns:a16="http://schemas.microsoft.com/office/drawing/2014/main" id="{A26360F5-A81B-F0EB-A26C-A1F09EB6BE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4954" y="-2"/>
            <a:ext cx="8135028" cy="6858002"/>
          </a:xfrm>
        </p:spPr>
      </p:pic>
    </p:spTree>
    <p:extLst>
      <p:ext uri="{BB962C8B-B14F-4D97-AF65-F5344CB8AC3E}">
        <p14:creationId xmlns:p14="http://schemas.microsoft.com/office/powerpoint/2010/main" val="1410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04E8FCA-09BD-9962-E49B-CA0C00218E14}"/>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Score report</a:t>
            </a:r>
            <a:br>
              <a:rPr lang="en-US" sz="3200" spc="750">
                <a:solidFill>
                  <a:schemeClr val="bg1"/>
                </a:solidFill>
              </a:rPr>
            </a:br>
            <a:endParaRPr lang="en-US" sz="3200" spc="750">
              <a:solidFill>
                <a:schemeClr val="bg1"/>
              </a:solidFill>
            </a:endParaRPr>
          </a:p>
        </p:txBody>
      </p:sp>
      <p:pic>
        <p:nvPicPr>
          <p:cNvPr id="5" name="Content Placeholder 4">
            <a:extLst>
              <a:ext uri="{FF2B5EF4-FFF2-40B4-BE49-F238E27FC236}">
                <a16:creationId xmlns:a16="http://schemas.microsoft.com/office/drawing/2014/main" id="{CAE1DEAD-1FF6-18A8-0E10-3F5CAF3855F6}"/>
              </a:ext>
            </a:extLst>
          </p:cNvPr>
          <p:cNvPicPr>
            <a:picLocks noGrp="1" noChangeAspect="1"/>
          </p:cNvPicPr>
          <p:nvPr>
            <p:ph idx="1"/>
          </p:nvPr>
        </p:nvPicPr>
        <p:blipFill>
          <a:blip r:embed="rId2"/>
          <a:stretch>
            <a:fillRect/>
          </a:stretch>
        </p:blipFill>
        <p:spPr>
          <a:xfrm>
            <a:off x="4273826" y="318052"/>
            <a:ext cx="7613374" cy="6331226"/>
          </a:xfrm>
          <a:prstGeom prst="rect">
            <a:avLst/>
          </a:prstGeom>
        </p:spPr>
      </p:pic>
    </p:spTree>
    <p:extLst>
      <p:ext uri="{BB962C8B-B14F-4D97-AF65-F5344CB8AC3E}">
        <p14:creationId xmlns:p14="http://schemas.microsoft.com/office/powerpoint/2010/main" val="20529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8419220-FA16-1556-8389-796D8E272336}"/>
              </a:ext>
            </a:extLst>
          </p:cNvPr>
          <p:cNvSpPr>
            <a:spLocks noGrp="1"/>
          </p:cNvSpPr>
          <p:nvPr>
            <p:ph type="title"/>
          </p:nvPr>
        </p:nvSpPr>
        <p:spPr>
          <a:xfrm>
            <a:off x="387927" y="1028701"/>
            <a:ext cx="3388943" cy="2400299"/>
          </a:xfrm>
        </p:spPr>
        <p:txBody>
          <a:bodyPr>
            <a:normAutofit/>
          </a:bodyPr>
          <a:lstStyle/>
          <a:p>
            <a:pPr algn="r"/>
            <a:r>
              <a:rPr lang="en-US" sz="3200" dirty="0">
                <a:solidFill>
                  <a:schemeClr val="bg1"/>
                </a:solidFill>
              </a:rPr>
              <a:t>Conclusion</a:t>
            </a:r>
          </a:p>
        </p:txBody>
      </p:sp>
      <p:sp>
        <p:nvSpPr>
          <p:cNvPr id="3" name="Content Placeholder 2">
            <a:extLst>
              <a:ext uri="{FF2B5EF4-FFF2-40B4-BE49-F238E27FC236}">
                <a16:creationId xmlns:a16="http://schemas.microsoft.com/office/drawing/2014/main" id="{068E62B0-2070-3058-0C55-1EA3583D08CC}"/>
              </a:ext>
            </a:extLst>
          </p:cNvPr>
          <p:cNvSpPr>
            <a:spLocks noGrp="1"/>
          </p:cNvSpPr>
          <p:nvPr>
            <p:ph idx="1"/>
          </p:nvPr>
        </p:nvSpPr>
        <p:spPr>
          <a:xfrm>
            <a:off x="4777409" y="1028702"/>
            <a:ext cx="6834488" cy="4843462"/>
          </a:xfrm>
        </p:spPr>
        <p:txBody>
          <a:bodyPr>
            <a:normAutofit/>
          </a:bodyPr>
          <a:lstStyle/>
          <a:p>
            <a:pPr algn="just">
              <a:lnSpc>
                <a:spcPct val="110000"/>
              </a:lnSpc>
            </a:pPr>
            <a:r>
              <a:rPr lang="en-US" sz="2200" b="0" i="0" dirty="0">
                <a:effectLst/>
              </a:rPr>
              <a:t>In conclusion, achieving the AWS Cloud Practitioner certification has been a significant milestone in my professional journey. This certification not only deepened my understanding of Cloud Computing, Cloud security, compliance, and identity management concepts but also equipped me with practical skills to address the evolving challenges in today's IT landscape.</a:t>
            </a:r>
          </a:p>
          <a:p>
            <a:pPr>
              <a:lnSpc>
                <a:spcPct val="110000"/>
              </a:lnSpc>
            </a:pPr>
            <a:r>
              <a:rPr lang="en-US" sz="1900" dirty="0"/>
              <a:t>As we've explored, the certification encompasses vital areas such as Cloud Computing, identity management, Cloud Storage Load balancing and more. </a:t>
            </a:r>
            <a:endParaRPr lang="en-IN" sz="1900" dirty="0"/>
          </a:p>
          <a:p>
            <a:endParaRPr lang="en-US" sz="1800" dirty="0"/>
          </a:p>
        </p:txBody>
      </p:sp>
    </p:spTree>
    <p:extLst>
      <p:ext uri="{BB962C8B-B14F-4D97-AF65-F5344CB8AC3E}">
        <p14:creationId xmlns:p14="http://schemas.microsoft.com/office/powerpoint/2010/main" val="347966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36D4D-187B-7F38-37C3-AD35560963FB}"/>
              </a:ext>
            </a:extLst>
          </p:cNvPr>
          <p:cNvSpPr>
            <a:spLocks noGrp="1"/>
          </p:cNvSpPr>
          <p:nvPr>
            <p:ph type="title"/>
          </p:nvPr>
        </p:nvSpPr>
        <p:spPr>
          <a:xfrm>
            <a:off x="1524000" y="209923"/>
            <a:ext cx="9144000" cy="1141798"/>
          </a:xfrm>
        </p:spPr>
        <p:txBody>
          <a:bodyPr vert="horz" lIns="0" tIns="0" rIns="0" bIns="0" rtlCol="0" anchor="ctr">
            <a:normAutofit/>
          </a:bodyPr>
          <a:lstStyle/>
          <a:p>
            <a:pPr algn="ctr"/>
            <a:r>
              <a:rPr lang="en-US" sz="4400" spc="750" dirty="0">
                <a:solidFill>
                  <a:schemeClr val="bg1"/>
                </a:solidFill>
              </a:rPr>
              <a:t>Contents</a:t>
            </a:r>
          </a:p>
        </p:txBody>
      </p:sp>
      <p:sp>
        <p:nvSpPr>
          <p:cNvPr id="5" name="TextBox 4">
            <a:extLst>
              <a:ext uri="{FF2B5EF4-FFF2-40B4-BE49-F238E27FC236}">
                <a16:creationId xmlns:a16="http://schemas.microsoft.com/office/drawing/2014/main" id="{F46DBBAC-E24D-F761-118E-22B14CB47603}"/>
              </a:ext>
            </a:extLst>
          </p:cNvPr>
          <p:cNvSpPr txBox="1"/>
          <p:nvPr/>
        </p:nvSpPr>
        <p:spPr>
          <a:xfrm>
            <a:off x="1760681" y="1013958"/>
            <a:ext cx="6097656" cy="5193538"/>
          </a:xfrm>
          <a:prstGeom prst="rect">
            <a:avLst/>
          </a:prstGeom>
          <a:noFill/>
        </p:spPr>
        <p:txBody>
          <a:bodyPr wrap="square">
            <a:spAutoFit/>
          </a:bodyPr>
          <a:lstStyle/>
          <a:p>
            <a:pPr>
              <a:lnSpc>
                <a:spcPct val="150000"/>
              </a:lnSpc>
            </a:pPr>
            <a:r>
              <a:rPr lang="en-IN" sz="2800" b="1" dirty="0">
                <a:solidFill>
                  <a:schemeClr val="bg1"/>
                </a:solidFill>
              </a:rPr>
              <a:t>Introduction</a:t>
            </a:r>
          </a:p>
          <a:p>
            <a:pPr>
              <a:lnSpc>
                <a:spcPct val="150000"/>
              </a:lnSpc>
            </a:pPr>
            <a:r>
              <a:rPr lang="en-IN" sz="2800" b="1" dirty="0">
                <a:solidFill>
                  <a:schemeClr val="bg1"/>
                </a:solidFill>
              </a:rPr>
              <a:t>About the certification</a:t>
            </a:r>
          </a:p>
          <a:p>
            <a:pPr>
              <a:lnSpc>
                <a:spcPct val="150000"/>
              </a:lnSpc>
            </a:pPr>
            <a:r>
              <a:rPr lang="en-IN" sz="2800" b="1" dirty="0">
                <a:solidFill>
                  <a:schemeClr val="bg1"/>
                </a:solidFill>
              </a:rPr>
              <a:t>Aims &amp;Objectives</a:t>
            </a:r>
          </a:p>
          <a:p>
            <a:pPr>
              <a:lnSpc>
                <a:spcPct val="150000"/>
              </a:lnSpc>
            </a:pPr>
            <a:r>
              <a:rPr lang="en-IN" sz="2800" b="1" dirty="0">
                <a:solidFill>
                  <a:schemeClr val="bg1"/>
                </a:solidFill>
              </a:rPr>
              <a:t>Motivation</a:t>
            </a:r>
          </a:p>
          <a:p>
            <a:pPr>
              <a:lnSpc>
                <a:spcPct val="150000"/>
              </a:lnSpc>
            </a:pPr>
            <a:r>
              <a:rPr lang="en-IN" sz="2800" b="1" dirty="0">
                <a:solidFill>
                  <a:schemeClr val="bg1"/>
                </a:solidFill>
              </a:rPr>
              <a:t>Modules covered</a:t>
            </a:r>
          </a:p>
          <a:p>
            <a:pPr>
              <a:lnSpc>
                <a:spcPct val="150000"/>
              </a:lnSpc>
            </a:pPr>
            <a:r>
              <a:rPr lang="en-IN" sz="2800" b="1" dirty="0">
                <a:solidFill>
                  <a:schemeClr val="bg1"/>
                </a:solidFill>
              </a:rPr>
              <a:t>Certificate</a:t>
            </a:r>
          </a:p>
          <a:p>
            <a:pPr>
              <a:lnSpc>
                <a:spcPct val="150000"/>
              </a:lnSpc>
            </a:pPr>
            <a:r>
              <a:rPr lang="en-IN" sz="2800" b="1" dirty="0">
                <a:solidFill>
                  <a:schemeClr val="bg1"/>
                </a:solidFill>
              </a:rPr>
              <a:t>Score report</a:t>
            </a:r>
          </a:p>
          <a:p>
            <a:pPr>
              <a:lnSpc>
                <a:spcPct val="150000"/>
              </a:lnSpc>
            </a:pPr>
            <a:r>
              <a:rPr lang="en-IN" sz="2800" b="1" dirty="0">
                <a:solidFill>
                  <a:schemeClr val="bg1"/>
                </a:solidFill>
              </a:rPr>
              <a:t>Conclusion</a:t>
            </a:r>
          </a:p>
        </p:txBody>
      </p:sp>
    </p:spTree>
    <p:extLst>
      <p:ext uri="{BB962C8B-B14F-4D97-AF65-F5344CB8AC3E}">
        <p14:creationId xmlns:p14="http://schemas.microsoft.com/office/powerpoint/2010/main" val="211546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1EEDAF-842B-237E-4EB9-9658BA9DD653}"/>
              </a:ext>
            </a:extLst>
          </p:cNvPr>
          <p:cNvSpPr txBox="1"/>
          <p:nvPr/>
        </p:nvSpPr>
        <p:spPr>
          <a:xfrm>
            <a:off x="701541" y="341130"/>
            <a:ext cx="6096000" cy="830997"/>
          </a:xfrm>
          <a:prstGeom prst="rect">
            <a:avLst/>
          </a:prstGeom>
          <a:noFill/>
        </p:spPr>
        <p:txBody>
          <a:bodyPr wrap="square">
            <a:spAutoFit/>
          </a:bodyPr>
          <a:lstStyle/>
          <a:p>
            <a:r>
              <a:rPr lang="en-US" sz="4800" b="1" u="sng" spc="750" dirty="0">
                <a:solidFill>
                  <a:schemeClr val="bg1"/>
                </a:solidFill>
              </a:rPr>
              <a:t>INTRODUCTION</a:t>
            </a:r>
            <a:endParaRPr lang="en-US" b="1" dirty="0"/>
          </a:p>
        </p:txBody>
      </p:sp>
      <p:sp>
        <p:nvSpPr>
          <p:cNvPr id="11" name="TextBox 10">
            <a:extLst>
              <a:ext uri="{FF2B5EF4-FFF2-40B4-BE49-F238E27FC236}">
                <a16:creationId xmlns:a16="http://schemas.microsoft.com/office/drawing/2014/main" id="{FD5C0184-FD51-3684-7A82-3526FB70B95F}"/>
              </a:ext>
            </a:extLst>
          </p:cNvPr>
          <p:cNvSpPr txBox="1"/>
          <p:nvPr/>
        </p:nvSpPr>
        <p:spPr>
          <a:xfrm>
            <a:off x="1172389" y="1554057"/>
            <a:ext cx="9973942" cy="4464812"/>
          </a:xfrm>
          <a:prstGeom prst="rect">
            <a:avLst/>
          </a:prstGeom>
          <a:noFill/>
        </p:spPr>
        <p:txBody>
          <a:bodyPr wrap="square">
            <a:spAutoFit/>
          </a:bodyPr>
          <a:lstStyle/>
          <a:p>
            <a:pPr algn="just">
              <a:lnSpc>
                <a:spcPct val="150000"/>
              </a:lnSpc>
            </a:pPr>
            <a:r>
              <a:rPr lang="en-US" sz="2400" dirty="0">
                <a:solidFill>
                  <a:schemeClr val="bg1"/>
                </a:solidFill>
              </a:rPr>
              <a:t>I am excited to share with you my recent achievement in obtaining the AWS Cloud Practitioner certification. This certification is a testament to my dedication to advancing my knowledge and skills in the areas of </a:t>
            </a:r>
            <a:r>
              <a:rPr lang="en-US" sz="2400" dirty="0" err="1">
                <a:solidFill>
                  <a:schemeClr val="bg1"/>
                </a:solidFill>
              </a:rPr>
              <a:t>aws</a:t>
            </a:r>
            <a:r>
              <a:rPr lang="en-US" sz="2400" dirty="0">
                <a:solidFill>
                  <a:schemeClr val="bg1"/>
                </a:solidFill>
              </a:rPr>
              <a:t> cloud servers, cloud storage, cloud security and many more within the AWS ecosystem.</a:t>
            </a:r>
          </a:p>
          <a:p>
            <a:pPr algn="just">
              <a:lnSpc>
                <a:spcPct val="150000"/>
              </a:lnSpc>
            </a:pPr>
            <a:endParaRPr lang="en-US" sz="2400" dirty="0">
              <a:solidFill>
                <a:schemeClr val="bg1"/>
              </a:solidFill>
            </a:endParaRPr>
          </a:p>
          <a:p>
            <a:pPr algn="just">
              <a:lnSpc>
                <a:spcPct val="150000"/>
              </a:lnSpc>
            </a:pPr>
            <a:r>
              <a:rPr lang="en-US" sz="2400" dirty="0">
                <a:solidFill>
                  <a:schemeClr val="bg1"/>
                </a:solidFill>
              </a:rPr>
              <a:t>In this presentation, I will provide an overview of what this certification entails, why it holds significant importance in the field of IT, and how it contributes to enhancing the growth of the IT Industry.</a:t>
            </a:r>
            <a:endParaRPr lang="en-IN" sz="2400" dirty="0">
              <a:solidFill>
                <a:schemeClr val="bg1"/>
              </a:solidFill>
            </a:endParaRPr>
          </a:p>
        </p:txBody>
      </p:sp>
    </p:spTree>
    <p:extLst>
      <p:ext uri="{BB962C8B-B14F-4D97-AF65-F5344CB8AC3E}">
        <p14:creationId xmlns:p14="http://schemas.microsoft.com/office/powerpoint/2010/main" val="346021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Stack of magazines on table">
            <a:extLst>
              <a:ext uri="{FF2B5EF4-FFF2-40B4-BE49-F238E27FC236}">
                <a16:creationId xmlns:a16="http://schemas.microsoft.com/office/drawing/2014/main" id="{F4684E5B-0A2F-A3D7-8535-B35B3443A65D}"/>
              </a:ext>
            </a:extLst>
          </p:cNvPr>
          <p:cNvPicPr>
            <a:picLocks noChangeAspect="1"/>
          </p:cNvPicPr>
          <p:nvPr/>
        </p:nvPicPr>
        <p:blipFill rotWithShape="1">
          <a:blip r:embed="rId2"/>
          <a:srcRect t="13009" b="2629"/>
          <a:stretch/>
        </p:blipFill>
        <p:spPr>
          <a:xfrm>
            <a:off x="20" y="-1824"/>
            <a:ext cx="12191980" cy="6865514"/>
          </a:xfrm>
          <a:prstGeom prst="rect">
            <a:avLst/>
          </a:prstGeom>
        </p:spPr>
      </p:pic>
      <p:sp>
        <p:nvSpPr>
          <p:cNvPr id="32" name="Rectangle 31">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29962A-FB20-8D04-468C-AC799B27D353}"/>
              </a:ext>
            </a:extLst>
          </p:cNvPr>
          <p:cNvSpPr>
            <a:spLocks noGrp="1"/>
          </p:cNvSpPr>
          <p:nvPr>
            <p:ph type="title"/>
          </p:nvPr>
        </p:nvSpPr>
        <p:spPr>
          <a:xfrm>
            <a:off x="290670" y="109331"/>
            <a:ext cx="9885717" cy="917909"/>
          </a:xfrm>
        </p:spPr>
        <p:txBody>
          <a:bodyPr vert="horz" lIns="0" tIns="0" rIns="0" bIns="0" rtlCol="0" anchor="b">
            <a:normAutofit/>
          </a:bodyPr>
          <a:lstStyle/>
          <a:p>
            <a:r>
              <a:rPr lang="en-IN" sz="4800" u="sng" dirty="0">
                <a:solidFill>
                  <a:schemeClr val="bg1"/>
                </a:solidFill>
              </a:rPr>
              <a:t>About the Certification:</a:t>
            </a:r>
            <a:endParaRPr lang="en-US" sz="4000" u="sng" spc="750" dirty="0">
              <a:solidFill>
                <a:schemeClr val="bg1"/>
              </a:solidFill>
            </a:endParaRPr>
          </a:p>
        </p:txBody>
      </p:sp>
      <p:sp>
        <p:nvSpPr>
          <p:cNvPr id="34" name="Rectangle 33">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3F77D85-DEE6-1AA2-C833-F83F6B791E56}"/>
              </a:ext>
            </a:extLst>
          </p:cNvPr>
          <p:cNvSpPr txBox="1"/>
          <p:nvPr/>
        </p:nvSpPr>
        <p:spPr>
          <a:xfrm>
            <a:off x="723017" y="1130881"/>
            <a:ext cx="10593912" cy="3727880"/>
          </a:xfrm>
          <a:prstGeom prst="rect">
            <a:avLst/>
          </a:prstGeom>
          <a:noFill/>
        </p:spPr>
        <p:txBody>
          <a:bodyPr wrap="square">
            <a:spAutoFit/>
          </a:bodyPr>
          <a:lstStyle/>
          <a:p>
            <a:pPr>
              <a:lnSpc>
                <a:spcPct val="150000"/>
              </a:lnSpc>
            </a:pPr>
            <a:r>
              <a:rPr lang="en-US" sz="2400" b="0" i="0" dirty="0">
                <a:solidFill>
                  <a:schemeClr val="bg1"/>
                </a:solidFill>
                <a:effectLst/>
                <a:latin typeface="Söhne"/>
              </a:rPr>
              <a:t>The AWS Certified Cloud Practitioner course is an entry-level certification offered by Amazon Web Services (AWS) designed for individuals who want to gain foundational knowledge of AWS cloud services and solutions. </a:t>
            </a:r>
          </a:p>
          <a:p>
            <a:endParaRPr lang="en-US" sz="2400" b="0" i="0" dirty="0">
              <a:solidFill>
                <a:schemeClr val="bg1"/>
              </a:solidFill>
              <a:effectLst/>
              <a:latin typeface="Söhne"/>
            </a:endParaRPr>
          </a:p>
          <a:p>
            <a:pPr>
              <a:lnSpc>
                <a:spcPct val="150000"/>
              </a:lnSpc>
            </a:pPr>
            <a:r>
              <a:rPr lang="en-US" sz="2400" b="0" i="0" dirty="0">
                <a:solidFill>
                  <a:schemeClr val="bg1"/>
                </a:solidFill>
                <a:effectLst/>
                <a:latin typeface="Söhne"/>
              </a:rPr>
              <a:t>This course serves as a stepping stone for those who are new to cloud computing and AWS, helping them establish a strong understanding of key concepts and services in the AWS ecosystem.</a:t>
            </a:r>
            <a:endParaRPr lang="en-US" sz="2400" dirty="0">
              <a:solidFill>
                <a:schemeClr val="bg1"/>
              </a:solidFill>
            </a:endParaRPr>
          </a:p>
        </p:txBody>
      </p:sp>
      <p:sp>
        <p:nvSpPr>
          <p:cNvPr id="7" name="TextBox 6">
            <a:extLst>
              <a:ext uri="{FF2B5EF4-FFF2-40B4-BE49-F238E27FC236}">
                <a16:creationId xmlns:a16="http://schemas.microsoft.com/office/drawing/2014/main" id="{63368D54-943F-5488-41CE-648CB4534094}"/>
              </a:ext>
            </a:extLst>
          </p:cNvPr>
          <p:cNvSpPr txBox="1"/>
          <p:nvPr/>
        </p:nvSpPr>
        <p:spPr>
          <a:xfrm>
            <a:off x="723017" y="5031751"/>
            <a:ext cx="10593911" cy="1142557"/>
          </a:xfrm>
          <a:prstGeom prst="rect">
            <a:avLst/>
          </a:prstGeom>
          <a:noFill/>
        </p:spPr>
        <p:txBody>
          <a:bodyPr wrap="square">
            <a:spAutoFit/>
          </a:bodyPr>
          <a:lstStyle/>
          <a:p>
            <a:pPr>
              <a:lnSpc>
                <a:spcPct val="150000"/>
              </a:lnSpc>
            </a:pPr>
            <a:r>
              <a:rPr lang="en-US" sz="2400" b="0" i="0" dirty="0">
                <a:solidFill>
                  <a:schemeClr val="bg1"/>
                </a:solidFill>
                <a:effectLst/>
                <a:latin typeface="Söhne"/>
              </a:rPr>
              <a:t>This course provides a foundational understanding of AWS cloud concepts, services, and the essential principles needed to work with AWS effectively.</a:t>
            </a:r>
            <a:endParaRPr lang="en-US" sz="2400" dirty="0">
              <a:solidFill>
                <a:schemeClr val="bg1"/>
              </a:solidFill>
            </a:endParaRPr>
          </a:p>
        </p:txBody>
      </p:sp>
    </p:spTree>
    <p:extLst>
      <p:ext uri="{BB962C8B-B14F-4D97-AF65-F5344CB8AC3E}">
        <p14:creationId xmlns:p14="http://schemas.microsoft.com/office/powerpoint/2010/main" val="127450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67818-4014-AE9A-AFD8-1D11419D9347}"/>
              </a:ext>
            </a:extLst>
          </p:cNvPr>
          <p:cNvSpPr>
            <a:spLocks noGrp="1"/>
          </p:cNvSpPr>
          <p:nvPr>
            <p:ph type="title"/>
          </p:nvPr>
        </p:nvSpPr>
        <p:spPr>
          <a:xfrm>
            <a:off x="1307690" y="249040"/>
            <a:ext cx="9144000" cy="1540432"/>
          </a:xfrm>
        </p:spPr>
        <p:txBody>
          <a:bodyPr vert="horz" lIns="0" tIns="0" rIns="0" bIns="0" rtlCol="0" anchor="ctr">
            <a:normAutofit/>
          </a:bodyPr>
          <a:lstStyle/>
          <a:p>
            <a:pPr algn="ctr"/>
            <a:r>
              <a:rPr lang="en-US" sz="4400">
                <a:solidFill>
                  <a:schemeClr val="bg1"/>
                </a:solidFill>
              </a:rPr>
              <a:t>AWS Cloud Practitioner</a:t>
            </a:r>
            <a:br>
              <a:rPr lang="en-US" sz="4400">
                <a:solidFill>
                  <a:schemeClr val="bg1"/>
                </a:solidFill>
              </a:rPr>
            </a:br>
            <a:r>
              <a:rPr lang="en-US" sz="4400">
                <a:solidFill>
                  <a:schemeClr val="bg1"/>
                </a:solidFill>
              </a:rPr>
              <a:t>Badge</a:t>
            </a:r>
            <a:endParaRPr lang="en-US" sz="4400" spc="750" dirty="0">
              <a:solidFill>
                <a:schemeClr val="bg1"/>
              </a:solidFill>
            </a:endParaRPr>
          </a:p>
        </p:txBody>
      </p:sp>
      <p:pic>
        <p:nvPicPr>
          <p:cNvPr id="5" name="Picture 4" descr="A white square with black text&#10;&#10;Description automatically generated">
            <a:extLst>
              <a:ext uri="{FF2B5EF4-FFF2-40B4-BE49-F238E27FC236}">
                <a16:creationId xmlns:a16="http://schemas.microsoft.com/office/drawing/2014/main" id="{39EFC88F-34D0-2ACA-DACA-67AC5735E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6" y="1635482"/>
            <a:ext cx="6096002" cy="5589704"/>
          </a:xfrm>
          <a:prstGeom prst="rect">
            <a:avLst/>
          </a:prstGeom>
        </p:spPr>
      </p:pic>
    </p:spTree>
    <p:extLst>
      <p:ext uri="{BB962C8B-B14F-4D97-AF65-F5344CB8AC3E}">
        <p14:creationId xmlns:p14="http://schemas.microsoft.com/office/powerpoint/2010/main" val="203525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60E12-AAC8-960F-3EE6-62C791EEF181}"/>
              </a:ext>
            </a:extLst>
          </p:cNvPr>
          <p:cNvSpPr>
            <a:spLocks noGrp="1"/>
          </p:cNvSpPr>
          <p:nvPr>
            <p:ph type="title"/>
          </p:nvPr>
        </p:nvSpPr>
        <p:spPr>
          <a:xfrm>
            <a:off x="1157084" y="374427"/>
            <a:ext cx="10374517" cy="971512"/>
          </a:xfrm>
        </p:spPr>
        <p:txBody>
          <a:bodyPr vert="horz" lIns="0" tIns="0" rIns="0" bIns="0" rtlCol="0" anchor="ctr">
            <a:normAutofit/>
          </a:bodyPr>
          <a:lstStyle/>
          <a:p>
            <a:r>
              <a:rPr lang="en-US" sz="3200" u="sng">
                <a:solidFill>
                  <a:schemeClr val="bg1"/>
                </a:solidFill>
              </a:rPr>
              <a:t>Aim &amp; Objectives</a:t>
            </a:r>
          </a:p>
        </p:txBody>
      </p:sp>
      <p:graphicFrame>
        <p:nvGraphicFramePr>
          <p:cNvPr id="22" name="TextBox 4">
            <a:extLst>
              <a:ext uri="{FF2B5EF4-FFF2-40B4-BE49-F238E27FC236}">
                <a16:creationId xmlns:a16="http://schemas.microsoft.com/office/drawing/2014/main" id="{164FFA77-D388-915C-5BBB-E949C2DCDE2F}"/>
              </a:ext>
            </a:extLst>
          </p:cNvPr>
          <p:cNvGraphicFramePr/>
          <p:nvPr>
            <p:extLst>
              <p:ext uri="{D42A27DB-BD31-4B8C-83A1-F6EECF244321}">
                <p14:modId xmlns:p14="http://schemas.microsoft.com/office/powerpoint/2010/main" val="2808820524"/>
              </p:ext>
            </p:extLst>
          </p:nvPr>
        </p:nvGraphicFramePr>
        <p:xfrm>
          <a:off x="498572" y="1863933"/>
          <a:ext cx="11033029" cy="4619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31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Rectangle 48">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F346F-FEDA-DF42-234E-D61E27E852A4}"/>
              </a:ext>
            </a:extLst>
          </p:cNvPr>
          <p:cNvSpPr>
            <a:spLocks noGrp="1"/>
          </p:cNvSpPr>
          <p:nvPr>
            <p:ph type="title"/>
          </p:nvPr>
        </p:nvSpPr>
        <p:spPr>
          <a:xfrm>
            <a:off x="457200" y="868280"/>
            <a:ext cx="3390645" cy="3363597"/>
          </a:xfrm>
        </p:spPr>
        <p:txBody>
          <a:bodyPr vert="horz" lIns="0" tIns="0" rIns="0" bIns="0" rtlCol="0">
            <a:normAutofit/>
          </a:bodyPr>
          <a:lstStyle/>
          <a:p>
            <a:pPr algn="r"/>
            <a:r>
              <a:rPr lang="en-US" sz="3200" u="sng">
                <a:solidFill>
                  <a:schemeClr val="bg1"/>
                </a:solidFill>
              </a:rPr>
              <a:t>objectives</a:t>
            </a:r>
          </a:p>
        </p:txBody>
      </p:sp>
      <p:graphicFrame>
        <p:nvGraphicFramePr>
          <p:cNvPr id="22" name="TextBox 4">
            <a:extLst>
              <a:ext uri="{FF2B5EF4-FFF2-40B4-BE49-F238E27FC236}">
                <a16:creationId xmlns:a16="http://schemas.microsoft.com/office/drawing/2014/main" id="{C06B96F9-AD99-7C70-03D9-9736A1AF28E6}"/>
              </a:ext>
            </a:extLst>
          </p:cNvPr>
          <p:cNvGraphicFramePr/>
          <p:nvPr>
            <p:extLst>
              <p:ext uri="{D42A27DB-BD31-4B8C-83A1-F6EECF244321}">
                <p14:modId xmlns:p14="http://schemas.microsoft.com/office/powerpoint/2010/main" val="2160358832"/>
              </p:ext>
            </p:extLst>
          </p:nvPr>
        </p:nvGraphicFramePr>
        <p:xfrm>
          <a:off x="4159045" y="216309"/>
          <a:ext cx="7816645" cy="6381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69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Butterfly on a flower">
            <a:extLst>
              <a:ext uri="{FF2B5EF4-FFF2-40B4-BE49-F238E27FC236}">
                <a16:creationId xmlns:a16="http://schemas.microsoft.com/office/drawing/2014/main" id="{9BEAD0DE-C883-7DFE-FB5B-B49897EF6D7E}"/>
              </a:ext>
            </a:extLst>
          </p:cNvPr>
          <p:cNvPicPr>
            <a:picLocks noChangeAspect="1"/>
          </p:cNvPicPr>
          <p:nvPr/>
        </p:nvPicPr>
        <p:blipFill rotWithShape="1">
          <a:blip r:embed="rId2"/>
          <a:srcRect t="15638"/>
          <a:stretch/>
        </p:blipFill>
        <p:spPr>
          <a:xfrm>
            <a:off x="20" y="-1824"/>
            <a:ext cx="12191980" cy="6865514"/>
          </a:xfrm>
          <a:prstGeom prst="rect">
            <a:avLst/>
          </a:prstGeom>
        </p:spPr>
      </p:pic>
      <p:sp>
        <p:nvSpPr>
          <p:cNvPr id="32" name="Rectangle 31">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80CE7C-F42A-0325-C123-AD0D35B2B581}"/>
              </a:ext>
            </a:extLst>
          </p:cNvPr>
          <p:cNvSpPr>
            <a:spLocks noGrp="1"/>
          </p:cNvSpPr>
          <p:nvPr>
            <p:ph type="title"/>
          </p:nvPr>
        </p:nvSpPr>
        <p:spPr>
          <a:xfrm>
            <a:off x="433062" y="52121"/>
            <a:ext cx="5124247" cy="681794"/>
          </a:xfrm>
        </p:spPr>
        <p:txBody>
          <a:bodyPr vert="horz" lIns="0" tIns="0" rIns="0" bIns="0" rtlCol="0" anchor="b">
            <a:normAutofit/>
          </a:bodyPr>
          <a:lstStyle/>
          <a:p>
            <a:r>
              <a:rPr lang="en-US" sz="4000" u="sng" spc="750" dirty="0">
                <a:solidFill>
                  <a:schemeClr val="bg1"/>
                </a:solidFill>
              </a:rPr>
              <a:t>Motivation</a:t>
            </a:r>
          </a:p>
        </p:txBody>
      </p:sp>
      <p:sp>
        <p:nvSpPr>
          <p:cNvPr id="34" name="Rectangle 33">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8746A74-3BC7-A186-74EB-82EB987ADF31}"/>
              </a:ext>
            </a:extLst>
          </p:cNvPr>
          <p:cNvSpPr txBox="1"/>
          <p:nvPr/>
        </p:nvSpPr>
        <p:spPr>
          <a:xfrm>
            <a:off x="319895" y="884980"/>
            <a:ext cx="9453369" cy="707886"/>
          </a:xfrm>
          <a:prstGeom prst="rect">
            <a:avLst/>
          </a:prstGeom>
          <a:noFill/>
        </p:spPr>
        <p:txBody>
          <a:bodyPr wrap="square">
            <a:spAutoFit/>
          </a:bodyPr>
          <a:lstStyle/>
          <a:p>
            <a:r>
              <a:rPr lang="en-US" sz="2000" b="0" i="0" dirty="0">
                <a:solidFill>
                  <a:schemeClr val="bg1"/>
                </a:solidFill>
                <a:effectLst/>
                <a:latin typeface="Söhne"/>
              </a:rPr>
              <a:t>The motivation behind the AWS Certified Cloud Practitioner course is driven by several factors, each contributing to the value and relevance of the course:</a:t>
            </a:r>
            <a:endParaRPr lang="en-US" sz="2000" dirty="0">
              <a:solidFill>
                <a:schemeClr val="bg1"/>
              </a:solidFill>
            </a:endParaRPr>
          </a:p>
        </p:txBody>
      </p:sp>
      <p:sp>
        <p:nvSpPr>
          <p:cNvPr id="7" name="TextBox 6">
            <a:extLst>
              <a:ext uri="{FF2B5EF4-FFF2-40B4-BE49-F238E27FC236}">
                <a16:creationId xmlns:a16="http://schemas.microsoft.com/office/drawing/2014/main" id="{D3152F0E-3C48-8B57-7EB3-B95421A41F43}"/>
              </a:ext>
            </a:extLst>
          </p:cNvPr>
          <p:cNvSpPr txBox="1"/>
          <p:nvPr/>
        </p:nvSpPr>
        <p:spPr>
          <a:xfrm>
            <a:off x="693175" y="1616826"/>
            <a:ext cx="6184490" cy="466089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1" i="0" dirty="0">
                <a:solidFill>
                  <a:schemeClr val="bg1"/>
                </a:solidFill>
                <a:effectLst/>
                <a:latin typeface="Söhne"/>
              </a:rPr>
              <a:t>Democratizing Cloud Knowledge</a:t>
            </a:r>
          </a:p>
          <a:p>
            <a:pPr marL="342900" indent="-342900">
              <a:lnSpc>
                <a:spcPct val="150000"/>
              </a:lnSpc>
              <a:buFont typeface="Arial" panose="020B0604020202020204" pitchFamily="34" charset="0"/>
              <a:buChar char="•"/>
            </a:pPr>
            <a:r>
              <a:rPr lang="en-US" sz="2000" b="1" i="0" dirty="0">
                <a:solidFill>
                  <a:schemeClr val="bg1"/>
                </a:solidFill>
                <a:effectLst/>
                <a:latin typeface="Söhne"/>
              </a:rPr>
              <a:t>Low Barrier to Entry</a:t>
            </a:r>
            <a:endParaRPr lang="en-US" sz="2000" b="1" dirty="0">
              <a:solidFill>
                <a:schemeClr val="bg1"/>
              </a:solidFill>
              <a:latin typeface="Söhne"/>
            </a:endParaRPr>
          </a:p>
          <a:p>
            <a:pPr marL="342900" indent="-342900">
              <a:lnSpc>
                <a:spcPct val="150000"/>
              </a:lnSpc>
              <a:buFont typeface="Arial" panose="020B0604020202020204" pitchFamily="34" charset="0"/>
              <a:buChar char="•"/>
            </a:pPr>
            <a:r>
              <a:rPr lang="en-US" sz="2000" b="1" i="0" dirty="0">
                <a:solidFill>
                  <a:schemeClr val="bg1"/>
                </a:solidFill>
                <a:effectLst/>
                <a:latin typeface="Söhne"/>
              </a:rPr>
              <a:t>Introduction to AWS Ecosystem</a:t>
            </a:r>
          </a:p>
          <a:p>
            <a:pPr marL="342900" indent="-342900">
              <a:lnSpc>
                <a:spcPct val="150000"/>
              </a:lnSpc>
              <a:buFont typeface="Arial" panose="020B0604020202020204" pitchFamily="34" charset="0"/>
              <a:buChar char="•"/>
            </a:pPr>
            <a:r>
              <a:rPr lang="en-US" sz="2000" b="1" i="0" dirty="0">
                <a:solidFill>
                  <a:schemeClr val="bg1"/>
                </a:solidFill>
                <a:effectLst/>
                <a:latin typeface="Söhne"/>
              </a:rPr>
              <a:t>Preparation for More Advanced Certifications</a:t>
            </a:r>
            <a:endParaRPr lang="en-US" sz="2000" b="1" dirty="0">
              <a:solidFill>
                <a:schemeClr val="bg1"/>
              </a:solidFill>
              <a:latin typeface="Söhne"/>
            </a:endParaRPr>
          </a:p>
          <a:p>
            <a:pPr marL="342900" indent="-342900">
              <a:lnSpc>
                <a:spcPct val="150000"/>
              </a:lnSpc>
              <a:buFont typeface="Arial" panose="020B0604020202020204" pitchFamily="34" charset="0"/>
              <a:buChar char="•"/>
            </a:pPr>
            <a:r>
              <a:rPr lang="en-US" sz="2000" b="1" i="0" dirty="0">
                <a:solidFill>
                  <a:schemeClr val="bg1"/>
                </a:solidFill>
                <a:effectLst/>
                <a:latin typeface="Söhne"/>
              </a:rPr>
              <a:t>Skills Validation</a:t>
            </a:r>
          </a:p>
          <a:p>
            <a:pPr marL="342900" indent="-342900">
              <a:lnSpc>
                <a:spcPct val="150000"/>
              </a:lnSpc>
              <a:buFont typeface="Arial" panose="020B0604020202020204" pitchFamily="34" charset="0"/>
              <a:buChar char="•"/>
            </a:pPr>
            <a:r>
              <a:rPr lang="en-US" sz="2000" b="1" i="0" dirty="0">
                <a:solidFill>
                  <a:schemeClr val="bg1"/>
                </a:solidFill>
                <a:effectLst/>
                <a:latin typeface="Söhne"/>
              </a:rPr>
              <a:t>Cost Management and Optimization</a:t>
            </a:r>
            <a:endParaRPr lang="en-US" sz="2000" b="1" dirty="0">
              <a:solidFill>
                <a:schemeClr val="bg1"/>
              </a:solidFill>
              <a:latin typeface="Söhne"/>
            </a:endParaRPr>
          </a:p>
          <a:p>
            <a:pPr marL="342900" indent="-342900">
              <a:lnSpc>
                <a:spcPct val="150000"/>
              </a:lnSpc>
              <a:buFont typeface="Arial" panose="020B0604020202020204" pitchFamily="34" charset="0"/>
              <a:buChar char="•"/>
            </a:pPr>
            <a:r>
              <a:rPr lang="en-US" sz="2000" b="1" i="0" dirty="0">
                <a:solidFill>
                  <a:schemeClr val="bg1"/>
                </a:solidFill>
                <a:effectLst/>
                <a:latin typeface="Söhne"/>
              </a:rPr>
              <a:t>Security Awareness</a:t>
            </a:r>
          </a:p>
          <a:p>
            <a:pPr marL="342900" indent="-342900">
              <a:lnSpc>
                <a:spcPct val="150000"/>
              </a:lnSpc>
              <a:buFont typeface="Arial" panose="020B0604020202020204" pitchFamily="34" charset="0"/>
              <a:buChar char="•"/>
            </a:pPr>
            <a:r>
              <a:rPr lang="en-US" sz="2000" b="1" i="0" dirty="0">
                <a:solidFill>
                  <a:schemeClr val="bg1"/>
                </a:solidFill>
                <a:effectLst/>
                <a:latin typeface="Söhne"/>
              </a:rPr>
              <a:t>Global Career Opportunities</a:t>
            </a:r>
            <a:endParaRPr lang="en-US" sz="2000" b="1" dirty="0">
              <a:solidFill>
                <a:schemeClr val="bg1"/>
              </a:solidFill>
              <a:latin typeface="Söhne"/>
            </a:endParaRPr>
          </a:p>
          <a:p>
            <a:pPr marL="342900" indent="-342900">
              <a:lnSpc>
                <a:spcPct val="150000"/>
              </a:lnSpc>
              <a:buFont typeface="Arial" panose="020B0604020202020204" pitchFamily="34" charset="0"/>
              <a:buChar char="•"/>
            </a:pPr>
            <a:r>
              <a:rPr lang="en-US" sz="2000" b="1" i="0" dirty="0">
                <a:solidFill>
                  <a:schemeClr val="bg1"/>
                </a:solidFill>
                <a:effectLst/>
                <a:latin typeface="Söhne"/>
              </a:rPr>
              <a:t>Evolving Technology Landscape</a:t>
            </a:r>
          </a:p>
          <a:p>
            <a:pPr marL="342900" indent="-342900">
              <a:lnSpc>
                <a:spcPct val="150000"/>
              </a:lnSpc>
              <a:buFont typeface="Arial" panose="020B0604020202020204" pitchFamily="34" charset="0"/>
              <a:buChar char="•"/>
            </a:pPr>
            <a:r>
              <a:rPr lang="en-US" sz="2000" b="1" i="0" dirty="0">
                <a:solidFill>
                  <a:schemeClr val="bg1"/>
                </a:solidFill>
                <a:effectLst/>
                <a:latin typeface="Söhne"/>
              </a:rPr>
              <a:t>Empowering Digital Transformation</a:t>
            </a:r>
            <a:endParaRPr lang="en-US" sz="2000" dirty="0">
              <a:solidFill>
                <a:schemeClr val="bg1"/>
              </a:solidFill>
            </a:endParaRPr>
          </a:p>
        </p:txBody>
      </p:sp>
    </p:spTree>
    <p:extLst>
      <p:ext uri="{BB962C8B-B14F-4D97-AF65-F5344CB8AC3E}">
        <p14:creationId xmlns:p14="http://schemas.microsoft.com/office/powerpoint/2010/main" val="356962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AC39E-CB87-5DF0-F4DC-739DA5C15A16}"/>
              </a:ext>
            </a:extLst>
          </p:cNvPr>
          <p:cNvSpPr>
            <a:spLocks noGrp="1"/>
          </p:cNvSpPr>
          <p:nvPr>
            <p:ph type="title"/>
          </p:nvPr>
        </p:nvSpPr>
        <p:spPr>
          <a:xfrm>
            <a:off x="1523999" y="0"/>
            <a:ext cx="9144000" cy="774051"/>
          </a:xfrm>
        </p:spPr>
        <p:txBody>
          <a:bodyPr vert="horz" lIns="0" tIns="0" rIns="0" bIns="0" rtlCol="0" anchor="ctr">
            <a:normAutofit/>
          </a:bodyPr>
          <a:lstStyle/>
          <a:p>
            <a:pPr algn="ctr"/>
            <a:r>
              <a:rPr lang="en-US" sz="4400" u="sng" spc="750">
                <a:solidFill>
                  <a:schemeClr val="bg1"/>
                </a:solidFill>
              </a:rPr>
              <a:t>Modules Covered</a:t>
            </a:r>
            <a:endParaRPr lang="en-US" sz="4400" u="sng" spc="750" dirty="0">
              <a:solidFill>
                <a:schemeClr val="bg1"/>
              </a:solidFill>
            </a:endParaRPr>
          </a:p>
        </p:txBody>
      </p:sp>
      <p:sp>
        <p:nvSpPr>
          <p:cNvPr id="5" name="TextBox 4">
            <a:extLst>
              <a:ext uri="{FF2B5EF4-FFF2-40B4-BE49-F238E27FC236}">
                <a16:creationId xmlns:a16="http://schemas.microsoft.com/office/drawing/2014/main" id="{B2DAECD2-BB0E-ABC4-B293-3E18DEB0A39C}"/>
              </a:ext>
            </a:extLst>
          </p:cNvPr>
          <p:cNvSpPr txBox="1"/>
          <p:nvPr/>
        </p:nvSpPr>
        <p:spPr>
          <a:xfrm>
            <a:off x="721898" y="903126"/>
            <a:ext cx="9572476" cy="830997"/>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chemeClr val="bg1"/>
                </a:solidFill>
                <a:effectLst/>
                <a:latin typeface="Lato Extended"/>
              </a:rPr>
              <a:t>Cloud Concepts Overview</a:t>
            </a:r>
          </a:p>
          <a:p>
            <a:r>
              <a:rPr lang="en-US" sz="2400" b="1" dirty="0">
                <a:solidFill>
                  <a:schemeClr val="bg1"/>
                </a:solidFill>
                <a:latin typeface="Lato Extended"/>
              </a:rPr>
              <a:t>          </a:t>
            </a:r>
            <a:r>
              <a:rPr lang="en-US" sz="2000" dirty="0">
                <a:latin typeface="Lato Extended"/>
              </a:rPr>
              <a:t>Understanding basic Cloud Computing Concepts its advantages</a:t>
            </a:r>
            <a:endParaRPr lang="en-US" dirty="0"/>
          </a:p>
        </p:txBody>
      </p:sp>
      <p:sp>
        <p:nvSpPr>
          <p:cNvPr id="11" name="TextBox 10">
            <a:extLst>
              <a:ext uri="{FF2B5EF4-FFF2-40B4-BE49-F238E27FC236}">
                <a16:creationId xmlns:a16="http://schemas.microsoft.com/office/drawing/2014/main" id="{321E9A73-A244-A854-BBF2-ED42B0D2D454}"/>
              </a:ext>
            </a:extLst>
          </p:cNvPr>
          <p:cNvSpPr txBox="1"/>
          <p:nvPr/>
        </p:nvSpPr>
        <p:spPr>
          <a:xfrm>
            <a:off x="721897" y="1893362"/>
            <a:ext cx="9946101" cy="1138773"/>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chemeClr val="bg1"/>
                </a:solidFill>
                <a:effectLst/>
                <a:latin typeface="Lato Extended"/>
              </a:rPr>
              <a:t> Cloud Economics and Billing</a:t>
            </a:r>
          </a:p>
          <a:p>
            <a:r>
              <a:rPr lang="en-US" sz="2400" b="1" dirty="0">
                <a:solidFill>
                  <a:schemeClr val="bg1"/>
                </a:solidFill>
                <a:latin typeface="Lato Extended"/>
              </a:rPr>
              <a:t>          </a:t>
            </a:r>
            <a:r>
              <a:rPr lang="en-US" sz="2000" dirty="0">
                <a:latin typeface="Lato Extended"/>
              </a:rPr>
              <a:t>Understanding fundamentals of pricing and Total Cost of </a:t>
            </a:r>
            <a:r>
              <a:rPr lang="en-US" sz="2000" dirty="0" err="1">
                <a:latin typeface="Lato Extended"/>
              </a:rPr>
              <a:t>OwnerShip</a:t>
            </a:r>
            <a:endParaRPr lang="en-US" sz="2000" dirty="0">
              <a:latin typeface="Lato Extended"/>
            </a:endParaRPr>
          </a:p>
          <a:p>
            <a:pPr algn="ctr"/>
            <a:r>
              <a:rPr lang="en-US" sz="2000" dirty="0">
                <a:latin typeface="Lato Extended"/>
              </a:rPr>
              <a:t>Understanding AWS Billing &amp; Cost Management with Billing </a:t>
            </a:r>
            <a:r>
              <a:rPr lang="en-US" sz="2000" dirty="0" err="1">
                <a:latin typeface="Lato Extended"/>
              </a:rPr>
              <a:t>DashBoard</a:t>
            </a:r>
            <a:endParaRPr lang="en-US" sz="2000" dirty="0">
              <a:solidFill>
                <a:schemeClr val="bg1"/>
              </a:solidFill>
            </a:endParaRPr>
          </a:p>
        </p:txBody>
      </p:sp>
      <p:sp>
        <p:nvSpPr>
          <p:cNvPr id="19" name="TextBox 18">
            <a:extLst>
              <a:ext uri="{FF2B5EF4-FFF2-40B4-BE49-F238E27FC236}">
                <a16:creationId xmlns:a16="http://schemas.microsoft.com/office/drawing/2014/main" id="{6BBB9AFA-F9F6-E05E-7F3B-798355A7B045}"/>
              </a:ext>
            </a:extLst>
          </p:cNvPr>
          <p:cNvSpPr txBox="1"/>
          <p:nvPr/>
        </p:nvSpPr>
        <p:spPr>
          <a:xfrm>
            <a:off x="721896" y="3151071"/>
            <a:ext cx="9946101" cy="769441"/>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chemeClr val="bg1"/>
                </a:solidFill>
                <a:effectLst/>
                <a:latin typeface="Lato Extended"/>
              </a:rPr>
              <a:t> AWS Global Infrastructure Overview</a:t>
            </a:r>
          </a:p>
          <a:p>
            <a:pPr algn="ctr"/>
            <a:r>
              <a:rPr lang="en-US" sz="2000" dirty="0">
                <a:latin typeface="Lato Extended"/>
              </a:rPr>
              <a:t>Identifying AWS global infrastructure, AWS Services and Service Categories</a:t>
            </a:r>
            <a:endParaRPr lang="en-US" sz="2000" dirty="0"/>
          </a:p>
        </p:txBody>
      </p:sp>
      <p:sp>
        <p:nvSpPr>
          <p:cNvPr id="23" name="TextBox 22">
            <a:extLst>
              <a:ext uri="{FF2B5EF4-FFF2-40B4-BE49-F238E27FC236}">
                <a16:creationId xmlns:a16="http://schemas.microsoft.com/office/drawing/2014/main" id="{3901D891-031F-9BA3-09EC-DBFD0E4040E0}"/>
              </a:ext>
            </a:extLst>
          </p:cNvPr>
          <p:cNvSpPr txBox="1"/>
          <p:nvPr/>
        </p:nvSpPr>
        <p:spPr>
          <a:xfrm>
            <a:off x="721895" y="4056833"/>
            <a:ext cx="9572475" cy="1077218"/>
          </a:xfrm>
          <a:prstGeom prst="rect">
            <a:avLst/>
          </a:prstGeom>
          <a:noFill/>
        </p:spPr>
        <p:txBody>
          <a:bodyPr wrap="square">
            <a:spAutoFit/>
          </a:bodyPr>
          <a:lstStyle/>
          <a:p>
            <a:pPr marL="285750" indent="-285750">
              <a:buFont typeface="Arial" panose="020B0604020202020204" pitchFamily="34" charset="0"/>
              <a:buChar char="•"/>
            </a:pPr>
            <a:r>
              <a:rPr lang="en-US" sz="2400" b="1" i="0" dirty="0">
                <a:solidFill>
                  <a:schemeClr val="bg1"/>
                </a:solidFill>
                <a:effectLst/>
                <a:latin typeface="Lato Extended"/>
              </a:rPr>
              <a:t>AWS</a:t>
            </a:r>
            <a:r>
              <a:rPr lang="en-US" sz="2000" b="1" i="0" dirty="0">
                <a:solidFill>
                  <a:schemeClr val="bg1"/>
                </a:solidFill>
                <a:effectLst/>
                <a:latin typeface="Lato Extended"/>
              </a:rPr>
              <a:t> </a:t>
            </a:r>
            <a:r>
              <a:rPr lang="en-US" sz="2400" b="1" i="0" dirty="0">
                <a:solidFill>
                  <a:schemeClr val="bg1"/>
                </a:solidFill>
                <a:effectLst/>
                <a:latin typeface="Lato Extended"/>
              </a:rPr>
              <a:t>Cloud</a:t>
            </a:r>
            <a:r>
              <a:rPr lang="en-US" sz="2000" b="1" i="0" dirty="0">
                <a:solidFill>
                  <a:schemeClr val="bg1"/>
                </a:solidFill>
                <a:effectLst/>
                <a:latin typeface="Lato Extended"/>
              </a:rPr>
              <a:t> </a:t>
            </a:r>
            <a:r>
              <a:rPr lang="en-US" sz="2400" b="1" i="0" dirty="0">
                <a:solidFill>
                  <a:schemeClr val="bg1"/>
                </a:solidFill>
                <a:effectLst/>
                <a:latin typeface="Lato Extended"/>
              </a:rPr>
              <a:t>Security</a:t>
            </a:r>
          </a:p>
          <a:p>
            <a:pPr algn="ctr"/>
            <a:r>
              <a:rPr lang="en-US" sz="2000" dirty="0">
                <a:latin typeface="Lato Extended"/>
              </a:rPr>
              <a:t>Understanding the concepts of Identity and Access Management</a:t>
            </a:r>
          </a:p>
          <a:p>
            <a:pPr algn="ctr"/>
            <a:r>
              <a:rPr lang="en-US" sz="2000" dirty="0">
                <a:latin typeface="Lato Extended"/>
              </a:rPr>
              <a:t>Working to Ensure Compliance, Secure Accounts &amp; Secure Data</a:t>
            </a:r>
            <a:endParaRPr lang="en-US" dirty="0"/>
          </a:p>
        </p:txBody>
      </p:sp>
      <p:sp>
        <p:nvSpPr>
          <p:cNvPr id="29" name="TextBox 28">
            <a:extLst>
              <a:ext uri="{FF2B5EF4-FFF2-40B4-BE49-F238E27FC236}">
                <a16:creationId xmlns:a16="http://schemas.microsoft.com/office/drawing/2014/main" id="{8D67EDAB-58CB-4872-3B03-C314F5DA4DCD}"/>
              </a:ext>
            </a:extLst>
          </p:cNvPr>
          <p:cNvSpPr txBox="1"/>
          <p:nvPr/>
        </p:nvSpPr>
        <p:spPr>
          <a:xfrm>
            <a:off x="721895" y="5245560"/>
            <a:ext cx="10255626" cy="769441"/>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chemeClr val="bg1"/>
                </a:solidFill>
                <a:effectLst/>
                <a:latin typeface="Lato Extended"/>
              </a:rPr>
              <a:t>Networking and Content Delivery</a:t>
            </a:r>
          </a:p>
          <a:p>
            <a:pPr algn="ctr"/>
            <a:r>
              <a:rPr lang="en-US" sz="2000" dirty="0">
                <a:latin typeface="Lato Extended"/>
              </a:rPr>
              <a:t>Understanding the basic concepts of Cloud Networking, Amazon VPC and VPC Security</a:t>
            </a:r>
            <a:endParaRPr lang="en-US" sz="2000" dirty="0"/>
          </a:p>
        </p:txBody>
      </p:sp>
    </p:spTree>
    <p:extLst>
      <p:ext uri="{BB962C8B-B14F-4D97-AF65-F5344CB8AC3E}">
        <p14:creationId xmlns:p14="http://schemas.microsoft.com/office/powerpoint/2010/main" val="2834827663"/>
      </p:ext>
    </p:extLst>
  </p:cSld>
  <p:clrMapOvr>
    <a:masterClrMapping/>
  </p:clrMapOvr>
</p:sld>
</file>

<file path=ppt/theme/theme1.xml><?xml version="1.0" encoding="utf-8"?>
<a:theme xmlns:a="http://schemas.openxmlformats.org/drawingml/2006/main" name="GradientRi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86</TotalTime>
  <Words>940</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Lato Extended</vt:lpstr>
      <vt:lpstr>Söhne</vt:lpstr>
      <vt:lpstr>Tw Cen MT</vt:lpstr>
      <vt:lpstr>GradientRiseVTI</vt:lpstr>
      <vt:lpstr>AWS Cloud Practitioner by amazon</vt:lpstr>
      <vt:lpstr>Contents</vt:lpstr>
      <vt:lpstr>PowerPoint Presentation</vt:lpstr>
      <vt:lpstr>About the Certification:</vt:lpstr>
      <vt:lpstr>AWS Cloud Practitioner Badge</vt:lpstr>
      <vt:lpstr>Aim &amp; Objectives</vt:lpstr>
      <vt:lpstr>objectives</vt:lpstr>
      <vt:lpstr>Motivation</vt:lpstr>
      <vt:lpstr>Modules Covered</vt:lpstr>
      <vt:lpstr>PowerPoint Presentation</vt:lpstr>
      <vt:lpstr>Certificate</vt:lpstr>
      <vt:lpstr>Score report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Practitioner by amazon</dc:title>
  <dc:creator>Gautam Mahato</dc:creator>
  <cp:lastModifiedBy>Gautam Mahato</cp:lastModifiedBy>
  <cp:revision>1</cp:revision>
  <dcterms:created xsi:type="dcterms:W3CDTF">2023-10-17T08:15:06Z</dcterms:created>
  <dcterms:modified xsi:type="dcterms:W3CDTF">2023-10-17T09:41:12Z</dcterms:modified>
</cp:coreProperties>
</file>