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4"/>
  </p:notesMasterIdLst>
  <p:sldIdLst>
    <p:sldId id="256" r:id="rId9"/>
    <p:sldId id="257" r:id="rId10"/>
    <p:sldId id="258" r:id="rId11"/>
    <p:sldId id="270" r:id="rId12"/>
    <p:sldId id="259" r:id="rId13"/>
    <p:sldId id="260" r:id="rId14"/>
    <p:sldId id="267" r:id="rId15"/>
    <p:sldId id="268" r:id="rId16"/>
    <p:sldId id="261" r:id="rId17"/>
    <p:sldId id="263" r:id="rId18"/>
    <p:sldId id="269" r:id="rId19"/>
    <p:sldId id="271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29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31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September, </a:t>
            </a: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" y="3638549"/>
            <a:ext cx="4491542" cy="2752725"/>
          </a:xfrm>
          <a:prstGeom prst="rect">
            <a:avLst/>
          </a:prstGeom>
        </p:spPr>
      </p:pic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take the simplest scenario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sq.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3724274"/>
            <a:ext cx="4581936" cy="248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an error function 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Minimize the error function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33487"/>
            <a:ext cx="3914775" cy="1171575"/>
          </a:xfrm>
          <a:prstGeom prst="rect">
            <a:avLst/>
          </a:prstGeom>
        </p:spPr>
      </p:pic>
      <p:pic>
        <p:nvPicPr>
          <p:cNvPr id="6" name="Picture 5" descr="&lt;strong&gt;Question&lt;/strong&gt; Mark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85" y="3228975"/>
            <a:ext cx="1314152" cy="9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79" y="248675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cost(C) vs parameters(P)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7759" y="2616563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92" y="39491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Update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rule</a:t>
            </a:r>
          </a:p>
          <a:p>
            <a:pPr marL="720">
              <a:buClr>
                <a:srgbClr val="39C2D7"/>
              </a:buClr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converges to optimal value 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36" y="2315655"/>
            <a:ext cx="1409897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 training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statistical less logical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 is the ‘state of the art’ problem solving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ML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Wingding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Probabilistic/Statistical Methods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Artificial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Networks(Deep Learning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25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234485" y="750900"/>
            <a:ext cx="2604600" cy="19652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Learning</a:t>
            </a:r>
          </a:p>
        </p:txBody>
      </p:sp>
      <p:sp>
        <p:nvSpPr>
          <p:cNvPr id="359" name="CustomShape 5"/>
          <p:cNvSpPr/>
          <p:nvPr/>
        </p:nvSpPr>
        <p:spPr>
          <a:xfrm>
            <a:off x="788895" y="2376870"/>
            <a:ext cx="19886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</a:p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</a:p>
        </p:txBody>
      </p:sp>
      <p:sp>
        <p:nvSpPr>
          <p:cNvPr id="361" name="CustomShape 7"/>
          <p:cNvSpPr/>
          <p:nvPr/>
        </p:nvSpPr>
        <p:spPr>
          <a:xfrm>
            <a:off x="1913850" y="1002570"/>
            <a:ext cx="203508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</a:p>
        </p:txBody>
      </p:sp>
      <p:sp>
        <p:nvSpPr>
          <p:cNvPr id="360" name="CustomShape 6"/>
          <p:cNvSpPr/>
          <p:nvPr/>
        </p:nvSpPr>
        <p:spPr>
          <a:xfrm>
            <a:off x="862200" y="3904425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</a:p>
        </p:txBody>
      </p:sp>
      <p:sp>
        <p:nvSpPr>
          <p:cNvPr id="365" name="CustomShape 11"/>
          <p:cNvSpPr/>
          <p:nvPr/>
        </p:nvSpPr>
        <p:spPr>
          <a:xfrm>
            <a:off x="4001730" y="5168520"/>
            <a:ext cx="21157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</a:p>
        </p:txBody>
      </p:sp>
      <p:sp>
        <p:nvSpPr>
          <p:cNvPr id="364" name="CustomShape 10"/>
          <p:cNvSpPr/>
          <p:nvPr/>
        </p:nvSpPr>
        <p:spPr>
          <a:xfrm>
            <a:off x="5649120" y="41001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</a:p>
        </p:txBody>
      </p:sp>
      <p:sp>
        <p:nvSpPr>
          <p:cNvPr id="366" name="CustomShape 12"/>
          <p:cNvSpPr/>
          <p:nvPr/>
        </p:nvSpPr>
        <p:spPr>
          <a:xfrm>
            <a:off x="6074640" y="26055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</a:p>
        </p:txBody>
      </p:sp>
      <p:sp>
        <p:nvSpPr>
          <p:cNvPr id="356" name="CustomShape 2"/>
          <p:cNvSpPr/>
          <p:nvPr/>
        </p:nvSpPr>
        <p:spPr>
          <a:xfrm>
            <a:off x="2316240" y="1719810"/>
            <a:ext cx="4096800" cy="4010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247771" y="1645980"/>
            <a:ext cx="709075" cy="518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233600" y="1301253"/>
            <a:ext cx="1186920" cy="11444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Classification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Regression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Whether prediction, Face recognition, 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pam filtering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Clustering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Recommendation systems, Image segmentation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Theory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Deep blue, </a:t>
            </a:r>
            <a:r>
              <a:rPr lang="en-IN" sz="1600" spc="-1" dirty="0" err="1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AlphaGo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Recap..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56760" y="107373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 of a line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Slope of a line / Gradient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Derivative of a function f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function vs non linear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Sigma Notation for sums</a:t>
            </a:r>
          </a:p>
        </p:txBody>
      </p:sp>
    </p:spTree>
    <p:extLst>
      <p:ext uri="{BB962C8B-B14F-4D97-AF65-F5344CB8AC3E}">
        <p14:creationId xmlns:p14="http://schemas.microsoft.com/office/powerpoint/2010/main" val="3003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Square feet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come up with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model that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predicts the price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23671</TotalTime>
  <Words>299</Words>
  <Application>Microsoft Office PowerPoint</Application>
  <PresentationFormat>On-screen Show (4:3)</PresentationFormat>
  <Paragraphs>153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1043</cp:revision>
  <cp:lastPrinted>2014-07-09T13:30:36Z</cp:lastPrinted>
  <dcterms:created xsi:type="dcterms:W3CDTF">2014-07-08T13:27:24Z</dcterms:created>
  <dcterms:modified xsi:type="dcterms:W3CDTF">2017-09-22T14:14:39Z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