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2"/>
  </p:notesMasterIdLst>
  <p:sldIdLst>
    <p:sldId id="256" r:id="rId9"/>
    <p:sldId id="257" r:id="rId10"/>
    <p:sldId id="258" r:id="rId11"/>
    <p:sldId id="259" r:id="rId12"/>
    <p:sldId id="260" r:id="rId13"/>
    <p:sldId id="267" r:id="rId14"/>
    <p:sldId id="268" r:id="rId15"/>
    <p:sldId id="261" r:id="rId16"/>
    <p:sldId id="263" r:id="rId17"/>
    <p:sldId id="269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5830CA-E28F-464E-B6F6-B4501F2839C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AE5A13-DF61-4C9D-AFC7-0D2DB837154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01CEA8-EC3B-4694-B807-93E8461A1DD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9FB89A-A8D4-4DAD-95A2-D73E4BBC22F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2D9CF8-8C0A-463F-9B62-9D71349F928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48FF3F-E8A1-4198-B7C8-5B024F005DA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0F24CFC-70FC-42B2-AE54-7560FE826EE2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FDE7A3A-0474-4876-93A9-E4649B772C36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A09F88-BCFA-4478-8C6E-21016E3A1D7B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5D2E9-14D3-4707-A7E2-76CECC08BC9C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CEF132-5B87-4663-92A2-CBE35CAEB3C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/>
          <p:cNvPicPr/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3200" b="0" strike="noStrike" spc="-1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 17, 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Define an error function 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Minimize the error function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33487"/>
            <a:ext cx="3914775" cy="1171575"/>
          </a:xfrm>
          <a:prstGeom prst="rect">
            <a:avLst/>
          </a:prstGeom>
        </p:spPr>
      </p:pic>
      <p:pic>
        <p:nvPicPr>
          <p:cNvPr id="6" name="Picture 5" descr="&lt;strong&gt;Question&lt;/strong&gt; Mark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85" y="3228975"/>
            <a:ext cx="1314152" cy="9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2908789"/>
            <a:ext cx="5124450" cy="34671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Let’s plot cost(C) vs parameters(P)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parameter values that minimize cost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setting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convex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Minimize convex function  gradient descent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Update rule  </a:t>
            </a:r>
            <a:r>
              <a:rPr lang="en-IN" sz="1600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 = p – k *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dc/</a:t>
            </a:r>
            <a:r>
              <a:rPr lang="en-IN" sz="1600" spc="-1" dirty="0" err="1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dp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 converges to optimal value </a:t>
            </a: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8386" y="2724123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3355" y="4520684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41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68760" tIns="54720" rIns="68760" bIns="5472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workshops to come on 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Demo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 training data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repeat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statistical less logical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 is the ‘state of the art’ problem solving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Genetic Algorithms, Probabilistic/Statistical Methods, Artificial Neural Networks(Deep Learning), Rule-based methods and many more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234485" y="750900"/>
            <a:ext cx="2604600" cy="19652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</a:t>
            </a:r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Learning</a:t>
            </a:r>
          </a:p>
        </p:txBody>
      </p:sp>
      <p:sp>
        <p:nvSpPr>
          <p:cNvPr id="359" name="CustomShape 5"/>
          <p:cNvSpPr/>
          <p:nvPr/>
        </p:nvSpPr>
        <p:spPr>
          <a:xfrm>
            <a:off x="788895" y="2376870"/>
            <a:ext cx="19886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</a:p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</a:p>
        </p:txBody>
      </p:sp>
      <p:sp>
        <p:nvSpPr>
          <p:cNvPr id="361" name="CustomShape 7"/>
          <p:cNvSpPr/>
          <p:nvPr/>
        </p:nvSpPr>
        <p:spPr>
          <a:xfrm>
            <a:off x="1913850" y="1002570"/>
            <a:ext cx="203508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</a:p>
        </p:txBody>
      </p:sp>
      <p:sp>
        <p:nvSpPr>
          <p:cNvPr id="360" name="CustomShape 6"/>
          <p:cNvSpPr/>
          <p:nvPr/>
        </p:nvSpPr>
        <p:spPr>
          <a:xfrm>
            <a:off x="862200" y="3904425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</a:p>
        </p:txBody>
      </p:sp>
      <p:sp>
        <p:nvSpPr>
          <p:cNvPr id="365" name="CustomShape 11"/>
          <p:cNvSpPr/>
          <p:nvPr/>
        </p:nvSpPr>
        <p:spPr>
          <a:xfrm>
            <a:off x="4001730" y="5168520"/>
            <a:ext cx="21157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</a:p>
        </p:txBody>
      </p:sp>
      <p:sp>
        <p:nvSpPr>
          <p:cNvPr id="364" name="CustomShape 10"/>
          <p:cNvSpPr/>
          <p:nvPr/>
        </p:nvSpPr>
        <p:spPr>
          <a:xfrm>
            <a:off x="5649120" y="41001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</a:p>
        </p:txBody>
      </p:sp>
      <p:sp>
        <p:nvSpPr>
          <p:cNvPr id="366" name="CustomShape 12"/>
          <p:cNvSpPr/>
          <p:nvPr/>
        </p:nvSpPr>
        <p:spPr>
          <a:xfrm>
            <a:off x="6074640" y="26055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</a:p>
        </p:txBody>
      </p:sp>
      <p:sp>
        <p:nvSpPr>
          <p:cNvPr id="356" name="CustomShape 2"/>
          <p:cNvSpPr/>
          <p:nvPr/>
        </p:nvSpPr>
        <p:spPr>
          <a:xfrm>
            <a:off x="2316240" y="1719810"/>
            <a:ext cx="4096800" cy="4010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lang="en-IN" sz="1800" b="0" strike="noStrike" spc="-1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247771" y="1645980"/>
            <a:ext cx="709075" cy="518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233600" y="1301253"/>
            <a:ext cx="1186920" cy="11444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Classification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Regression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Whether prediction, Face recognition, 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pam filtering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Clustering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Recommendation systems, Image segmentation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Game Theory, Decision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Theory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Deep blue, </a:t>
            </a:r>
            <a:r>
              <a:rPr lang="en-IN" sz="1600" spc="-1" dirty="0" err="1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AlphaGo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[フリーイラスト素材] クリップアート, 人物, 男性 / 男の人, ビジネス, デスクワーク, PC / パソコン / コンピュータ, 眼鏡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69" y="1440000"/>
            <a:ext cx="1508224" cy="1727283"/>
          </a:xfrm>
          <a:prstGeom prst="rect">
            <a:avLst/>
          </a:prstGeom>
        </p:spPr>
      </p:pic>
      <p:pic>
        <p:nvPicPr>
          <p:cNvPr id="3" name="Picture 2" descr="Clipart - Mr Happ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40000"/>
            <a:ext cx="1508760" cy="1197579"/>
          </a:xfrm>
          <a:prstGeom prst="rect">
            <a:avLst/>
          </a:prstGeom>
        </p:spPr>
      </p:pic>
      <p:pic>
        <p:nvPicPr>
          <p:cNvPr id="4" name="Picture 3" descr="DDJSchool Tutorial: How to Create Charts with Datawrapper | Resourc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092">
            <a:off x="4736071" y="868070"/>
            <a:ext cx="963831" cy="738097"/>
          </a:xfrm>
          <a:prstGeom prst="rect">
            <a:avLst/>
          </a:prstGeom>
        </p:spPr>
      </p:pic>
      <p:pic>
        <p:nvPicPr>
          <p:cNvPr id="5" name="Picture 4" descr="Interpreting Graphs (english usage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77" y="3500624"/>
            <a:ext cx="1508760" cy="1427374"/>
          </a:xfrm>
          <a:prstGeom prst="rect">
            <a:avLst/>
          </a:prstGeom>
        </p:spPr>
      </p:pic>
      <p:pic>
        <p:nvPicPr>
          <p:cNvPr id="9" name="Picture 8" descr="Making Your Match Rank 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7" y="3593796"/>
            <a:ext cx="1508760" cy="16968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717" y="2103040"/>
            <a:ext cx="91791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7165">
            <a:off x="5397044" y="2459755"/>
            <a:ext cx="369277" cy="91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96583" y="4413435"/>
            <a:ext cx="1087531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9653975">
            <a:off x="1535632" y="2970704"/>
            <a:ext cx="297180" cy="793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OGDS Data Analytic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86" y="1385527"/>
            <a:ext cx="1184447" cy="691192"/>
          </a:xfrm>
          <a:prstGeom prst="rect">
            <a:avLst/>
          </a:prstGeom>
        </p:spPr>
      </p:pic>
      <p:pic>
        <p:nvPicPr>
          <p:cNvPr id="16" name="Picture 15" descr="circle &lt;strong&gt;graph&lt;/strong&gt; of traffic | Flickr - Photo Sharing!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3875828"/>
            <a:ext cx="1467360" cy="1132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717" y="1385527"/>
            <a:ext cx="105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#bedrooms</a:t>
            </a:r>
          </a:p>
          <a:p>
            <a:r>
              <a:rPr lang="en-US" sz="1200" dirty="0" smtClean="0"/>
              <a:t>#sq. feet</a:t>
            </a:r>
          </a:p>
          <a:p>
            <a:r>
              <a:rPr lang="en-US" sz="1200" dirty="0" smtClean="0"/>
              <a:t>#distance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566" y="2596179"/>
            <a:ext cx="186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Knowledge Extraction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8512" y="4819600"/>
            <a:ext cx="146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7" y="3367505"/>
            <a:ext cx="140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6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Recap..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56760" y="107373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 of a line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Slope of a line / Gradient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Derivative of a function f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function vs non linear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Sigma Notation for sums</a:t>
            </a: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031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Square feet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 Expected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come up with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model that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predicts the price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 such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model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" y="3638549"/>
            <a:ext cx="4491542" cy="2752725"/>
          </a:xfrm>
          <a:prstGeom prst="rect">
            <a:avLst/>
          </a:prstGeom>
        </p:spPr>
      </p:pic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20218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take the simplest scenario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Assumptions: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Input: 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feet of home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Output: 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2"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shows some linear relationship</a:t>
            </a:r>
          </a:p>
          <a:p>
            <a:pPr marL="915120" lvl="2">
              <a:buClr>
                <a:srgbClr val="39C2D7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6" y="3724274"/>
            <a:ext cx="4581936" cy="248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23660</TotalTime>
  <Words>311</Words>
  <Application>Microsoft Office PowerPoint</Application>
  <PresentationFormat>On-screen Show (4:3)</PresentationFormat>
  <Paragraphs>134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Arial Black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Gowtham Abbavaram</cp:lastModifiedBy>
  <cp:revision>1040</cp:revision>
  <cp:lastPrinted>2014-07-09T13:30:36Z</cp:lastPrinted>
  <dcterms:created xsi:type="dcterms:W3CDTF">2014-07-08T13:27:24Z</dcterms:created>
  <dcterms:modified xsi:type="dcterms:W3CDTF">2017-09-13T14:31:14Z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