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24"/>
  </p:notesMasterIdLst>
  <p:sldIdLst>
    <p:sldId id="256" r:id="rId9"/>
    <p:sldId id="257" r:id="rId10"/>
    <p:sldId id="258" r:id="rId11"/>
    <p:sldId id="270" r:id="rId12"/>
    <p:sldId id="259" r:id="rId13"/>
    <p:sldId id="260" r:id="rId14"/>
    <p:sldId id="267" r:id="rId15"/>
    <p:sldId id="261" r:id="rId16"/>
    <p:sldId id="263" r:id="rId17"/>
    <p:sldId id="268" r:id="rId18"/>
    <p:sldId id="269" r:id="rId19"/>
    <p:sldId id="271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3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5830CA-E28F-464E-B6F6-B4501F2839C5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AE5A13-DF61-4C9D-AFC7-0D2DB837154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76FA84-E358-4910-AE76-E350FF4F8B9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5C596B-BE5F-43B9-BB86-B323434B307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5C596B-BE5F-43B9-BB86-B323434B307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29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P37 – divide into 2 slides</a:t>
            </a:r>
          </a:p>
        </p:txBody>
      </p:sp>
      <p:sp>
        <p:nvSpPr>
          <p:cNvPr id="39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01CEA8-EC3B-4694-B807-93E8461A1DD6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9FB89A-A8D4-4DAD-95A2-D73E4BBC22F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F2486-0676-4050-B128-92B8EF0643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4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F2486-0676-4050-B128-92B8EF06438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2D9CF8-8C0A-463F-9B62-9D71349F928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76FA84-E358-4910-AE76-E350FF4F8B9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31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Picture 2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Picture 2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Picture 3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7" name="Picture 31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548FF3F-E8A1-4198-B7C8-5B024F005DA8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6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0F24CFC-70FC-42B2-AE54-7560FE826EE2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7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FDE7A3A-0474-4876-93A9-E4649B772C36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8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15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2A09F88-BCFA-4478-8C6E-21016E3A1D7B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99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445D2E9-14D3-4707-A7E2-76CECC08BC9C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0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1"/>
          <p:cNvPicPr/>
          <p:nvPr/>
        </p:nvPicPr>
        <p:blipFill>
          <a:blip r:embed="rId14"/>
          <a:srcRect t="58228" b="33427"/>
          <a:stretch/>
        </p:blipFill>
        <p:spPr>
          <a:xfrm>
            <a:off x="0" y="6496560"/>
            <a:ext cx="9143280" cy="36396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7281000" y="6560640"/>
            <a:ext cx="14929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5CEF132-5B87-4663-92A2-CBE35CAEB3C8}" type="slidenum">
              <a:rPr lang="en-IN" sz="10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329480" y="6570000"/>
            <a:ext cx="2315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0" strike="noStrike" spc="15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Line 3"/>
          <p:cNvSpPr/>
          <p:nvPr/>
        </p:nvSpPr>
        <p:spPr>
          <a:xfrm>
            <a:off x="126180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81" name="Picture 7"/>
          <p:cNvPicPr/>
          <p:nvPr/>
        </p:nvPicPr>
        <p:blipFill>
          <a:blip r:embed="rId15"/>
          <a:stretch/>
        </p:blipFill>
        <p:spPr>
          <a:xfrm>
            <a:off x="466920" y="6601320"/>
            <a:ext cx="611640" cy="161640"/>
          </a:xfrm>
          <a:prstGeom prst="rect">
            <a:avLst/>
          </a:prstGeom>
          <a:ln>
            <a:noFill/>
          </a:ln>
        </p:spPr>
      </p:pic>
      <p:sp>
        <p:nvSpPr>
          <p:cNvPr id="28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Placeholder 6"/>
          <p:cNvPicPr/>
          <p:nvPr/>
        </p:nvPicPr>
        <p:blipFill>
          <a:blip r:embed="rId2"/>
          <a:srcRect l="12500" r="12500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579960" y="1186920"/>
            <a:ext cx="69098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IN" sz="3200" b="0" strike="noStrike" spc="-19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Introduction to Machine </a:t>
            </a:r>
            <a:r>
              <a:rPr lang="en-IN" sz="3200" b="0" strike="noStrike" spc="-19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Learning</a:t>
            </a:r>
          </a:p>
          <a:p>
            <a:pPr>
              <a:lnSpc>
                <a:spcPct val="80000"/>
              </a:lnSpc>
            </a:pPr>
            <a:r>
              <a:rPr lang="en-IN" sz="2400" spc="-19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				     Linear Regression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31800" y="4453560"/>
            <a:ext cx="6487560" cy="3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Gowtham Abbavaram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640440" y="4847040"/>
            <a:ext cx="364896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September, </a:t>
            </a:r>
            <a:r>
              <a:rPr lang="en-IN" sz="1800" b="0" strike="noStrike" spc="-1" dirty="0">
                <a:solidFill>
                  <a:srgbClr val="39C2D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2017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Picture Placeholder 17"/>
          <p:cNvPicPr/>
          <p:nvPr/>
        </p:nvPicPr>
        <p:blipFill>
          <a:blip r:embed="rId3"/>
          <a:srcRect t="3557" b="3557"/>
          <a:stretch/>
        </p:blipFill>
        <p:spPr>
          <a:xfrm>
            <a:off x="627840" y="504720"/>
            <a:ext cx="1242720" cy="45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Recap..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56760" y="107373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Equation of a line 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Slope of a line / Gradient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Derivative of a function f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Linear function vs non linear function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Sigma Notation for sums</a:t>
            </a:r>
          </a:p>
        </p:txBody>
      </p:sp>
    </p:spTree>
    <p:extLst>
      <p:ext uri="{BB962C8B-B14F-4D97-AF65-F5344CB8AC3E}">
        <p14:creationId xmlns:p14="http://schemas.microsoft.com/office/powerpoint/2010/main" val="30031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Define an error function 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Minimize the error function</a:t>
            </a: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233487"/>
            <a:ext cx="3914775" cy="1171575"/>
          </a:xfrm>
          <a:prstGeom prst="rect">
            <a:avLst/>
          </a:prstGeom>
        </p:spPr>
      </p:pic>
      <p:pic>
        <p:nvPicPr>
          <p:cNvPr id="6" name="Picture 5" descr="&lt;strong&gt;Question&lt;/strong&gt; Mark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85" y="3228975"/>
            <a:ext cx="1314152" cy="985080"/>
          </a:xfrm>
          <a:prstGeom prst="rect">
            <a:avLst/>
          </a:prstGeom>
        </p:spPr>
      </p:pic>
      <p:sp>
        <p:nvSpPr>
          <p:cNvPr id="7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Model and Error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0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79" y="2486759"/>
            <a:ext cx="5124450" cy="3467100"/>
          </a:xfrm>
          <a:prstGeom prst="rect">
            <a:avLst/>
          </a:prstGeom>
        </p:spPr>
      </p:pic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Let’s plot cost(C) vs parameters(P)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Change parameter values that minimize cost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Simple setting </a:t>
            </a: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convex function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7759" y="2616563"/>
            <a:ext cx="3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4492" y="3949184"/>
            <a:ext cx="3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580" y="837803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Minimize convex function  gradient descent</a:t>
            </a: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Update rule</a:t>
            </a:r>
          </a:p>
          <a:p>
            <a:pPr marL="720">
              <a:buClr>
                <a:srgbClr val="39C2D7"/>
              </a:buClr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P converges to optimal value </a:t>
            </a: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  <a:sym typeface="Wingdings" panose="05000000000000000000" pitchFamily="2" charset="2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36" y="2315655"/>
            <a:ext cx="1409897" cy="257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133440" y="2810880"/>
            <a:ext cx="196416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IN" sz="4100" b="0" strike="noStrike" spc="-19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440160" y="2756520"/>
            <a:ext cx="1691640" cy="726120"/>
          </a:xfrm>
          <a:prstGeom prst="rect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wrap="none" lIns="68760" tIns="54720" rIns="68760" bIns="54720"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Demo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60" y="1296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Notes, Q&amp;A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822960" y="14594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More talks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and workshops to come on ML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57840" y="14353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4"/>
          <p:cNvSpPr/>
          <p:nvPr/>
        </p:nvSpPr>
        <p:spPr>
          <a:xfrm>
            <a:off x="401400" y="14716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825120" y="2302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Join yammer group “AI Community”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360000" y="2278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2" name="CustomShape 7"/>
          <p:cNvSpPr/>
          <p:nvPr/>
        </p:nvSpPr>
        <p:spPr>
          <a:xfrm>
            <a:off x="403560" y="23151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14320" y="1459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1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822960" y="209196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From AI perspective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357840" y="20678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7"/>
          <p:cNvSpPr/>
          <p:nvPr/>
        </p:nvSpPr>
        <p:spPr>
          <a:xfrm>
            <a:off x="403200" y="210420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22960" y="27241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Different Kinds of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ML Algorithms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>
            <a:off x="357840" y="269964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10"/>
          <p:cNvSpPr/>
          <p:nvPr/>
        </p:nvSpPr>
        <p:spPr>
          <a:xfrm>
            <a:off x="403200" y="2736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1"/>
          <p:cNvSpPr/>
          <p:nvPr/>
        </p:nvSpPr>
        <p:spPr>
          <a:xfrm>
            <a:off x="822960" y="335592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Simple Case Study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2"/>
          <p:cNvSpPr/>
          <p:nvPr/>
        </p:nvSpPr>
        <p:spPr>
          <a:xfrm>
            <a:off x="357840" y="33318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0" name="CustomShape 13"/>
          <p:cNvSpPr/>
          <p:nvPr/>
        </p:nvSpPr>
        <p:spPr>
          <a:xfrm>
            <a:off x="401400" y="33685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822960" y="398808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5"/>
          <p:cNvSpPr/>
          <p:nvPr/>
        </p:nvSpPr>
        <p:spPr>
          <a:xfrm>
            <a:off x="357840" y="396396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3" name="CustomShape 16"/>
          <p:cNvSpPr/>
          <p:nvPr/>
        </p:nvSpPr>
        <p:spPr>
          <a:xfrm>
            <a:off x="403200" y="400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7"/>
          <p:cNvSpPr/>
          <p:nvPr/>
        </p:nvSpPr>
        <p:spPr>
          <a:xfrm>
            <a:off x="822960" y="462024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Gradient Descent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8"/>
          <p:cNvSpPr/>
          <p:nvPr/>
        </p:nvSpPr>
        <p:spPr>
          <a:xfrm>
            <a:off x="357840" y="459612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6" name="CustomShape 19"/>
          <p:cNvSpPr/>
          <p:nvPr/>
        </p:nvSpPr>
        <p:spPr>
          <a:xfrm>
            <a:off x="403200" y="463248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0"/>
          <p:cNvSpPr/>
          <p:nvPr/>
        </p:nvSpPr>
        <p:spPr>
          <a:xfrm>
            <a:off x="824400" y="52524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Demo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1"/>
          <p:cNvSpPr/>
          <p:nvPr/>
        </p:nvSpPr>
        <p:spPr>
          <a:xfrm>
            <a:off x="359280" y="52282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9" name="CustomShape 22"/>
          <p:cNvSpPr/>
          <p:nvPr/>
        </p:nvSpPr>
        <p:spPr>
          <a:xfrm>
            <a:off x="404640" y="52646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3"/>
          <p:cNvSpPr/>
          <p:nvPr/>
        </p:nvSpPr>
        <p:spPr>
          <a:xfrm>
            <a:off x="822960" y="5833800"/>
            <a:ext cx="7314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End Notes, Q&amp;A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4"/>
          <p:cNvSpPr/>
          <p:nvPr/>
        </p:nvSpPr>
        <p:spPr>
          <a:xfrm>
            <a:off x="357840" y="5809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2" name="CustomShape 25"/>
          <p:cNvSpPr/>
          <p:nvPr/>
        </p:nvSpPr>
        <p:spPr>
          <a:xfrm>
            <a:off x="403200" y="5846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way of thinking about Artificial intelligence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Learn different patterns in existing information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Train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optimize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tune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 new data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repeat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What is Machine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statistical less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logical</a:t>
            </a: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Different approaches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ML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600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Wingdings"/>
            </a:endParaRP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Genetic Algorithms</a:t>
            </a: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Probabilistic/Statistical Methods</a:t>
            </a: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endParaRPr lang="en-IN" sz="1600" b="0" strike="noStrike" spc="-1" dirty="0" smtClean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670" lvl="1" indent="-285750">
              <a:buClr>
                <a:srgbClr val="39C2D7"/>
              </a:buClr>
              <a:buFont typeface="Arial" panose="020B0604020202020204" pitchFamily="34" charset="0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Artificial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Neural Networks(Deep Learning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253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Relation with AI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234485" y="750900"/>
            <a:ext cx="2604600" cy="19652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   Learning</a:t>
            </a:r>
          </a:p>
        </p:txBody>
      </p:sp>
      <p:sp>
        <p:nvSpPr>
          <p:cNvPr id="359" name="CustomShape 5"/>
          <p:cNvSpPr/>
          <p:nvPr/>
        </p:nvSpPr>
        <p:spPr>
          <a:xfrm>
            <a:off x="788895" y="2376870"/>
            <a:ext cx="19886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Psychology&amp;</a:t>
            </a:r>
          </a:p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Philosophy</a:t>
            </a:r>
          </a:p>
        </p:txBody>
      </p:sp>
      <p:sp>
        <p:nvSpPr>
          <p:cNvPr id="361" name="CustomShape 7"/>
          <p:cNvSpPr/>
          <p:nvPr/>
        </p:nvSpPr>
        <p:spPr>
          <a:xfrm>
            <a:off x="1913850" y="1002570"/>
            <a:ext cx="203508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Reasoning &amp; Intelligence</a:t>
            </a:r>
          </a:p>
        </p:txBody>
      </p:sp>
      <p:sp>
        <p:nvSpPr>
          <p:cNvPr id="360" name="CustomShape 6"/>
          <p:cNvSpPr/>
          <p:nvPr/>
        </p:nvSpPr>
        <p:spPr>
          <a:xfrm>
            <a:off x="862200" y="3904425"/>
            <a:ext cx="18482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Linguistics</a:t>
            </a:r>
          </a:p>
        </p:txBody>
      </p:sp>
      <p:sp>
        <p:nvSpPr>
          <p:cNvPr id="365" name="CustomShape 11"/>
          <p:cNvSpPr/>
          <p:nvPr/>
        </p:nvSpPr>
        <p:spPr>
          <a:xfrm>
            <a:off x="4001730" y="5168520"/>
            <a:ext cx="21157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Mathematics</a:t>
            </a:r>
          </a:p>
        </p:txBody>
      </p:sp>
      <p:sp>
        <p:nvSpPr>
          <p:cNvPr id="363" name="CustomShape 9"/>
          <p:cNvSpPr/>
          <p:nvPr/>
        </p:nvSpPr>
        <p:spPr>
          <a:xfrm>
            <a:off x="1973880" y="5137920"/>
            <a:ext cx="184824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Neuro science</a:t>
            </a:r>
          </a:p>
        </p:txBody>
      </p:sp>
      <p:sp>
        <p:nvSpPr>
          <p:cNvPr id="364" name="CustomShape 10"/>
          <p:cNvSpPr/>
          <p:nvPr/>
        </p:nvSpPr>
        <p:spPr>
          <a:xfrm>
            <a:off x="5649120" y="4100130"/>
            <a:ext cx="21373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Cognitive Science</a:t>
            </a:r>
          </a:p>
        </p:txBody>
      </p:sp>
      <p:sp>
        <p:nvSpPr>
          <p:cNvPr id="366" name="CustomShape 12"/>
          <p:cNvSpPr/>
          <p:nvPr/>
        </p:nvSpPr>
        <p:spPr>
          <a:xfrm>
            <a:off x="6074640" y="2605530"/>
            <a:ext cx="2137320" cy="131904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Computer Science</a:t>
            </a:r>
          </a:p>
        </p:txBody>
      </p:sp>
      <p:sp>
        <p:nvSpPr>
          <p:cNvPr id="356" name="CustomShape 2"/>
          <p:cNvSpPr/>
          <p:nvPr/>
        </p:nvSpPr>
        <p:spPr>
          <a:xfrm>
            <a:off x="2316240" y="1719810"/>
            <a:ext cx="4096800" cy="4010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AI</a:t>
            </a:r>
            <a:endParaRPr lang="en-IN" sz="1800" b="0" strike="noStrike" spc="-1">
              <a:solidFill>
                <a:schemeClr val="accent5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4247771" y="1645980"/>
            <a:ext cx="709075" cy="518400"/>
          </a:xfrm>
          <a:prstGeom prst="ellipse">
            <a:avLst/>
          </a:prstGeom>
          <a:noFill/>
          <a:ln>
            <a:solidFill>
              <a:srgbClr val="92D05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4224808" y="1204541"/>
            <a:ext cx="1186920" cy="1144440"/>
          </a:xfrm>
          <a:prstGeom prst="ellipse">
            <a:avLst/>
          </a:prstGeom>
          <a:noFill/>
          <a:ln>
            <a:solidFill>
              <a:srgbClr val="7030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IN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</a:t>
            </a:r>
            <a:r>
              <a:rPr lang="en-IN" sz="18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ML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Popular Learning Methods in 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22960" y="145980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Supervised Learning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e.g. Classification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, Regression</a:t>
            </a:r>
            <a:endParaRPr lang="en-IN" sz="1600" b="0" strike="noStrike" spc="-1" dirty="0" smtClean="0">
              <a:solidFill>
                <a:srgbClr val="444444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Weather 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prediction, Face recognition, </a:t>
            </a: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pam filtering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57840" y="143568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0" name="CustomShape 4"/>
          <p:cNvSpPr/>
          <p:nvPr/>
        </p:nvSpPr>
        <p:spPr>
          <a:xfrm>
            <a:off x="401400" y="147204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822960" y="236808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Unsupervised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Clustering</a:t>
            </a: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Recommendation systems, Image segmentation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357840" y="23436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403200" y="238032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8"/>
          <p:cNvSpPr/>
          <p:nvPr/>
        </p:nvSpPr>
        <p:spPr>
          <a:xfrm>
            <a:off x="866520" y="3300120"/>
            <a:ext cx="73144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Reinforcement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e.g. Game Theory, Decision </a:t>
            </a:r>
            <a:r>
              <a:rPr lang="en-IN" sz="1600" b="0" strike="noStrike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Theory</a:t>
            </a: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Deep blue, 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Alpha Go</a:t>
            </a:r>
            <a:endParaRPr lang="en-IN" sz="1600" b="0" strike="noStrike" spc="-1" dirty="0" smtClean="0">
              <a:solidFill>
                <a:srgbClr val="444444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600" spc="-1" dirty="0" smtClean="0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>
            <a:off x="401400" y="3276000"/>
            <a:ext cx="410760" cy="40752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6" name="CustomShape 10"/>
          <p:cNvSpPr/>
          <p:nvPr/>
        </p:nvSpPr>
        <p:spPr>
          <a:xfrm>
            <a:off x="446760" y="3312360"/>
            <a:ext cx="32076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en-IN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 descr="[フリーイラスト素材] クリップアート, 人物, 男性 / 男の人, ビジネス, デスクワーク, PC / パソコン / コンピュータ, 眼鏡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69" y="1440000"/>
            <a:ext cx="1508224" cy="1727283"/>
          </a:xfrm>
          <a:prstGeom prst="rect">
            <a:avLst/>
          </a:prstGeom>
        </p:spPr>
      </p:pic>
      <p:pic>
        <p:nvPicPr>
          <p:cNvPr id="3" name="Picture 2" descr="Clipart - Mr Happ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1440000"/>
            <a:ext cx="1508760" cy="1197579"/>
          </a:xfrm>
          <a:prstGeom prst="rect">
            <a:avLst/>
          </a:prstGeom>
        </p:spPr>
      </p:pic>
      <p:pic>
        <p:nvPicPr>
          <p:cNvPr id="4" name="Picture 3" descr="DDJSchool Tutorial: How to Create Charts with Datawrapper | Resources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8092">
            <a:off x="4736071" y="868070"/>
            <a:ext cx="963831" cy="738097"/>
          </a:xfrm>
          <a:prstGeom prst="rect">
            <a:avLst/>
          </a:prstGeom>
        </p:spPr>
      </p:pic>
      <p:pic>
        <p:nvPicPr>
          <p:cNvPr id="5" name="Picture 4" descr="Interpreting Graphs (english usage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77" y="3500624"/>
            <a:ext cx="1508760" cy="1427374"/>
          </a:xfrm>
          <a:prstGeom prst="rect">
            <a:avLst/>
          </a:prstGeom>
        </p:spPr>
      </p:pic>
      <p:pic>
        <p:nvPicPr>
          <p:cNvPr id="9" name="Picture 8" descr="Making Your Match Rank Lis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97" y="3593796"/>
            <a:ext cx="1508760" cy="169686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362717" y="2103040"/>
            <a:ext cx="917917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387165">
            <a:off x="5397044" y="2459755"/>
            <a:ext cx="369277" cy="910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896583" y="4413435"/>
            <a:ext cx="1087531" cy="3516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9653975">
            <a:off x="1535632" y="2970704"/>
            <a:ext cx="297180" cy="7936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OGDS Data Analytics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86" y="1385527"/>
            <a:ext cx="1184447" cy="691192"/>
          </a:xfrm>
          <a:prstGeom prst="rect">
            <a:avLst/>
          </a:prstGeom>
        </p:spPr>
      </p:pic>
      <p:pic>
        <p:nvPicPr>
          <p:cNvPr id="16" name="Picture 15" descr="circle &lt;strong&gt;graph&lt;/strong&gt; of traffic | Flickr - Photo Sharing!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83" y="3875828"/>
            <a:ext cx="1467360" cy="11328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62717" y="1385527"/>
            <a:ext cx="105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#bedrooms</a:t>
            </a:r>
          </a:p>
          <a:p>
            <a:r>
              <a:rPr lang="en-US" sz="1200" dirty="0" smtClean="0"/>
              <a:t>#sq. feet</a:t>
            </a:r>
          </a:p>
          <a:p>
            <a:r>
              <a:rPr lang="en-US" sz="1200" dirty="0" smtClean="0"/>
              <a:t>#distance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20566" y="2596179"/>
            <a:ext cx="186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Knowledge Extraction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8512" y="4819600"/>
            <a:ext cx="1463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Decision making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2627" y="3367505"/>
            <a:ext cx="1406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658151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52440" y="144000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 Simple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56760" y="1435680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Input: Square feet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Output: Expected price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Need to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come up with </a:t>
            </a: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model that </a:t>
            </a:r>
            <a:r>
              <a:rPr lang="en-IN" sz="1600" b="0" strike="noStrike" spc="-1" dirty="0" smtClean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predicts the price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600" b="0" strike="noStrike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" y="3638549"/>
            <a:ext cx="4491542" cy="2752725"/>
          </a:xfrm>
          <a:prstGeom prst="rect">
            <a:avLst/>
          </a:prstGeom>
        </p:spPr>
      </p:pic>
      <p:sp>
        <p:nvSpPr>
          <p:cNvPr id="382" name="CustomShape 1"/>
          <p:cNvSpPr/>
          <p:nvPr/>
        </p:nvSpPr>
        <p:spPr>
          <a:xfrm>
            <a:off x="0" y="0"/>
            <a:ext cx="9143280" cy="93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Linear Regression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6580" y="820218"/>
            <a:ext cx="84301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39C2D7"/>
              </a:buClr>
              <a:buFont typeface="Arial"/>
              <a:buChar char="•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Assumptions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Input: 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sq. feet of home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Output: 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price</a:t>
            </a:r>
          </a:p>
          <a:p>
            <a:pPr marL="720">
              <a:lnSpc>
                <a:spcPct val="100000"/>
              </a:lnSpc>
              <a:buClr>
                <a:srgbClr val="39C2D7"/>
              </a:buClr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120" lvl="2">
              <a:buClr>
                <a:srgbClr val="39C2D7"/>
              </a:buClr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Existing data shows some linear relationship</a:t>
            </a:r>
          </a:p>
          <a:p>
            <a:pPr marL="915120" lvl="2">
              <a:buClr>
                <a:srgbClr val="39C2D7"/>
              </a:buClr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6" y="3724274"/>
            <a:ext cx="4581936" cy="2487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23684</TotalTime>
  <Words>286</Words>
  <Application>Microsoft Office PowerPoint</Application>
  <PresentationFormat>On-screen Show (4:3)</PresentationFormat>
  <Paragraphs>150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Arial Black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Michelle Canning</dc:creator>
  <dc:description/>
  <cp:lastModifiedBy>Gowtham Abbavaram</cp:lastModifiedBy>
  <cp:revision>1047</cp:revision>
  <cp:lastPrinted>2014-07-09T13:30:36Z</cp:lastPrinted>
  <dcterms:created xsi:type="dcterms:W3CDTF">2014-07-08T13:27:24Z</dcterms:created>
  <dcterms:modified xsi:type="dcterms:W3CDTF">2017-10-09T07:30:37Z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</vt:lpwstr>
  </property>
  <property fmtid="{D5CDD505-2E9C-101B-9397-08002B2CF9AE}" pid="4" name="ContentTypeId">
    <vt:lpwstr>0x010100B0E9A4A7D20EA84CAA39F80EA2A19865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