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5"/>
  </p:notesMasterIdLst>
  <p:handoutMasterIdLst>
    <p:handoutMasterId r:id="rId16"/>
  </p:handoutMasterIdLst>
  <p:sldIdLst>
    <p:sldId id="449" r:id="rId6"/>
    <p:sldId id="458" r:id="rId7"/>
    <p:sldId id="271" r:id="rId8"/>
    <p:sldId id="400" r:id="rId9"/>
    <p:sldId id="353" r:id="rId10"/>
    <p:sldId id="354" r:id="rId11"/>
    <p:sldId id="341" r:id="rId12"/>
    <p:sldId id="459" r:id="rId13"/>
    <p:sldId id="4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2" autoAdjust="0"/>
    <p:restoredTop sz="97459" autoAdjust="0"/>
  </p:normalViewPr>
  <p:slideViewPr>
    <p:cSldViewPr snapToGrid="0">
      <p:cViewPr varScale="1">
        <p:scale>
          <a:sx n="111" d="100"/>
          <a:sy n="111" d="100"/>
        </p:scale>
        <p:origin x="960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7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7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7545"/>
          <a:stretch/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6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27" b="33426"/>
          <a:stretch/>
        </p:blipFill>
        <p:spPr>
          <a:xfrm>
            <a:off x="0" y="6496424"/>
            <a:ext cx="9144000" cy="3645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329372" y="6570036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62062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01292"/>
            <a:ext cx="612182" cy="1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3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80069" y="1187061"/>
            <a:ext cx="6910388" cy="495905"/>
          </a:xfrm>
        </p:spPr>
        <p:txBody>
          <a:bodyPr/>
          <a:lstStyle/>
          <a:p>
            <a:r>
              <a:rPr lang="en-US" sz="3200" dirty="0" smtClean="0"/>
              <a:t>Introduction to Machine Learning</a:t>
            </a:r>
            <a:endParaRPr lang="en-US" sz="32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Gowtham Abbavaram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40451" y="4847015"/>
            <a:ext cx="3649662" cy="373063"/>
          </a:xfrm>
        </p:spPr>
        <p:txBody>
          <a:bodyPr/>
          <a:lstStyle/>
          <a:p>
            <a:r>
              <a:rPr lang="en-US" dirty="0" smtClean="0"/>
              <a:t>September 17, 2017</a:t>
            </a:r>
            <a:endParaRPr lang="en-US" dirty="0"/>
          </a:p>
        </p:txBody>
      </p:sp>
      <p:pic>
        <p:nvPicPr>
          <p:cNvPr id="9" name="Picture Placeholder 1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7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57780" y="1435606"/>
            <a:ext cx="7771813" cy="408253"/>
            <a:chOff x="357780" y="1435606"/>
            <a:chExt cx="7771813" cy="408253"/>
          </a:xfrm>
        </p:grpSpPr>
        <p:sp>
          <p:nvSpPr>
            <p:cNvPr id="32" name="TextBox 31"/>
            <p:cNvSpPr txBox="1"/>
            <p:nvPr/>
          </p:nvSpPr>
          <p:spPr>
            <a:xfrm>
              <a:off x="814393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What is Machine Learning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357780" y="2067708"/>
            <a:ext cx="7780439" cy="408253"/>
            <a:chOff x="357780" y="2067708"/>
            <a:chExt cx="7780439" cy="408253"/>
          </a:xfrm>
        </p:grpSpPr>
        <p:sp>
          <p:nvSpPr>
            <p:cNvPr id="37" name="TextBox 36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From AI perspective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8" name="Group 37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57780" y="2699810"/>
            <a:ext cx="7780439" cy="408253"/>
            <a:chOff x="357780" y="2699810"/>
            <a:chExt cx="7780439" cy="408253"/>
          </a:xfrm>
        </p:grpSpPr>
        <p:sp>
          <p:nvSpPr>
            <p:cNvPr id="42" name="TextBox 41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Different Kinds of ML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>
            <a:off x="357780" y="3331912"/>
            <a:ext cx="7780439" cy="408253"/>
            <a:chOff x="357780" y="1435606"/>
            <a:chExt cx="7780439" cy="408253"/>
          </a:xfrm>
        </p:grpSpPr>
        <p:sp>
          <p:nvSpPr>
            <p:cNvPr id="47" name="TextBox 46"/>
            <p:cNvSpPr txBox="1"/>
            <p:nvPr/>
          </p:nvSpPr>
          <p:spPr>
            <a:xfrm>
              <a:off x="823019" y="1459785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A Simple Case Study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48" name="Group 47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357780" y="3964014"/>
            <a:ext cx="7780439" cy="408253"/>
            <a:chOff x="357780" y="2067708"/>
            <a:chExt cx="7780439" cy="408253"/>
          </a:xfrm>
        </p:grpSpPr>
        <p:sp>
          <p:nvSpPr>
            <p:cNvPr id="52" name="TextBox 51"/>
            <p:cNvSpPr txBox="1"/>
            <p:nvPr/>
          </p:nvSpPr>
          <p:spPr>
            <a:xfrm>
              <a:off x="823019" y="2091887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Linear Regression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3" name="Group 52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57780" y="4596116"/>
            <a:ext cx="7780439" cy="408253"/>
            <a:chOff x="357780" y="2699810"/>
            <a:chExt cx="7780439" cy="408253"/>
          </a:xfrm>
        </p:grpSpPr>
        <p:sp>
          <p:nvSpPr>
            <p:cNvPr id="57" name="TextBox 56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Gradien</a:t>
              </a: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t Descent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359289" y="5228218"/>
            <a:ext cx="7780439" cy="408253"/>
            <a:chOff x="357780" y="2699810"/>
            <a:chExt cx="7780439" cy="408253"/>
          </a:xfrm>
        </p:grpSpPr>
        <p:sp>
          <p:nvSpPr>
            <p:cNvPr id="62" name="TextBox 61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Demo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3" name="Group 62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7</a:t>
                </a: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357780" y="5809535"/>
            <a:ext cx="7780439" cy="408253"/>
            <a:chOff x="357780" y="2699810"/>
            <a:chExt cx="7780439" cy="408253"/>
          </a:xfrm>
        </p:grpSpPr>
        <p:sp>
          <p:nvSpPr>
            <p:cNvPr id="67" name="TextBox 66"/>
            <p:cNvSpPr txBox="1"/>
            <p:nvPr/>
          </p:nvSpPr>
          <p:spPr>
            <a:xfrm>
              <a:off x="823019" y="2723989"/>
              <a:ext cx="7315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Q&amp;A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68" name="Group 67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625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What is Machine Learning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way of thinking about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Learn different patterns in existing information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 </a:t>
            </a:r>
            <a:r>
              <a:rPr lang="en-US" dirty="0" smtClean="0">
                <a:sym typeface="Wingdings" panose="05000000000000000000" pitchFamily="2" charset="2"/>
              </a:rPr>
              <a:t> optimize  tune 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More statistical less logical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ML is the ‘state of the art’ problem solving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Different approaches  Genetic Algorithms, Probabilistic/Statistical Methods, Artificial Neural Networks(Deep Learning), Rule-based methods and many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Relation with AI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16193" y="1777041"/>
            <a:ext cx="4097546" cy="401128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453389" y="941315"/>
            <a:ext cx="2605178" cy="196578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Learning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4462022" y="1235735"/>
            <a:ext cx="1531911" cy="140610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ML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0206" y="2471985"/>
            <a:ext cx="1989474" cy="13198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Psychology&amp;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Philosophy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862284" y="3933128"/>
            <a:ext cx="1848927" cy="13198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Linguistics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99739" y="1212020"/>
            <a:ext cx="2035838" cy="13198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Reasoning &amp; Intelligence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4873941" y="2044980"/>
            <a:ext cx="987724" cy="51922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1974014" y="5137803"/>
            <a:ext cx="1848927" cy="13198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Neuro science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49228" y="4157408"/>
            <a:ext cx="2137912" cy="13198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Cognitive Science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82548" y="5168652"/>
            <a:ext cx="2116337" cy="13198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Mathematics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74801" y="2738885"/>
            <a:ext cx="2137912" cy="13198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Computer Science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Popular Learning Methods in ML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57780" y="1435606"/>
            <a:ext cx="7780439" cy="608954"/>
            <a:chOff x="357780" y="1435606"/>
            <a:chExt cx="7780439" cy="608954"/>
          </a:xfrm>
        </p:grpSpPr>
        <p:sp>
          <p:nvSpPr>
            <p:cNvPr id="35" name="TextBox 34"/>
            <p:cNvSpPr txBox="1"/>
            <p:nvPr/>
          </p:nvSpPr>
          <p:spPr>
            <a:xfrm>
              <a:off x="823019" y="1459785"/>
              <a:ext cx="731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Supervised Learning </a:t>
              </a:r>
            </a:p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	e.g. Regression, Classification	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357780" y="1435606"/>
              <a:ext cx="411480" cy="408253"/>
              <a:chOff x="448467" y="1385718"/>
              <a:chExt cx="464582" cy="46458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97577" y="1427189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57780" y="2343745"/>
            <a:ext cx="7780439" cy="608954"/>
            <a:chOff x="357780" y="2067708"/>
            <a:chExt cx="7780439" cy="608954"/>
          </a:xfrm>
        </p:grpSpPr>
        <p:sp>
          <p:nvSpPr>
            <p:cNvPr id="50" name="TextBox 49"/>
            <p:cNvSpPr txBox="1"/>
            <p:nvPr/>
          </p:nvSpPr>
          <p:spPr>
            <a:xfrm>
              <a:off x="823019" y="2091887"/>
              <a:ext cx="731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Unsupervised Learning</a:t>
              </a:r>
            </a:p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	e.g. Clustering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1" name="Group 50"/>
            <p:cNvGrpSpPr>
              <a:grpSpLocks noChangeAspect="1"/>
            </p:cNvGrpSpPr>
            <p:nvPr/>
          </p:nvGrpSpPr>
          <p:grpSpPr>
            <a:xfrm>
              <a:off x="357780" y="2067708"/>
              <a:ext cx="411480" cy="408253"/>
              <a:chOff x="448467" y="2071851"/>
              <a:chExt cx="464582" cy="46458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9647" y="2113322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01277" y="3276063"/>
            <a:ext cx="7780439" cy="608954"/>
            <a:chOff x="357780" y="2699810"/>
            <a:chExt cx="7780439" cy="608954"/>
          </a:xfrm>
        </p:grpSpPr>
        <p:sp>
          <p:nvSpPr>
            <p:cNvPr id="55" name="TextBox 54"/>
            <p:cNvSpPr txBox="1"/>
            <p:nvPr/>
          </p:nvSpPr>
          <p:spPr>
            <a:xfrm>
              <a:off x="823019" y="2723989"/>
              <a:ext cx="7315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Reinforcement Learning</a:t>
              </a:r>
            </a:p>
            <a:p>
              <a:pPr>
                <a:buClr>
                  <a:schemeClr val="bg1"/>
                </a:buClr>
                <a:buSzPct val="140000"/>
              </a:pPr>
              <a:r>
                <a:rPr lang="en-US" sz="1600" dirty="0">
                  <a:solidFill>
                    <a:srgbClr val="444444"/>
                  </a:solidFill>
                  <a:latin typeface="Trebuchet MS"/>
                  <a:cs typeface="Trebuchet MS"/>
                </a:rPr>
                <a:t>	</a:t>
              </a:r>
              <a:r>
                <a:rPr lang="en-US" sz="16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e.g. Game Theory, Decision Theory</a:t>
              </a:r>
              <a:endParaRPr lang="en-US" sz="16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56" name="Group 55"/>
            <p:cNvGrpSpPr>
              <a:grpSpLocks noChangeAspect="1"/>
            </p:cNvGrpSpPr>
            <p:nvPr/>
          </p:nvGrpSpPr>
          <p:grpSpPr>
            <a:xfrm>
              <a:off x="357780" y="2699810"/>
              <a:ext cx="411480" cy="408253"/>
              <a:chOff x="448467" y="2760563"/>
              <a:chExt cx="464582" cy="464582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1440" bIns="0" rtlCol="0" anchor="ctr" anchorCtr="1">
                <a:noAutofit/>
              </a:bodyPr>
              <a:lstStyle/>
              <a:p>
                <a:pPr algn="ctr"/>
                <a:endParaRPr lang="en-US" sz="1700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99647" y="2802034"/>
                <a:ext cx="363015" cy="280194"/>
              </a:xfrm>
              <a:prstGeom prst="rect">
                <a:avLst/>
              </a:prstGeom>
              <a:noFill/>
            </p:spPr>
            <p:txBody>
              <a:bodyPr wrap="none" tIns="91440" bIns="0" rtlCol="0" anchor="ctr" anchorCtr="1">
                <a:noAutofit/>
              </a:bodyPr>
              <a:lstStyle/>
              <a:p>
                <a:pPr algn="ctr"/>
                <a:r>
                  <a:rPr lang="en-US" sz="17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1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SzPct val="140000"/>
              <a:buNone/>
            </a:pPr>
            <a:endParaRPr lang="en-US" dirty="0" smtClean="0">
              <a:solidFill>
                <a:srgbClr val="44444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133477" y="2810882"/>
            <a:ext cx="1964726" cy="61811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3440206" y="2756447"/>
            <a:ext cx="1692511" cy="726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norm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52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22992</TotalTime>
  <Words>158</Words>
  <Application>Microsoft Office PowerPoint</Application>
  <PresentationFormat>On-screen Show (4:3)</PresentationFormat>
  <Paragraphs>70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Lucida Grande</vt:lpstr>
      <vt:lpstr>Trebuchet MS</vt:lpstr>
      <vt:lpstr>Wingdings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Gowtham Abbavaram</cp:lastModifiedBy>
  <cp:revision>1018</cp:revision>
  <cp:lastPrinted>2014-07-09T13:30:36Z</cp:lastPrinted>
  <dcterms:created xsi:type="dcterms:W3CDTF">2014-07-08T13:27:24Z</dcterms:created>
  <dcterms:modified xsi:type="dcterms:W3CDTF">2017-09-08T07:45:10Z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