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20"/>
  </p:notesMasterIdLst>
  <p:sldIdLst>
    <p:sldId id="256" r:id="rId9"/>
    <p:sldId id="257" r:id="rId10"/>
    <p:sldId id="258" r:id="rId11"/>
    <p:sldId id="259" r:id="rId12"/>
    <p:sldId id="260" r:id="rId13"/>
    <p:sldId id="267" r:id="rId14"/>
    <p:sldId id="261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5830CA-E28F-464E-B6F6-B4501F2839C5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AE5A13-DF61-4C9D-AFC7-0D2DB837154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P37 – divide into 2 slides</a:t>
            </a:r>
          </a:p>
        </p:txBody>
      </p:sp>
      <p:sp>
        <p:nvSpPr>
          <p:cNvPr id="3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01CEA8-EC3B-4694-B807-93E8461A1DD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9FB89A-A8D4-4DAD-95A2-D73E4BBC22F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4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2D9CF8-8C0A-463F-9B62-9D71349F928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Picture 2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3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7" name="Picture 31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548FF3F-E8A1-4198-B7C8-5B024F005DA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6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0F24CFC-70FC-42B2-AE54-7560FE826EE2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7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FDE7A3A-0474-4876-93A9-E4649B772C36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8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5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2A09F88-BCFA-4478-8C6E-21016E3A1D7B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9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5D2E9-14D3-4707-A7E2-76CECC08BC9C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0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5CEF132-5B87-4663-92A2-CBE35CAEB3C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81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Placeholder 6"/>
          <p:cNvPicPr/>
          <p:nvPr/>
        </p:nvPicPr>
        <p:blipFill>
          <a:blip r:embed="rId2"/>
          <a:srcRect l="12500" r="12500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579960" y="1186920"/>
            <a:ext cx="69098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3200" b="0" strike="noStrike" spc="-1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Introduction to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31800" y="4453560"/>
            <a:ext cx="6487560" cy="3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Gowtham Abbavaram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640440" y="4847040"/>
            <a:ext cx="364896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September 17, 2017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Picture Placeholder 17"/>
          <p:cNvPicPr/>
          <p:nvPr/>
        </p:nvPicPr>
        <p:blipFill>
          <a:blip r:embed="rId3"/>
          <a:srcRect t="3557" b="3557"/>
          <a:stretch/>
        </p:blipFill>
        <p:spPr>
          <a:xfrm>
            <a:off x="627840" y="504720"/>
            <a:ext cx="1242720" cy="45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3440" y="2810880"/>
            <a:ext cx="196416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4100" b="0" strike="noStrike" spc="-19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440160" y="2756520"/>
            <a:ext cx="1691640" cy="726120"/>
          </a:xfrm>
          <a:prstGeom prst="rect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68760" tIns="54720" rIns="68760" bIns="54720"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60" y="1296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822960" y="14594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More talks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workshops to come on ML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57840" y="14353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401400" y="14716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825120" y="2302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Join yammer group “AI Community”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60000" y="2278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2" name="CustomShape 7"/>
          <p:cNvSpPr/>
          <p:nvPr/>
        </p:nvSpPr>
        <p:spPr>
          <a:xfrm>
            <a:off x="403560" y="23151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14320" y="1459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822960" y="209196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From AI perspective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357840" y="20678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403200" y="210420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22960" y="27241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Different Kinds of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357840" y="26996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0"/>
          <p:cNvSpPr/>
          <p:nvPr/>
        </p:nvSpPr>
        <p:spPr>
          <a:xfrm>
            <a:off x="403200" y="2736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822960" y="3355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Simple Case Study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2"/>
          <p:cNvSpPr/>
          <p:nvPr/>
        </p:nvSpPr>
        <p:spPr>
          <a:xfrm>
            <a:off x="357840" y="3331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401400" y="33685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822960" y="398808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>
            <a:off x="357840" y="396396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3" name="CustomShape 16"/>
          <p:cNvSpPr/>
          <p:nvPr/>
        </p:nvSpPr>
        <p:spPr>
          <a:xfrm>
            <a:off x="403200" y="400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>
            <a:off x="822960" y="46202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8"/>
          <p:cNvSpPr/>
          <p:nvPr/>
        </p:nvSpPr>
        <p:spPr>
          <a:xfrm>
            <a:off x="357840" y="45961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19"/>
          <p:cNvSpPr/>
          <p:nvPr/>
        </p:nvSpPr>
        <p:spPr>
          <a:xfrm>
            <a:off x="403200" y="46324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>
            <a:off x="824400" y="52524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Demo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1"/>
          <p:cNvSpPr/>
          <p:nvPr/>
        </p:nvSpPr>
        <p:spPr>
          <a:xfrm>
            <a:off x="359280" y="52282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9" name="CustomShape 22"/>
          <p:cNvSpPr/>
          <p:nvPr/>
        </p:nvSpPr>
        <p:spPr>
          <a:xfrm>
            <a:off x="404640" y="52646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3"/>
          <p:cNvSpPr/>
          <p:nvPr/>
        </p:nvSpPr>
        <p:spPr>
          <a:xfrm>
            <a:off x="822960" y="5833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4"/>
          <p:cNvSpPr/>
          <p:nvPr/>
        </p:nvSpPr>
        <p:spPr>
          <a:xfrm>
            <a:off x="357840" y="5809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2" name="CustomShape 25"/>
          <p:cNvSpPr/>
          <p:nvPr/>
        </p:nvSpPr>
        <p:spPr>
          <a:xfrm>
            <a:off x="403200" y="5846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way of thinking about Artificial intelligence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Learn different patterns in existing information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optimize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tune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new training data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repeat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statistical less logical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 is the ‘state of the art’ problem solving method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approaches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Genetic Algorithms, Probabilistic/Statistical Methods, Artificial Neural Networks(Deep Learning), Rule-based methods and many more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Relation with 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316240" y="1776960"/>
            <a:ext cx="4096800" cy="4010400"/>
          </a:xfrm>
          <a:prstGeom prst="ellipse">
            <a:avLst/>
          </a:prstGeom>
          <a:gradFill>
            <a:gsLst>
              <a:gs pos="100000">
                <a:srgbClr val="000000">
                  <a:alpha val="0"/>
                  <a:lumMod val="0"/>
                  <a:lumOff val="100000"/>
                </a:srgbClr>
              </a:gs>
              <a:gs pos="100000">
                <a:schemeClr val="dk1">
                  <a:shade val="93000"/>
                  <a:satMod val="130000"/>
                </a:schemeClr>
              </a:gs>
              <a:gs pos="7000">
                <a:schemeClr val="dk1">
                  <a:shade val="94000"/>
                  <a:satMod val="135000"/>
                </a:schemeClr>
              </a:gs>
            </a:gsLst>
          </a:gradFill>
          <a:ln>
            <a:solidFill>
              <a:srgbClr val="44434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453560" y="941400"/>
            <a:ext cx="2604600" cy="19652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</a:t>
            </a:r>
            <a:r>
              <a:rPr lang="en-IN" sz="18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462200" y="1444128"/>
            <a:ext cx="1186920" cy="11444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0320" y="2472120"/>
            <a:ext cx="198864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Psychology&amp;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Philosophy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862200" y="3933000"/>
            <a:ext cx="184824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Linguistics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2199600" y="1212120"/>
            <a:ext cx="203508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Reasoning &amp; Intelligence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4476371" y="1684080"/>
            <a:ext cx="709075" cy="51840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1973880" y="5137920"/>
            <a:ext cx="184824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Neuro science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5649120" y="4157280"/>
            <a:ext cx="213732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Cognitive Science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3982680" y="5168520"/>
            <a:ext cx="211572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Mathematics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6074640" y="2738880"/>
            <a:ext cx="2137320" cy="1319040"/>
          </a:xfrm>
          <a:prstGeom prst="ellipse">
            <a:avLst/>
          </a:prstGeom>
          <a:noFill/>
          <a:ln>
            <a:solidFill>
              <a:srgbClr val="C7C7C7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Popular Learning Methods in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22960" y="145980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Supervised Learning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Regression, Classification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22960" y="236808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Unsupervised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Clustering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357840" y="23436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403200" y="238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866520" y="330012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Reinforcement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Game Theory, Decision Theory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401400" y="32760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446760" y="3312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[フリーイラスト素材] クリップアート, 人物, 男性 / 男の人, ビジネス, デスクワーク, PC / パソコン / コンピュータ, 眼鏡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69" y="1440000"/>
            <a:ext cx="1508224" cy="1727283"/>
          </a:xfrm>
          <a:prstGeom prst="rect">
            <a:avLst/>
          </a:prstGeom>
        </p:spPr>
      </p:pic>
      <p:pic>
        <p:nvPicPr>
          <p:cNvPr id="3" name="Picture 2" descr="Clipart - Mr Happ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1440000"/>
            <a:ext cx="1508760" cy="1197579"/>
          </a:xfrm>
          <a:prstGeom prst="rect">
            <a:avLst/>
          </a:prstGeom>
        </p:spPr>
      </p:pic>
      <p:pic>
        <p:nvPicPr>
          <p:cNvPr id="4" name="Picture 3" descr="DDJSchool Tutorial: How to Create Charts with Datawrapper | Resources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8092">
            <a:off x="4736071" y="868070"/>
            <a:ext cx="963831" cy="738097"/>
          </a:xfrm>
          <a:prstGeom prst="rect">
            <a:avLst/>
          </a:prstGeom>
        </p:spPr>
      </p:pic>
      <p:pic>
        <p:nvPicPr>
          <p:cNvPr id="5" name="Picture 4" descr="Interpreting Graphs (english usage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77" y="3500624"/>
            <a:ext cx="1508760" cy="1427374"/>
          </a:xfrm>
          <a:prstGeom prst="rect">
            <a:avLst/>
          </a:prstGeom>
        </p:spPr>
      </p:pic>
      <p:pic>
        <p:nvPicPr>
          <p:cNvPr id="9" name="Picture 8" descr="Making Your Match Rank 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7" y="3593796"/>
            <a:ext cx="1508760" cy="16968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362717" y="2103040"/>
            <a:ext cx="91791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387165">
            <a:off x="5397044" y="2459755"/>
            <a:ext cx="369277" cy="91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896583" y="4413435"/>
            <a:ext cx="1087531" cy="351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9653975">
            <a:off x="1535632" y="2970704"/>
            <a:ext cx="297180" cy="7936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OGDS Data Analytic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86" y="1385527"/>
            <a:ext cx="1184447" cy="691192"/>
          </a:xfrm>
          <a:prstGeom prst="rect">
            <a:avLst/>
          </a:prstGeom>
        </p:spPr>
      </p:pic>
      <p:pic>
        <p:nvPicPr>
          <p:cNvPr id="16" name="Picture 15" descr="circle &lt;strong&gt;graph&lt;/strong&gt; of traffic | Flickr - Photo Sharing!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83" y="3875828"/>
            <a:ext cx="1467360" cy="11328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62717" y="1385527"/>
            <a:ext cx="105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#bedrooms</a:t>
            </a:r>
          </a:p>
          <a:p>
            <a:r>
              <a:rPr lang="en-US" sz="1200" dirty="0" smtClean="0"/>
              <a:t>#sq. feet</a:t>
            </a:r>
          </a:p>
          <a:p>
            <a:r>
              <a:rPr lang="en-US" sz="1200" dirty="0" smtClean="0"/>
              <a:t>#distance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20566" y="2596179"/>
            <a:ext cx="186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Knowledge Extraction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8512" y="4819600"/>
            <a:ext cx="1463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making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7" y="3367505"/>
            <a:ext cx="140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6581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Input: Specifications of a home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Output: Expected price of home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 to fit a model that best represents our data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fit model? How to decide about a model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Lets see this in action in a simple setup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77" y="3815129"/>
            <a:ext cx="6553200" cy="253365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356580" y="820218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take the simplest scenario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Assumptions: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Input: sq. feet of home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Output: expected price</a:t>
            </a:r>
          </a:p>
          <a:p>
            <a:pPr marL="915120" lvl="2"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data shows some linear relationship</a:t>
            </a:r>
          </a:p>
          <a:p>
            <a:pPr marL="915120" lvl="2">
              <a:buClr>
                <a:srgbClr val="39C2D7"/>
              </a:buClr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2908789"/>
            <a:ext cx="5124450" cy="346710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Let’s plot cost(C) vs parameters(P)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Change parameter values that minimize cost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Simple setting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convex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Minimize convex function  gradient descent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Simple update rule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p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 = p – k * dc/</a:t>
            </a:r>
            <a:r>
              <a:rPr lang="en-IN" sz="1600" spc="-1" dirty="0" err="1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dp</a:t>
            </a: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P converges to optimal value </a:t>
            </a: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8386" y="2724123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3355" y="4520684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23437</TotalTime>
  <Words>295</Words>
  <Application>Microsoft Office PowerPoint</Application>
  <PresentationFormat>On-screen Show (4:3)</PresentationFormat>
  <Paragraphs>113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Arial Black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Canning</dc:creator>
  <dc:description/>
  <cp:lastModifiedBy>Gowtham Abbavaram</cp:lastModifiedBy>
  <cp:revision>1031</cp:revision>
  <cp:lastPrinted>2014-07-09T13:30:36Z</cp:lastPrinted>
  <dcterms:created xsi:type="dcterms:W3CDTF">2014-07-08T13:27:24Z</dcterms:created>
  <dcterms:modified xsi:type="dcterms:W3CDTF">2017-09-12T13:37:05Z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0x010100B0E9A4A7D20EA84CAA39F80EA2A19865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