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embeddedFontLst>
    <p:embeddedFont>
      <p:font typeface="Libre Baskerville"/>
      <p:regular r:id="rId13"/>
    </p:embeddedFont>
    <p:embeddedFont>
      <p:font typeface="Libre Baskerville"/>
      <p:regular r:id="rId14"/>
    </p:embeddedFont>
    <p:embeddedFont>
      <p:font typeface="Libre Baskerville"/>
      <p:regular r:id="rId15"/>
    </p:embeddedFont>
    <p:embeddedFont>
      <p:font typeface="Libre Baskerville"/>
      <p:regular r:id="rId16"/>
    </p:embeddedFont>
    <p:embeddedFont>
      <p:font typeface="DM Sans"/>
      <p:regular r:id="rId17"/>
    </p:embeddedFont>
    <p:embeddedFont>
      <p:font typeface="DM Sans"/>
      <p:regular r:id="rId18"/>
    </p:embeddedFont>
    <p:embeddedFont>
      <p:font typeface="DM Sans"/>
      <p:regular r:id="rId19"/>
    </p:embeddedFont>
    <p:embeddedFont>
      <p:font typeface="DM Sans"/>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font" Target="fonts/font1.fntdata"/><Relationship Id="rId14" Type="http://schemas.openxmlformats.org/officeDocument/2006/relationships/font" Target="fonts/font2.fntdata"/><Relationship Id="rId15" Type="http://schemas.openxmlformats.org/officeDocument/2006/relationships/font" Target="fonts/font3.fntdata"/><Relationship Id="rId16" Type="http://schemas.openxmlformats.org/officeDocument/2006/relationships/font" Target="fonts/font4.fntdata"/><Relationship Id="rId17" Type="http://schemas.openxmlformats.org/officeDocument/2006/relationships/font" Target="fonts/font5.fntdata"/><Relationship Id="rId18" Type="http://schemas.openxmlformats.org/officeDocument/2006/relationships/font" Target="fonts/font6.fntdata"/><Relationship Id="rId19" Type="http://schemas.openxmlformats.org/officeDocument/2006/relationships/font" Target="fonts/font7.fntdata"/><Relationship Id="rId20"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2184083"/>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E-Commerce Platform for Electronics Gadgets</a:t>
            </a:r>
            <a:endParaRPr lang="en-US" sz="4450" dirty="0"/>
          </a:p>
        </p:txBody>
      </p:sp>
      <p:sp>
        <p:nvSpPr>
          <p:cNvPr id="4" name="Text 1"/>
          <p:cNvSpPr/>
          <p:nvPr/>
        </p:nvSpPr>
        <p:spPr>
          <a:xfrm>
            <a:off x="6280190" y="3941802"/>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This presentation outlines my college project: a fully functional e-commerce platform for electronics. The platform leverages modern web technologies for a seamless user experience. Key features include product browsing, secure authentication, and order management.</a:t>
            </a:r>
            <a:endParaRPr lang="en-US" sz="1750" dirty="0"/>
          </a:p>
        </p:txBody>
      </p:sp>
      <p:sp>
        <p:nvSpPr>
          <p:cNvPr id="5" name="Shape 2"/>
          <p:cNvSpPr/>
          <p:nvPr/>
        </p:nvSpPr>
        <p:spPr>
          <a:xfrm>
            <a:off x="6280190" y="5665470"/>
            <a:ext cx="362903" cy="362903"/>
          </a:xfrm>
          <a:prstGeom prst="roundRect">
            <a:avLst>
              <a:gd name="adj" fmla="val 25194296"/>
            </a:avLst>
          </a:prstGeom>
          <a:noFill/>
          <a:ln w="7620">
            <a:solidFill>
              <a:srgbClr val="FFFFFF"/>
            </a:solidFill>
            <a:prstDash val="solid"/>
          </a:ln>
        </p:spPr>
      </p:sp>
      <p:pic>
        <p:nvPicPr>
          <p:cNvPr id="6" name="Image 1" descr="preencoded.png">    </p:cNvPr>
          <p:cNvPicPr>
            <a:picLocks noChangeAspect="1"/>
          </p:cNvPicPr>
          <p:nvPr/>
        </p:nvPicPr>
        <p:blipFill>
          <a:blip r:embed="rId2"/>
          <a:stretch>
            <a:fillRect/>
          </a:stretch>
        </p:blipFill>
        <p:spPr>
          <a:xfrm>
            <a:off x="6287810" y="5673090"/>
            <a:ext cx="347663" cy="347663"/>
          </a:xfrm>
          <a:prstGeom prst="rect">
            <a:avLst/>
          </a:prstGeom>
        </p:spPr>
      </p:pic>
      <p:sp>
        <p:nvSpPr>
          <p:cNvPr id="7" name="Text 3"/>
          <p:cNvSpPr/>
          <p:nvPr/>
        </p:nvSpPr>
        <p:spPr>
          <a:xfrm>
            <a:off x="6756440" y="5648563"/>
            <a:ext cx="3078837" cy="396835"/>
          </a:xfrm>
          <a:prstGeom prst="rect">
            <a:avLst/>
          </a:prstGeom>
          <a:noFill/>
          <a:ln/>
        </p:spPr>
        <p:txBody>
          <a:bodyPr wrap="none" lIns="0" tIns="0" rIns="0" bIns="0" rtlCol="0" anchor="t"/>
          <a:lstStyle/>
          <a:p>
            <a:pPr algn="l" indent="0" marL="0">
              <a:lnSpc>
                <a:spcPts val="3100"/>
              </a:lnSpc>
              <a:buNone/>
            </a:pPr>
            <a:r>
              <a:rPr lang="en-US" sz="2200" b="1" dirty="0">
                <a:solidFill>
                  <a:srgbClr val="454240"/>
                </a:solidFill>
                <a:latin typeface="DM Sans Bold" pitchFamily="34" charset="0"/>
                <a:ea typeface="DM Sans Bold" pitchFamily="34" charset="-122"/>
                <a:cs typeface="DM Sans Bold" pitchFamily="34" charset="-120"/>
              </a:rPr>
              <a:t>by Gautam mukherjee</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992749"/>
            <a:ext cx="8264247" cy="708779"/>
          </a:xfrm>
          <a:prstGeom prst="rect">
            <a:avLst/>
          </a:prstGeom>
          <a:noFill/>
          <a:ln/>
        </p:spPr>
        <p:txBody>
          <a:bodyPr wrap="none" lIns="0" tIns="0" rIns="0" bIns="0" rtlCol="0" anchor="t"/>
          <a:lstStyle/>
          <a:p>
            <a:pPr algn="l" indent="0" marL="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Project Goals and Objectives</a:t>
            </a:r>
            <a:endParaRPr lang="en-US" sz="4450" dirty="0"/>
          </a:p>
        </p:txBody>
      </p:sp>
      <p:sp>
        <p:nvSpPr>
          <p:cNvPr id="3" name="Text 1"/>
          <p:cNvSpPr/>
          <p:nvPr/>
        </p:nvSpPr>
        <p:spPr>
          <a:xfrm>
            <a:off x="793790" y="3155156"/>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The primary objective was to create a comprehensive e-commerce solution. It targets tech enthusiasts seeking the latest electronic gadgets. The project spanned from the start to end date. Key features were developed to provide a robust and user-friendly platform.</a:t>
            </a:r>
            <a:endParaRPr lang="en-US" sz="1750" dirty="0"/>
          </a:p>
        </p:txBody>
      </p:sp>
      <p:sp>
        <p:nvSpPr>
          <p:cNvPr id="4" name="Text 2"/>
          <p:cNvSpPr/>
          <p:nvPr/>
        </p:nvSpPr>
        <p:spPr>
          <a:xfrm>
            <a:off x="793790"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Target Audience</a:t>
            </a:r>
            <a:endParaRPr lang="en-US" sz="2200" dirty="0"/>
          </a:p>
        </p:txBody>
      </p:sp>
      <p:sp>
        <p:nvSpPr>
          <p:cNvPr id="5" name="Text 3"/>
          <p:cNvSpPr/>
          <p:nvPr/>
        </p:nvSpPr>
        <p:spPr>
          <a:xfrm>
            <a:off x="793790" y="5306973"/>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Tech enthusiasts and general consumers.</a:t>
            </a:r>
            <a:endParaRPr lang="en-US" sz="1750" dirty="0"/>
          </a:p>
        </p:txBody>
      </p:sp>
      <p:sp>
        <p:nvSpPr>
          <p:cNvPr id="6" name="Text 4"/>
          <p:cNvSpPr/>
          <p:nvPr/>
        </p:nvSpPr>
        <p:spPr>
          <a:xfrm>
            <a:off x="5332928"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Key Features</a:t>
            </a:r>
            <a:endParaRPr lang="en-US" sz="2200" dirty="0"/>
          </a:p>
        </p:txBody>
      </p:sp>
      <p:sp>
        <p:nvSpPr>
          <p:cNvPr id="7" name="Text 5"/>
          <p:cNvSpPr/>
          <p:nvPr/>
        </p:nvSpPr>
        <p:spPr>
          <a:xfrm>
            <a:off x="5332928" y="5306973"/>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Product catalog, user authentication, shopping cart.</a:t>
            </a:r>
            <a:endParaRPr lang="en-US" sz="1750" dirty="0"/>
          </a:p>
        </p:txBody>
      </p:sp>
      <p:sp>
        <p:nvSpPr>
          <p:cNvPr id="8" name="Text 6"/>
          <p:cNvSpPr/>
          <p:nvPr/>
        </p:nvSpPr>
        <p:spPr>
          <a:xfrm>
            <a:off x="9872067" y="4725829"/>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Objective</a:t>
            </a:r>
            <a:endParaRPr lang="en-US" sz="2200" dirty="0"/>
          </a:p>
        </p:txBody>
      </p:sp>
      <p:sp>
        <p:nvSpPr>
          <p:cNvPr id="9" name="Text 7"/>
          <p:cNvSpPr/>
          <p:nvPr/>
        </p:nvSpPr>
        <p:spPr>
          <a:xfrm>
            <a:off x="9872067" y="5306973"/>
            <a:ext cx="3978116"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Implement a fully functional e-commerce platform.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19610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Technology Stack Overview</a:t>
            </a:r>
            <a:endParaRPr lang="en-US" sz="4450" dirty="0"/>
          </a:p>
        </p:txBody>
      </p:sp>
      <p:sp>
        <p:nvSpPr>
          <p:cNvPr id="4" name="Text 1"/>
          <p:cNvSpPr/>
          <p:nvPr/>
        </p:nvSpPr>
        <p:spPr>
          <a:xfrm>
            <a:off x="793790" y="2953822"/>
            <a:ext cx="7556421" cy="1451610"/>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The platform utilizes a robust technology stack. React.js powers the frontend for interactive UI. Node.js and Express.js handle the backend API. MySQL stores data, managed with Sequelize ORM. Deployment is handled using modern services.</a:t>
            </a:r>
            <a:endParaRPr lang="en-US" sz="1750" dirty="0"/>
          </a:p>
        </p:txBody>
      </p:sp>
      <p:pic>
        <p:nvPicPr>
          <p:cNvPr id="5" name="Image 1" descr="preencoded.png">    </p:cNvPr>
          <p:cNvPicPr>
            <a:picLocks noChangeAspect="1"/>
          </p:cNvPicPr>
          <p:nvPr/>
        </p:nvPicPr>
        <p:blipFill>
          <a:blip r:embed="rId2"/>
          <a:stretch>
            <a:fillRect/>
          </a:stretch>
        </p:blipFill>
        <p:spPr>
          <a:xfrm>
            <a:off x="793790" y="4660582"/>
            <a:ext cx="566976" cy="566976"/>
          </a:xfrm>
          <a:prstGeom prst="rect">
            <a:avLst/>
          </a:prstGeom>
        </p:spPr>
      </p:pic>
      <p:sp>
        <p:nvSpPr>
          <p:cNvPr id="6" name="Text 2"/>
          <p:cNvSpPr/>
          <p:nvPr/>
        </p:nvSpPr>
        <p:spPr>
          <a:xfrm>
            <a:off x="793790" y="5454372"/>
            <a:ext cx="2291953"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React.js</a:t>
            </a:r>
            <a:endParaRPr lang="en-US" sz="2200" dirty="0"/>
          </a:p>
        </p:txBody>
      </p:sp>
      <p:sp>
        <p:nvSpPr>
          <p:cNvPr id="7" name="Text 3"/>
          <p:cNvSpPr/>
          <p:nvPr/>
        </p:nvSpPr>
        <p:spPr>
          <a:xfrm>
            <a:off x="793790" y="5944791"/>
            <a:ext cx="2291953" cy="1088708"/>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Component-based architecture, reusable UI elements.</a:t>
            </a:r>
            <a:endParaRPr lang="en-US" sz="1750" dirty="0"/>
          </a:p>
        </p:txBody>
      </p:sp>
      <p:pic>
        <p:nvPicPr>
          <p:cNvPr id="8" name="Image 2" descr="preencoded.png">    </p:cNvPr>
          <p:cNvPicPr>
            <a:picLocks noChangeAspect="1"/>
          </p:cNvPicPr>
          <p:nvPr/>
        </p:nvPicPr>
        <p:blipFill>
          <a:blip r:embed="rId3"/>
          <a:stretch>
            <a:fillRect/>
          </a:stretch>
        </p:blipFill>
        <p:spPr>
          <a:xfrm>
            <a:off x="3425904" y="4660582"/>
            <a:ext cx="566976" cy="566976"/>
          </a:xfrm>
          <a:prstGeom prst="rect">
            <a:avLst/>
          </a:prstGeom>
        </p:spPr>
      </p:pic>
      <p:sp>
        <p:nvSpPr>
          <p:cNvPr id="9" name="Text 4"/>
          <p:cNvSpPr/>
          <p:nvPr/>
        </p:nvSpPr>
        <p:spPr>
          <a:xfrm>
            <a:off x="3425904" y="5454372"/>
            <a:ext cx="2292072"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Node.js</a:t>
            </a:r>
            <a:endParaRPr lang="en-US" sz="2200" dirty="0"/>
          </a:p>
        </p:txBody>
      </p:sp>
      <p:sp>
        <p:nvSpPr>
          <p:cNvPr id="10" name="Text 5"/>
          <p:cNvSpPr/>
          <p:nvPr/>
        </p:nvSpPr>
        <p:spPr>
          <a:xfrm>
            <a:off x="3425904" y="5944791"/>
            <a:ext cx="2292072"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RESTful API, product data handling.</a:t>
            </a:r>
            <a:endParaRPr lang="en-US" sz="1750" dirty="0"/>
          </a:p>
        </p:txBody>
      </p:sp>
      <p:pic>
        <p:nvPicPr>
          <p:cNvPr id="11" name="Image 3" descr="preencoded.png">    </p:cNvPr>
          <p:cNvPicPr>
            <a:picLocks noChangeAspect="1"/>
          </p:cNvPicPr>
          <p:nvPr/>
        </p:nvPicPr>
        <p:blipFill>
          <a:blip r:embed="rId4"/>
          <a:stretch>
            <a:fillRect/>
          </a:stretch>
        </p:blipFill>
        <p:spPr>
          <a:xfrm>
            <a:off x="6058138" y="4660582"/>
            <a:ext cx="566976" cy="566976"/>
          </a:xfrm>
          <a:prstGeom prst="rect">
            <a:avLst/>
          </a:prstGeom>
        </p:spPr>
      </p:pic>
      <p:sp>
        <p:nvSpPr>
          <p:cNvPr id="12" name="Text 6"/>
          <p:cNvSpPr/>
          <p:nvPr/>
        </p:nvSpPr>
        <p:spPr>
          <a:xfrm>
            <a:off x="6058138" y="5454372"/>
            <a:ext cx="2291953"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MySQL</a:t>
            </a:r>
            <a:endParaRPr lang="en-US" sz="2200" dirty="0"/>
          </a:p>
        </p:txBody>
      </p:sp>
      <p:sp>
        <p:nvSpPr>
          <p:cNvPr id="13" name="Text 7"/>
          <p:cNvSpPr/>
          <p:nvPr/>
        </p:nvSpPr>
        <p:spPr>
          <a:xfrm>
            <a:off x="6058138" y="5944791"/>
            <a:ext cx="2291953"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Data storage, Sequelize ORM.</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3600331"/>
            <a:ext cx="9151025" cy="708779"/>
          </a:xfrm>
          <a:prstGeom prst="rect">
            <a:avLst/>
          </a:prstGeom>
          <a:noFill/>
          <a:ln/>
        </p:spPr>
        <p:txBody>
          <a:bodyPr wrap="none" lIns="0" tIns="0" rIns="0" bIns="0" rtlCol="0" anchor="t"/>
          <a:lstStyle/>
          <a:p>
            <a:pPr algn="l" indent="0" marL="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Database Design with Sequelize</a:t>
            </a:r>
            <a:endParaRPr lang="en-US" sz="4450" dirty="0"/>
          </a:p>
        </p:txBody>
      </p:sp>
      <p:sp>
        <p:nvSpPr>
          <p:cNvPr id="4" name="Text 1"/>
          <p:cNvSpPr/>
          <p:nvPr/>
        </p:nvSpPr>
        <p:spPr>
          <a:xfrm>
            <a:off x="793790" y="464927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Sequelize ORM defines the database structure. Models include Users, Products, Categories, Orders, and OrderItems. Relationships connect users to orders, orders to items, and products to categories. These models manage the site data efficiently.</a:t>
            </a:r>
            <a:endParaRPr lang="en-US" sz="1750" dirty="0"/>
          </a:p>
        </p:txBody>
      </p:sp>
      <p:sp>
        <p:nvSpPr>
          <p:cNvPr id="5" name="Shape 2"/>
          <p:cNvSpPr/>
          <p:nvPr/>
        </p:nvSpPr>
        <p:spPr>
          <a:xfrm>
            <a:off x="793790" y="6248281"/>
            <a:ext cx="510302" cy="510302"/>
          </a:xfrm>
          <a:prstGeom prst="roundRect">
            <a:avLst>
              <a:gd name="adj" fmla="val 18669"/>
            </a:avLst>
          </a:prstGeom>
          <a:solidFill>
            <a:srgbClr val="F7EDD4"/>
          </a:solidFill>
          <a:ln w="7620">
            <a:solidFill>
              <a:srgbClr val="DDD3BA"/>
            </a:solidFill>
            <a:prstDash val="solid"/>
          </a:ln>
        </p:spPr>
      </p:sp>
      <p:sp>
        <p:nvSpPr>
          <p:cNvPr id="6" name="Text 3"/>
          <p:cNvSpPr/>
          <p:nvPr/>
        </p:nvSpPr>
        <p:spPr>
          <a:xfrm>
            <a:off x="878860" y="629078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1</a:t>
            </a:r>
            <a:endParaRPr lang="en-US" sz="2650" dirty="0"/>
          </a:p>
        </p:txBody>
      </p:sp>
      <p:sp>
        <p:nvSpPr>
          <p:cNvPr id="7" name="Text 4"/>
          <p:cNvSpPr/>
          <p:nvPr/>
        </p:nvSpPr>
        <p:spPr>
          <a:xfrm>
            <a:off x="1530906" y="624828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Users</a:t>
            </a:r>
            <a:endParaRPr lang="en-US" sz="2200" dirty="0"/>
          </a:p>
        </p:txBody>
      </p:sp>
      <p:sp>
        <p:nvSpPr>
          <p:cNvPr id="8" name="Text 5"/>
          <p:cNvSpPr/>
          <p:nvPr/>
        </p:nvSpPr>
        <p:spPr>
          <a:xfrm>
            <a:off x="1530906" y="6738699"/>
            <a:ext cx="3459242" cy="362903"/>
          </a:xfrm>
          <a:prstGeom prst="rect">
            <a:avLst/>
          </a:prstGeom>
          <a:noFill/>
          <a:ln/>
        </p:spPr>
        <p:txBody>
          <a:bodyPr wrap="non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Stores user data and credentials.</a:t>
            </a:r>
            <a:endParaRPr lang="en-US" sz="1750" dirty="0"/>
          </a:p>
        </p:txBody>
      </p:sp>
      <p:sp>
        <p:nvSpPr>
          <p:cNvPr id="9" name="Shape 6"/>
          <p:cNvSpPr/>
          <p:nvPr/>
        </p:nvSpPr>
        <p:spPr>
          <a:xfrm>
            <a:off x="5216962" y="6248281"/>
            <a:ext cx="510302" cy="510302"/>
          </a:xfrm>
          <a:prstGeom prst="roundRect">
            <a:avLst>
              <a:gd name="adj" fmla="val 18669"/>
            </a:avLst>
          </a:prstGeom>
          <a:solidFill>
            <a:srgbClr val="F7EDD4"/>
          </a:solidFill>
          <a:ln w="7620">
            <a:solidFill>
              <a:srgbClr val="DDD3BA"/>
            </a:solidFill>
            <a:prstDash val="solid"/>
          </a:ln>
        </p:spPr>
      </p:sp>
      <p:sp>
        <p:nvSpPr>
          <p:cNvPr id="10" name="Text 7"/>
          <p:cNvSpPr/>
          <p:nvPr/>
        </p:nvSpPr>
        <p:spPr>
          <a:xfrm>
            <a:off x="5302032" y="629078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2</a:t>
            </a:r>
            <a:endParaRPr lang="en-US" sz="2650" dirty="0"/>
          </a:p>
        </p:txBody>
      </p:sp>
      <p:sp>
        <p:nvSpPr>
          <p:cNvPr id="11" name="Text 8"/>
          <p:cNvSpPr/>
          <p:nvPr/>
        </p:nvSpPr>
        <p:spPr>
          <a:xfrm>
            <a:off x="5954078" y="624828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Products</a:t>
            </a:r>
            <a:endParaRPr lang="en-US" sz="2200" dirty="0"/>
          </a:p>
        </p:txBody>
      </p:sp>
      <p:sp>
        <p:nvSpPr>
          <p:cNvPr id="12" name="Text 9"/>
          <p:cNvSpPr/>
          <p:nvPr/>
        </p:nvSpPr>
        <p:spPr>
          <a:xfrm>
            <a:off x="5954078" y="6738699"/>
            <a:ext cx="3459242" cy="725805"/>
          </a:xfrm>
          <a:prstGeom prst="rect">
            <a:avLst/>
          </a:prstGeom>
          <a:noFill/>
          <a:ln/>
        </p:spPr>
        <p:txBody>
          <a:bodyPr wrap="squar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Details on each electronic gadget.</a:t>
            </a:r>
            <a:endParaRPr lang="en-US" sz="1750" dirty="0"/>
          </a:p>
        </p:txBody>
      </p:sp>
      <p:sp>
        <p:nvSpPr>
          <p:cNvPr id="13" name="Shape 10"/>
          <p:cNvSpPr/>
          <p:nvPr/>
        </p:nvSpPr>
        <p:spPr>
          <a:xfrm>
            <a:off x="9640133" y="6248281"/>
            <a:ext cx="510302" cy="510302"/>
          </a:xfrm>
          <a:prstGeom prst="roundRect">
            <a:avLst>
              <a:gd name="adj" fmla="val 18669"/>
            </a:avLst>
          </a:prstGeom>
          <a:solidFill>
            <a:srgbClr val="F7EDD4"/>
          </a:solidFill>
          <a:ln w="7620">
            <a:solidFill>
              <a:srgbClr val="DDD3BA"/>
            </a:solidFill>
            <a:prstDash val="solid"/>
          </a:ln>
        </p:spPr>
      </p:sp>
      <p:sp>
        <p:nvSpPr>
          <p:cNvPr id="14" name="Text 11"/>
          <p:cNvSpPr/>
          <p:nvPr/>
        </p:nvSpPr>
        <p:spPr>
          <a:xfrm>
            <a:off x="9725204" y="6290786"/>
            <a:ext cx="340162" cy="425291"/>
          </a:xfrm>
          <a:prstGeom prst="rect">
            <a:avLst/>
          </a:prstGeom>
          <a:noFill/>
          <a:ln/>
        </p:spPr>
        <p:txBody>
          <a:bodyPr wrap="none" lIns="0" tIns="0" rIns="0" bIns="0" rtlCol="0" anchor="t"/>
          <a:lstStyle/>
          <a:p>
            <a:pPr algn="ctr" indent="0" marL="0">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3</a:t>
            </a:r>
            <a:endParaRPr lang="en-US" sz="2650" dirty="0"/>
          </a:p>
        </p:txBody>
      </p:sp>
      <p:sp>
        <p:nvSpPr>
          <p:cNvPr id="15" name="Text 12"/>
          <p:cNvSpPr/>
          <p:nvPr/>
        </p:nvSpPr>
        <p:spPr>
          <a:xfrm>
            <a:off x="10377249" y="624828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Orders</a:t>
            </a:r>
            <a:endParaRPr lang="en-US" sz="2200" dirty="0"/>
          </a:p>
        </p:txBody>
      </p:sp>
      <p:sp>
        <p:nvSpPr>
          <p:cNvPr id="16" name="Text 13"/>
          <p:cNvSpPr/>
          <p:nvPr/>
        </p:nvSpPr>
        <p:spPr>
          <a:xfrm>
            <a:off x="10377249" y="6738699"/>
            <a:ext cx="3459242" cy="362903"/>
          </a:xfrm>
          <a:prstGeom prst="rect">
            <a:avLst/>
          </a:prstGeom>
          <a:noFill/>
          <a:ln/>
        </p:spPr>
        <p:txBody>
          <a:bodyPr wrap="none" lIns="0" tIns="0" rIns="0" bIns="0" rtlCol="0" anchor="t"/>
          <a:lstStyle/>
          <a:p>
            <a:pPr algn="l" indent="0" marL="0">
              <a:lnSpc>
                <a:spcPts val="2850"/>
              </a:lnSpc>
              <a:buNone/>
            </a:pPr>
            <a:r>
              <a:rPr lang="en-US" sz="1750" dirty="0">
                <a:solidFill>
                  <a:srgbClr val="454240"/>
                </a:solidFill>
                <a:latin typeface="DM Sans" pitchFamily="34" charset="0"/>
                <a:ea typeface="DM Sans" pitchFamily="34" charset="-122"/>
                <a:cs typeface="DM Sans" pitchFamily="34" charset="-120"/>
              </a:rPr>
              <a:t>Tracks user orders and status.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73073" y="785098"/>
            <a:ext cx="6469737" cy="690205"/>
          </a:xfrm>
          <a:prstGeom prst="rect">
            <a:avLst/>
          </a:prstGeom>
          <a:noFill/>
          <a:ln/>
        </p:spPr>
        <p:txBody>
          <a:bodyPr wrap="none" lIns="0" tIns="0" rIns="0" bIns="0" rtlCol="0" anchor="t"/>
          <a:lstStyle/>
          <a:p>
            <a:pPr algn="l" indent="0" marL="0">
              <a:lnSpc>
                <a:spcPts val="5400"/>
              </a:lnSpc>
              <a:buNone/>
            </a:pPr>
            <a:r>
              <a:rPr lang="en-US" sz="4300" dirty="0">
                <a:solidFill>
                  <a:srgbClr val="5C4E3D"/>
                </a:solidFill>
                <a:latin typeface="Libre Baskerville" pitchFamily="34" charset="0"/>
                <a:ea typeface="Libre Baskerville" pitchFamily="34" charset="-122"/>
                <a:cs typeface="Libre Baskerville" pitchFamily="34" charset="-120"/>
              </a:rPr>
              <a:t>Key Features Showcase</a:t>
            </a:r>
            <a:endParaRPr lang="en-US" sz="4300" dirty="0"/>
          </a:p>
        </p:txBody>
      </p:sp>
      <p:sp>
        <p:nvSpPr>
          <p:cNvPr id="4" name="Text 1"/>
          <p:cNvSpPr/>
          <p:nvPr/>
        </p:nvSpPr>
        <p:spPr>
          <a:xfrm>
            <a:off x="773073" y="1806535"/>
            <a:ext cx="7597854" cy="1413510"/>
          </a:xfrm>
          <a:prstGeom prst="rect">
            <a:avLst/>
          </a:prstGeom>
          <a:noFill/>
          <a:ln/>
        </p:spPr>
        <p:txBody>
          <a:bodyPr wrap="square" lIns="0" tIns="0" rIns="0" bIns="0" rtlCol="0" anchor="t"/>
          <a:lstStyle/>
          <a:p>
            <a:pPr algn="l" indent="0" marL="0">
              <a:lnSpc>
                <a:spcPts val="2750"/>
              </a:lnSpc>
              <a:buNone/>
            </a:pPr>
            <a:r>
              <a:rPr lang="en-US" sz="1700" dirty="0">
                <a:solidFill>
                  <a:srgbClr val="454240"/>
                </a:solidFill>
                <a:latin typeface="DM Sans" pitchFamily="34" charset="0"/>
                <a:ea typeface="DM Sans" pitchFamily="34" charset="-122"/>
                <a:cs typeface="DM Sans" pitchFamily="34" charset="-120"/>
              </a:rPr>
              <a:t>The platform boasts a product catalog with search. User authentication ensures secure access. A shopping cart enables easy product selection. Order management provides tracking. Payment processing offers simulated transactions. Each feature enhances the user experience.</a:t>
            </a:r>
            <a:endParaRPr lang="en-US" sz="1700" dirty="0"/>
          </a:p>
        </p:txBody>
      </p:sp>
      <p:pic>
        <p:nvPicPr>
          <p:cNvPr id="5" name="Image 1" descr="preencoded.png">    </p:cNvPr>
          <p:cNvPicPr>
            <a:picLocks noChangeAspect="1"/>
          </p:cNvPicPr>
          <p:nvPr/>
        </p:nvPicPr>
        <p:blipFill>
          <a:blip r:embed="rId2"/>
          <a:stretch>
            <a:fillRect/>
          </a:stretch>
        </p:blipFill>
        <p:spPr>
          <a:xfrm>
            <a:off x="773073" y="3468529"/>
            <a:ext cx="1104424" cy="1325285"/>
          </a:xfrm>
          <a:prstGeom prst="rect">
            <a:avLst/>
          </a:prstGeom>
        </p:spPr>
      </p:pic>
      <p:sp>
        <p:nvSpPr>
          <p:cNvPr id="6" name="Text 2"/>
          <p:cNvSpPr/>
          <p:nvPr/>
        </p:nvSpPr>
        <p:spPr>
          <a:xfrm>
            <a:off x="2208728" y="3689390"/>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Product Catalog</a:t>
            </a:r>
            <a:endParaRPr lang="en-US" sz="2150" dirty="0"/>
          </a:p>
        </p:txBody>
      </p:sp>
      <p:sp>
        <p:nvSpPr>
          <p:cNvPr id="7" name="Text 3"/>
          <p:cNvSpPr/>
          <p:nvPr/>
        </p:nvSpPr>
        <p:spPr>
          <a:xfrm>
            <a:off x="2208728" y="4166949"/>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454240"/>
                </a:solidFill>
                <a:latin typeface="DM Sans" pitchFamily="34" charset="0"/>
                <a:ea typeface="DM Sans" pitchFamily="34" charset="-122"/>
                <a:cs typeface="DM Sans" pitchFamily="34" charset="-120"/>
              </a:rPr>
              <a:t>Browse and search electronics.</a:t>
            </a:r>
            <a:endParaRPr lang="en-US" sz="1700" dirty="0"/>
          </a:p>
        </p:txBody>
      </p:sp>
      <p:pic>
        <p:nvPicPr>
          <p:cNvPr id="8" name="Image 2" descr="preencoded.png">    </p:cNvPr>
          <p:cNvPicPr>
            <a:picLocks noChangeAspect="1"/>
          </p:cNvPicPr>
          <p:nvPr/>
        </p:nvPicPr>
        <p:blipFill>
          <a:blip r:embed="rId3"/>
          <a:stretch>
            <a:fillRect/>
          </a:stretch>
        </p:blipFill>
        <p:spPr>
          <a:xfrm>
            <a:off x="773073" y="4793813"/>
            <a:ext cx="1104424" cy="1325285"/>
          </a:xfrm>
          <a:prstGeom prst="rect">
            <a:avLst/>
          </a:prstGeom>
        </p:spPr>
      </p:pic>
      <p:sp>
        <p:nvSpPr>
          <p:cNvPr id="9" name="Text 4"/>
          <p:cNvSpPr/>
          <p:nvPr/>
        </p:nvSpPr>
        <p:spPr>
          <a:xfrm>
            <a:off x="2208728" y="5014674"/>
            <a:ext cx="2809280" cy="345043"/>
          </a:xfrm>
          <a:prstGeom prst="rect">
            <a:avLst/>
          </a:prstGeom>
          <a:noFill/>
          <a:ln/>
        </p:spPr>
        <p:txBody>
          <a:bodyPr wrap="none" lIns="0" tIns="0" rIns="0" bIns="0" rtlCol="0" anchor="t"/>
          <a:lstStyle/>
          <a:p>
            <a:pPr algn="l" indent="0" marL="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User Authentication</a:t>
            </a:r>
            <a:endParaRPr lang="en-US" sz="2150" dirty="0"/>
          </a:p>
        </p:txBody>
      </p:sp>
      <p:sp>
        <p:nvSpPr>
          <p:cNvPr id="10" name="Text 5"/>
          <p:cNvSpPr/>
          <p:nvPr/>
        </p:nvSpPr>
        <p:spPr>
          <a:xfrm>
            <a:off x="2208728" y="5492234"/>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454240"/>
                </a:solidFill>
                <a:latin typeface="DM Sans" pitchFamily="34" charset="0"/>
                <a:ea typeface="DM Sans" pitchFamily="34" charset="-122"/>
                <a:cs typeface="DM Sans" pitchFamily="34" charset="-120"/>
              </a:rPr>
              <a:t>Secure registration and login.</a:t>
            </a:r>
            <a:endParaRPr lang="en-US" sz="1700" dirty="0"/>
          </a:p>
        </p:txBody>
      </p:sp>
      <p:pic>
        <p:nvPicPr>
          <p:cNvPr id="11" name="Image 3" descr="preencoded.png">    </p:cNvPr>
          <p:cNvPicPr>
            <a:picLocks noChangeAspect="1"/>
          </p:cNvPicPr>
          <p:nvPr/>
        </p:nvPicPr>
        <p:blipFill>
          <a:blip r:embed="rId4"/>
          <a:stretch>
            <a:fillRect/>
          </a:stretch>
        </p:blipFill>
        <p:spPr>
          <a:xfrm>
            <a:off x="773073" y="6119098"/>
            <a:ext cx="1104424" cy="1325285"/>
          </a:xfrm>
          <a:prstGeom prst="rect">
            <a:avLst/>
          </a:prstGeom>
        </p:spPr>
      </p:pic>
      <p:sp>
        <p:nvSpPr>
          <p:cNvPr id="12" name="Text 6"/>
          <p:cNvSpPr/>
          <p:nvPr/>
        </p:nvSpPr>
        <p:spPr>
          <a:xfrm>
            <a:off x="2208728" y="6339959"/>
            <a:ext cx="2761178" cy="345043"/>
          </a:xfrm>
          <a:prstGeom prst="rect">
            <a:avLst/>
          </a:prstGeom>
          <a:noFill/>
          <a:ln/>
        </p:spPr>
        <p:txBody>
          <a:bodyPr wrap="none" lIns="0" tIns="0" rIns="0" bIns="0" rtlCol="0" anchor="t"/>
          <a:lstStyle/>
          <a:p>
            <a:pPr algn="l" indent="0" marL="0">
              <a:lnSpc>
                <a:spcPts val="2700"/>
              </a:lnSpc>
              <a:buNone/>
            </a:pPr>
            <a:r>
              <a:rPr lang="en-US" sz="2150" dirty="0">
                <a:solidFill>
                  <a:srgbClr val="454240"/>
                </a:solidFill>
                <a:latin typeface="Libre Baskerville" pitchFamily="34" charset="0"/>
                <a:ea typeface="Libre Baskerville" pitchFamily="34" charset="-122"/>
                <a:cs typeface="Libre Baskerville" pitchFamily="34" charset="-120"/>
              </a:rPr>
              <a:t>Shopping Cart</a:t>
            </a:r>
            <a:endParaRPr lang="en-US" sz="2150" dirty="0"/>
          </a:p>
        </p:txBody>
      </p:sp>
      <p:sp>
        <p:nvSpPr>
          <p:cNvPr id="13" name="Text 7"/>
          <p:cNvSpPr/>
          <p:nvPr/>
        </p:nvSpPr>
        <p:spPr>
          <a:xfrm>
            <a:off x="2208728" y="6817519"/>
            <a:ext cx="6162199" cy="353378"/>
          </a:xfrm>
          <a:prstGeom prst="rect">
            <a:avLst/>
          </a:prstGeom>
          <a:noFill/>
          <a:ln/>
        </p:spPr>
        <p:txBody>
          <a:bodyPr wrap="none" lIns="0" tIns="0" rIns="0" bIns="0" rtlCol="0" anchor="t"/>
          <a:lstStyle/>
          <a:p>
            <a:pPr algn="l" indent="0" marL="0">
              <a:lnSpc>
                <a:spcPts val="2750"/>
              </a:lnSpc>
              <a:buNone/>
            </a:pPr>
            <a:r>
              <a:rPr lang="en-US" sz="1700" dirty="0">
                <a:solidFill>
                  <a:srgbClr val="454240"/>
                </a:solidFill>
                <a:latin typeface="DM Sans" pitchFamily="34" charset="0"/>
                <a:ea typeface="DM Sans" pitchFamily="34" charset="-122"/>
                <a:cs typeface="DM Sans" pitchFamily="34" charset="-120"/>
              </a:rPr>
              <a:t>Add, update, and remove items.</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85098" y="616863"/>
            <a:ext cx="10220920" cy="700921"/>
          </a:xfrm>
          <a:prstGeom prst="rect">
            <a:avLst/>
          </a:prstGeom>
          <a:noFill/>
          <a:ln/>
        </p:spPr>
        <p:txBody>
          <a:bodyPr wrap="none" lIns="0" tIns="0" rIns="0" bIns="0" rtlCol="0" anchor="t"/>
          <a:lstStyle/>
          <a:p>
            <a:pPr algn="l" indent="0" marL="0">
              <a:lnSpc>
                <a:spcPts val="5500"/>
              </a:lnSpc>
              <a:buNone/>
            </a:pPr>
            <a:r>
              <a:rPr lang="en-US" sz="4400" dirty="0">
                <a:solidFill>
                  <a:srgbClr val="5C4E3D"/>
                </a:solidFill>
                <a:latin typeface="Libre Baskerville" pitchFamily="34" charset="0"/>
                <a:ea typeface="Libre Baskerville" pitchFamily="34" charset="-122"/>
                <a:cs typeface="Libre Baskerville" pitchFamily="34" charset="-120"/>
              </a:rPr>
              <a:t>Frontend Implementation (React.js)</a:t>
            </a:r>
            <a:endParaRPr lang="en-US" sz="4400" dirty="0"/>
          </a:p>
        </p:txBody>
      </p:sp>
      <p:sp>
        <p:nvSpPr>
          <p:cNvPr id="3" name="Text 1"/>
          <p:cNvSpPr/>
          <p:nvPr/>
        </p:nvSpPr>
        <p:spPr>
          <a:xfrm>
            <a:off x="785098" y="1766411"/>
            <a:ext cx="13060204" cy="1076563"/>
          </a:xfrm>
          <a:prstGeom prst="rect">
            <a:avLst/>
          </a:prstGeom>
          <a:noFill/>
          <a:ln/>
        </p:spPr>
        <p:txBody>
          <a:bodyPr wrap="square" lIns="0" tIns="0" rIns="0" bIns="0" rtlCol="0" anchor="t"/>
          <a:lstStyle/>
          <a:p>
            <a:pPr algn="l" indent="0" marL="0">
              <a:lnSpc>
                <a:spcPts val="2800"/>
              </a:lnSpc>
              <a:buNone/>
            </a:pPr>
            <a:r>
              <a:rPr lang="en-US" sz="1750" dirty="0">
                <a:solidFill>
                  <a:srgbClr val="454240"/>
                </a:solidFill>
                <a:latin typeface="DM Sans" pitchFamily="34" charset="0"/>
                <a:ea typeface="DM Sans" pitchFamily="34" charset="-122"/>
                <a:cs typeface="DM Sans" pitchFamily="34" charset="-120"/>
              </a:rPr>
              <a:t>React.js components drive the frontend. Key components include ProductList, ProductDetail, ShoppingCart, Checkout, and UserAuthentication. React Context API manages global state. Axios handles data fetching. These components deliver a seamless user interface.</a:t>
            </a:r>
            <a:endParaRPr lang="en-US" sz="1750" dirty="0"/>
          </a:p>
        </p:txBody>
      </p:sp>
      <p:sp>
        <p:nvSpPr>
          <p:cNvPr id="4" name="Text 2"/>
          <p:cNvSpPr/>
          <p:nvPr/>
        </p:nvSpPr>
        <p:spPr>
          <a:xfrm>
            <a:off x="1802011" y="5180409"/>
            <a:ext cx="2804160" cy="350401"/>
          </a:xfrm>
          <a:prstGeom prst="rect">
            <a:avLst/>
          </a:prstGeom>
          <a:noFill/>
          <a:ln/>
        </p:spPr>
        <p:txBody>
          <a:bodyPr wrap="none" lIns="0" tIns="0" rIns="0" bIns="0" rtlCol="0" anchor="t"/>
          <a:lstStyle/>
          <a:p>
            <a:pPr algn="r"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ProductList</a:t>
            </a:r>
            <a:endParaRPr lang="en-US" sz="2200" dirty="0"/>
          </a:p>
        </p:txBody>
      </p:sp>
      <p:pic>
        <p:nvPicPr>
          <p:cNvPr id="5" name="Image 0" descr="preencoded.png">    </p:cNvPr>
          <p:cNvPicPr>
            <a:picLocks noChangeAspect="1"/>
          </p:cNvPicPr>
          <p:nvPr/>
        </p:nvPicPr>
        <p:blipFill>
          <a:blip r:embed="rId1"/>
          <a:stretch>
            <a:fillRect/>
          </a:stretch>
        </p:blipFill>
        <p:spPr>
          <a:xfrm>
            <a:off x="5054798" y="3095268"/>
            <a:ext cx="4520803" cy="4520803"/>
          </a:xfrm>
          <a:prstGeom prst="rect">
            <a:avLst/>
          </a:prstGeom>
        </p:spPr>
      </p:pic>
      <p:sp>
        <p:nvSpPr>
          <p:cNvPr id="6" name="Text 3"/>
          <p:cNvSpPr/>
          <p:nvPr/>
        </p:nvSpPr>
        <p:spPr>
          <a:xfrm>
            <a:off x="5588556" y="4873823"/>
            <a:ext cx="335637" cy="419576"/>
          </a:xfrm>
          <a:prstGeom prst="rect">
            <a:avLst/>
          </a:prstGeom>
          <a:noFill/>
          <a:ln/>
        </p:spPr>
        <p:txBody>
          <a:bodyPr wrap="none" lIns="0" tIns="0" rIns="0" bIns="0" rtlCol="0" anchor="t"/>
          <a:lstStyle/>
          <a:p>
            <a:pPr algn="l" indent="0" marL="0">
              <a:lnSpc>
                <a:spcPts val="4200"/>
              </a:lnSpc>
              <a:buNone/>
            </a:pPr>
            <a:r>
              <a:rPr lang="en-US" sz="2600" dirty="0">
                <a:solidFill>
                  <a:srgbClr val="454240"/>
                </a:solidFill>
                <a:latin typeface="Libre Baskerville" pitchFamily="34" charset="0"/>
                <a:ea typeface="Libre Baskerville" pitchFamily="34" charset="-122"/>
                <a:cs typeface="Libre Baskerville" pitchFamily="34" charset="-120"/>
              </a:rPr>
              <a:t>1</a:t>
            </a:r>
            <a:endParaRPr lang="en-US" sz="2600" dirty="0"/>
          </a:p>
        </p:txBody>
      </p:sp>
      <p:sp>
        <p:nvSpPr>
          <p:cNvPr id="7" name="Text 4"/>
          <p:cNvSpPr/>
          <p:nvPr/>
        </p:nvSpPr>
        <p:spPr>
          <a:xfrm>
            <a:off x="9912072" y="3966091"/>
            <a:ext cx="2804160" cy="350401"/>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ShoppingCart</a:t>
            </a:r>
            <a:endParaRPr lang="en-US" sz="2200" dirty="0"/>
          </a:p>
        </p:txBody>
      </p:sp>
      <p:pic>
        <p:nvPicPr>
          <p:cNvPr id="8" name="Image 1" descr="preencoded.png">    </p:cNvPr>
          <p:cNvPicPr>
            <a:picLocks noChangeAspect="1"/>
          </p:cNvPicPr>
          <p:nvPr/>
        </p:nvPicPr>
        <p:blipFill>
          <a:blip r:embed="rId2"/>
          <a:stretch>
            <a:fillRect/>
          </a:stretch>
        </p:blipFill>
        <p:spPr>
          <a:xfrm>
            <a:off x="5054798" y="3095268"/>
            <a:ext cx="4520803" cy="4520803"/>
          </a:xfrm>
          <a:prstGeom prst="rect">
            <a:avLst/>
          </a:prstGeom>
        </p:spPr>
      </p:pic>
      <p:sp>
        <p:nvSpPr>
          <p:cNvPr id="9" name="Text 5"/>
          <p:cNvSpPr/>
          <p:nvPr/>
        </p:nvSpPr>
        <p:spPr>
          <a:xfrm>
            <a:off x="8162211" y="3931920"/>
            <a:ext cx="335637" cy="419576"/>
          </a:xfrm>
          <a:prstGeom prst="rect">
            <a:avLst/>
          </a:prstGeom>
          <a:noFill/>
          <a:ln/>
        </p:spPr>
        <p:txBody>
          <a:bodyPr wrap="none" lIns="0" tIns="0" rIns="0" bIns="0" rtlCol="0" anchor="t"/>
          <a:lstStyle/>
          <a:p>
            <a:pPr algn="l" indent="0" marL="0">
              <a:lnSpc>
                <a:spcPts val="4200"/>
              </a:lnSpc>
              <a:buNone/>
            </a:pPr>
            <a:r>
              <a:rPr lang="en-US" sz="2600" dirty="0">
                <a:solidFill>
                  <a:srgbClr val="454240"/>
                </a:solidFill>
                <a:latin typeface="Libre Baskerville" pitchFamily="34" charset="0"/>
                <a:ea typeface="Libre Baskerville" pitchFamily="34" charset="-122"/>
                <a:cs typeface="Libre Baskerville" pitchFamily="34" charset="-120"/>
              </a:rPr>
              <a:t>2</a:t>
            </a:r>
            <a:endParaRPr lang="en-US" sz="2600" dirty="0"/>
          </a:p>
        </p:txBody>
      </p:sp>
      <p:sp>
        <p:nvSpPr>
          <p:cNvPr id="10" name="Text 6"/>
          <p:cNvSpPr/>
          <p:nvPr/>
        </p:nvSpPr>
        <p:spPr>
          <a:xfrm>
            <a:off x="9912072" y="6394728"/>
            <a:ext cx="2804160" cy="350401"/>
          </a:xfrm>
          <a:prstGeom prst="rect">
            <a:avLst/>
          </a:prstGeom>
          <a:noFill/>
          <a:ln/>
        </p:spPr>
        <p:txBody>
          <a:bodyPr wrap="none" lIns="0" tIns="0" rIns="0" bIns="0" rtlCol="0" anchor="t"/>
          <a:lstStyle/>
          <a:p>
            <a:pPr algn="l" indent="0" marL="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Checkout</a:t>
            </a:r>
            <a:endParaRPr lang="en-US" sz="2200" dirty="0"/>
          </a:p>
        </p:txBody>
      </p:sp>
      <p:pic>
        <p:nvPicPr>
          <p:cNvPr id="11" name="Image 2" descr="preencoded.png">    </p:cNvPr>
          <p:cNvPicPr>
            <a:picLocks noChangeAspect="1"/>
          </p:cNvPicPr>
          <p:nvPr/>
        </p:nvPicPr>
        <p:blipFill>
          <a:blip r:embed="rId3"/>
          <a:stretch>
            <a:fillRect/>
          </a:stretch>
        </p:blipFill>
        <p:spPr>
          <a:xfrm>
            <a:off x="5054798" y="3095268"/>
            <a:ext cx="4520803" cy="4520803"/>
          </a:xfrm>
          <a:prstGeom prst="rect">
            <a:avLst/>
          </a:prstGeom>
        </p:spPr>
      </p:pic>
      <p:sp>
        <p:nvSpPr>
          <p:cNvPr id="12" name="Text 7"/>
          <p:cNvSpPr/>
          <p:nvPr/>
        </p:nvSpPr>
        <p:spPr>
          <a:xfrm>
            <a:off x="7691080" y="6631781"/>
            <a:ext cx="335637" cy="419576"/>
          </a:xfrm>
          <a:prstGeom prst="rect">
            <a:avLst/>
          </a:prstGeom>
          <a:noFill/>
          <a:ln/>
        </p:spPr>
        <p:txBody>
          <a:bodyPr wrap="none" lIns="0" tIns="0" rIns="0" bIns="0" rtlCol="0" anchor="t"/>
          <a:lstStyle/>
          <a:p>
            <a:pPr algn="l" indent="0" marL="0">
              <a:lnSpc>
                <a:spcPts val="4200"/>
              </a:lnSpc>
              <a:buNone/>
            </a:pPr>
            <a:r>
              <a:rPr lang="en-US" sz="2600" dirty="0">
                <a:solidFill>
                  <a:srgbClr val="454240"/>
                </a:solidFill>
                <a:latin typeface="Libre Baskerville" pitchFamily="34" charset="0"/>
                <a:ea typeface="Libre Baskerville" pitchFamily="34" charset="-122"/>
                <a:cs typeface="Libre Baskerville" pitchFamily="34" charset="-120"/>
              </a:rPr>
              <a:t>3</a:t>
            </a:r>
            <a:endParaRPr lang="en-US" sz="2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2025-03-17T09:55:09Z</dcterms:created>
  <dcterms:modified xsi:type="dcterms:W3CDTF">2025-03-17T09:55:09Z</dcterms:modified>
</cp:coreProperties>
</file>