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8" r:id="rId2"/>
    <p:sldId id="267" r:id="rId3"/>
    <p:sldId id="271" r:id="rId4"/>
    <p:sldId id="273" r:id="rId5"/>
    <p:sldId id="272" r:id="rId6"/>
    <p:sldId id="274" r:id="rId7"/>
    <p:sldId id="275" r:id="rId8"/>
    <p:sldId id="280" r:id="rId9"/>
    <p:sldId id="281"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C92D2-5E51-4157-99BC-07F2496CF8A3}" type="datetimeFigureOut">
              <a:rPr lang="en-IN" smtClean="0"/>
              <a:t>29-11-2023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F4FA1-AA6B-4F37-AFC0-BF916CB420F6}" type="slidenum">
              <a:rPr lang="en-IN" smtClean="0"/>
              <a:t>‹#›</a:t>
            </a:fld>
            <a:endParaRPr lang="en-IN"/>
          </a:p>
        </p:txBody>
      </p:sp>
    </p:spTree>
    <p:extLst>
      <p:ext uri="{BB962C8B-B14F-4D97-AF65-F5344CB8AC3E}">
        <p14:creationId xmlns:p14="http://schemas.microsoft.com/office/powerpoint/2010/main" val="307900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5F4FA1-AA6B-4F37-AFC0-BF916CB420F6}" type="slidenum">
              <a:rPr lang="en-IN" smtClean="0"/>
              <a:t>7</a:t>
            </a:fld>
            <a:endParaRPr lang="en-IN"/>
          </a:p>
        </p:txBody>
      </p:sp>
    </p:spTree>
    <p:extLst>
      <p:ext uri="{BB962C8B-B14F-4D97-AF65-F5344CB8AC3E}">
        <p14:creationId xmlns:p14="http://schemas.microsoft.com/office/powerpoint/2010/main" val="35922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5F4FA1-AA6B-4F37-AFC0-BF916CB420F6}" type="slidenum">
              <a:rPr lang="en-IN" smtClean="0"/>
              <a:t>8</a:t>
            </a:fld>
            <a:endParaRPr lang="en-IN"/>
          </a:p>
        </p:txBody>
      </p:sp>
    </p:spTree>
    <p:extLst>
      <p:ext uri="{BB962C8B-B14F-4D97-AF65-F5344CB8AC3E}">
        <p14:creationId xmlns:p14="http://schemas.microsoft.com/office/powerpoint/2010/main" val="271819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5F4FA1-AA6B-4F37-AFC0-BF916CB420F6}" type="slidenum">
              <a:rPr lang="en-IN" smtClean="0"/>
              <a:t>9</a:t>
            </a:fld>
            <a:endParaRPr lang="en-IN"/>
          </a:p>
        </p:txBody>
      </p:sp>
    </p:spTree>
    <p:extLst>
      <p:ext uri="{BB962C8B-B14F-4D97-AF65-F5344CB8AC3E}">
        <p14:creationId xmlns:p14="http://schemas.microsoft.com/office/powerpoint/2010/main" val="292610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708434"/>
          </a:xfrm>
          <a:prstGeom prst="rect">
            <a:avLst/>
          </a:prstGeom>
          <a:solidFill>
            <a:schemeClr val="accent6">
              <a:lumMod val="60000"/>
              <a:lumOff val="40000"/>
            </a:schemeClr>
          </a:solidFill>
        </p:spPr>
        <p:txBody>
          <a:bodyPr wrap="square" rtlCol="0">
            <a:spAutoFit/>
          </a:bodyPr>
          <a:lstStyle/>
          <a:p>
            <a:r>
              <a:rPr lang="en-US" sz="2000" dirty="0"/>
              <a:t>Team Details:</a:t>
            </a:r>
          </a:p>
          <a:p>
            <a:endParaRPr lang="en-US" sz="2000" dirty="0"/>
          </a:p>
          <a:p>
            <a:r>
              <a:rPr lang="en-US" dirty="0">
                <a:solidFill>
                  <a:srgbClr val="000000"/>
                </a:solidFill>
                <a:latin typeface="Poppins Bold"/>
              </a:rPr>
              <a:t>1.Gaurav Thakur (2310990335)</a:t>
            </a:r>
          </a:p>
          <a:p>
            <a:r>
              <a:rPr lang="en-US" dirty="0">
                <a:solidFill>
                  <a:srgbClr val="000000"/>
                </a:solidFill>
                <a:latin typeface="Poppins Bold"/>
              </a:rPr>
              <a:t>2.Gautam Jain (2310990336)</a:t>
            </a:r>
          </a:p>
          <a:p>
            <a:r>
              <a:rPr lang="en-US" dirty="0">
                <a:solidFill>
                  <a:srgbClr val="000000"/>
                </a:solidFill>
                <a:latin typeface="Poppins Bold"/>
              </a:rPr>
              <a:t>3.Gopesh Goyal (2310990337)</a:t>
            </a:r>
          </a:p>
          <a:p>
            <a:endParaRPr lang="en-US" dirty="0">
              <a:solidFill>
                <a:schemeClr val="bg1"/>
              </a:solidFill>
            </a:endParaRPr>
          </a:p>
          <a:p>
            <a:r>
              <a:rPr lang="en-US" sz="2000" dirty="0">
                <a:latin typeface="Times New Roman" pitchFamily="18" charset="0"/>
                <a:cs typeface="Times New Roman" pitchFamily="18" charset="0"/>
              </a:rPr>
              <a:t>Faculty Coordinator:</a:t>
            </a:r>
          </a:p>
          <a:p>
            <a:r>
              <a:rPr lang="en-US" sz="2000" dirty="0">
                <a:solidFill>
                  <a:schemeClr val="tx1">
                    <a:lumMod val="95000"/>
                    <a:lumOff val="5000"/>
                  </a:schemeClr>
                </a:solidFill>
                <a:latin typeface="Times New Roman" pitchFamily="18" charset="0"/>
                <a:cs typeface="Times New Roman" pitchFamily="18" charset="0"/>
              </a:rPr>
              <a:t>Dr. Niharika Thakur</a:t>
            </a:r>
            <a:endParaRPr lang="en-US" dirty="0">
              <a:solidFill>
                <a:schemeClr val="tx1">
                  <a:lumMod val="95000"/>
                  <a:lumOff val="5000"/>
                </a:schemeClr>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395536" y="1196752"/>
            <a:ext cx="8136904" cy="1077218"/>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rPr>
              <a:t>This slide should highlight any specific feature which is distinct and innovative in your project.</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179512" y="1340768"/>
            <a:ext cx="8856984" cy="3739485"/>
          </a:xfrm>
          <a:prstGeom prst="rect">
            <a:avLst/>
          </a:prstGeom>
        </p:spPr>
        <p:txBody>
          <a:bodyPr wrap="square">
            <a:spAutoFit/>
          </a:bodyPr>
          <a:lstStyle/>
          <a:p>
            <a:pPr>
              <a:lnSpc>
                <a:spcPts val="4148"/>
              </a:lnSpc>
            </a:pPr>
            <a:r>
              <a:rPr lang="en-US" sz="2000" dirty="0">
                <a:solidFill>
                  <a:srgbClr val="000000"/>
                </a:solidFill>
                <a:latin typeface="Poppins Bold"/>
              </a:rPr>
              <a:t>1.</a:t>
            </a:r>
            <a:r>
              <a:rPr lang="en-US" sz="2000" dirty="0">
                <a:solidFill>
                  <a:srgbClr val="000000"/>
                </a:solidFill>
                <a:latin typeface="Poppins"/>
              </a:rPr>
              <a:t>This project is all about </a:t>
            </a:r>
            <a:r>
              <a:rPr lang="en-US" sz="2000" u="sng" dirty="0">
                <a:solidFill>
                  <a:srgbClr val="000000"/>
                </a:solidFill>
                <a:latin typeface="Poppins"/>
              </a:rPr>
              <a:t>providing the user right information </a:t>
            </a:r>
            <a:r>
              <a:rPr lang="en-US" sz="2000" dirty="0">
                <a:solidFill>
                  <a:srgbClr val="000000"/>
                </a:solidFill>
                <a:latin typeface="Poppins"/>
              </a:rPr>
              <a:t>and critics about the various topics.</a:t>
            </a:r>
          </a:p>
          <a:p>
            <a:pPr>
              <a:lnSpc>
                <a:spcPts val="4148"/>
              </a:lnSpc>
            </a:pPr>
            <a:r>
              <a:rPr lang="en-US" sz="2000" dirty="0">
                <a:solidFill>
                  <a:srgbClr val="000000"/>
                </a:solidFill>
                <a:latin typeface="Poppins Bold"/>
              </a:rPr>
              <a:t>2. </a:t>
            </a:r>
            <a:r>
              <a:rPr lang="en-US" sz="2000" dirty="0">
                <a:solidFill>
                  <a:srgbClr val="000000"/>
                </a:solidFill>
                <a:latin typeface="Poppins"/>
              </a:rPr>
              <a:t>This project desire to inspire the humans for the various activism activity and stand with or against them as need. </a:t>
            </a:r>
          </a:p>
          <a:p>
            <a:pPr>
              <a:lnSpc>
                <a:spcPts val="4148"/>
              </a:lnSpc>
            </a:pPr>
            <a:r>
              <a:rPr lang="en-US" sz="2000" dirty="0">
                <a:solidFill>
                  <a:srgbClr val="000000"/>
                </a:solidFill>
                <a:latin typeface="Poppins Bold"/>
              </a:rPr>
              <a:t>3.</a:t>
            </a:r>
            <a:r>
              <a:rPr lang="en-US" sz="2000" dirty="0">
                <a:solidFill>
                  <a:srgbClr val="000000"/>
                </a:solidFill>
                <a:latin typeface="Poppins"/>
              </a:rPr>
              <a:t> The </a:t>
            </a:r>
            <a:r>
              <a:rPr lang="en-US" sz="2000" u="sng" dirty="0">
                <a:solidFill>
                  <a:srgbClr val="000000"/>
                </a:solidFill>
                <a:latin typeface="Poppins"/>
              </a:rPr>
              <a:t>creative user interference</a:t>
            </a:r>
            <a:r>
              <a:rPr lang="en-US" sz="2000" dirty="0">
                <a:solidFill>
                  <a:srgbClr val="000000"/>
                </a:solidFill>
                <a:latin typeface="Poppins"/>
              </a:rPr>
              <a:t> of this webpage will help user to navigate them into the desire topic with more ease and pleasing.</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107504" y="1196752"/>
            <a:ext cx="8928992" cy="2708755"/>
          </a:xfrm>
          <a:prstGeom prst="rect">
            <a:avLst/>
          </a:prstGeom>
        </p:spPr>
        <p:txBody>
          <a:bodyPr wrap="square">
            <a:spAutoFit/>
          </a:bodyPr>
          <a:lstStyle/>
          <a:p>
            <a:pPr>
              <a:lnSpc>
                <a:spcPts val="3870"/>
              </a:lnSpc>
            </a:pPr>
            <a:r>
              <a:rPr lang="en-US" dirty="0">
                <a:solidFill>
                  <a:schemeClr val="bg2">
                    <a:lumMod val="10000"/>
                  </a:schemeClr>
                </a:solidFill>
              </a:rPr>
              <a:t>1.&lt;link </a:t>
            </a:r>
            <a:r>
              <a:rPr lang="en-US" dirty="0" err="1">
                <a:solidFill>
                  <a:schemeClr val="bg2">
                    <a:lumMod val="10000"/>
                  </a:schemeClr>
                </a:solidFill>
              </a:rPr>
              <a:t>rel</a:t>
            </a:r>
            <a:r>
              <a:rPr lang="en-US" dirty="0">
                <a:solidFill>
                  <a:schemeClr val="bg2">
                    <a:lumMod val="10000"/>
                  </a:schemeClr>
                </a:solidFill>
              </a:rPr>
              <a:t>="stylesheet" </a:t>
            </a:r>
            <a:r>
              <a:rPr lang="en-US" dirty="0" err="1">
                <a:solidFill>
                  <a:schemeClr val="bg2">
                    <a:lumMod val="10000"/>
                  </a:schemeClr>
                </a:solidFill>
              </a:rPr>
              <a:t>href</a:t>
            </a:r>
            <a:r>
              <a:rPr lang="en-US" dirty="0">
                <a:solidFill>
                  <a:schemeClr val="bg2">
                    <a:lumMod val="10000"/>
                  </a:schemeClr>
                </a:solidFill>
              </a:rPr>
              <a:t>="weather.css"&gt;</a:t>
            </a:r>
          </a:p>
          <a:p>
            <a:endParaRPr lang="en-IN" dirty="0">
              <a:solidFill>
                <a:schemeClr val="bg2">
                  <a:lumMod val="10000"/>
                </a:schemeClr>
              </a:solidFill>
            </a:endParaRPr>
          </a:p>
          <a:p>
            <a:r>
              <a:rPr lang="en-IN" dirty="0">
                <a:solidFill>
                  <a:schemeClr val="bg2">
                    <a:lumMod val="10000"/>
                  </a:schemeClr>
                </a:solidFill>
              </a:rPr>
              <a:t>2.@import </a:t>
            </a:r>
            <a:r>
              <a:rPr lang="en-IN" dirty="0" err="1">
                <a:solidFill>
                  <a:schemeClr val="bg2">
                    <a:lumMod val="10000"/>
                  </a:schemeClr>
                </a:solidFill>
              </a:rPr>
              <a:t>url</a:t>
            </a:r>
            <a:r>
              <a:rPr lang="en-IN" dirty="0">
                <a:solidFill>
                  <a:schemeClr val="bg2">
                    <a:lumMod val="10000"/>
                  </a:schemeClr>
                </a:solidFill>
              </a:rPr>
              <a:t>('https://fonts.googleapis.com/css2?family=Concert+One:wght@300&amp;display=swap’);</a:t>
            </a:r>
          </a:p>
          <a:p>
            <a:endParaRPr lang="en-IN" dirty="0">
              <a:solidFill>
                <a:schemeClr val="bg2">
                  <a:lumMod val="10000"/>
                </a:schemeClr>
              </a:solidFill>
            </a:endParaRPr>
          </a:p>
          <a:p>
            <a:r>
              <a:rPr lang="en-IN" dirty="0">
                <a:solidFill>
                  <a:schemeClr val="bg2">
                    <a:lumMod val="10000"/>
                  </a:schemeClr>
                </a:solidFill>
              </a:rPr>
              <a:t>3.@import </a:t>
            </a:r>
            <a:r>
              <a:rPr lang="en-IN" dirty="0" err="1">
                <a:solidFill>
                  <a:schemeClr val="bg2">
                    <a:lumMod val="10000"/>
                  </a:schemeClr>
                </a:solidFill>
              </a:rPr>
              <a:t>url</a:t>
            </a:r>
            <a:r>
              <a:rPr lang="en-IN" dirty="0">
                <a:solidFill>
                  <a:schemeClr val="bg2">
                    <a:lumMod val="10000"/>
                  </a:schemeClr>
                </a:solidFill>
              </a:rPr>
              <a:t>('https://fonts.googleapis.com/css2?family=Orbitron:wght@700&amp;display=swap');</a:t>
            </a:r>
            <a:endParaRPr lang="en-US" sz="2400" dirty="0">
              <a:solidFill>
                <a:srgbClr val="808080"/>
              </a:solidFill>
              <a:latin typeface="Consolas" panose="020B0609020204030204" pitchFamily="49" charset="0"/>
            </a:endParaRPr>
          </a:p>
          <a:p>
            <a:pPr marL="457200" indent="-457200">
              <a:lnSpc>
                <a:spcPts val="3870"/>
              </a:lnSpc>
              <a:buAutoNum type="arabicPeriod"/>
            </a:pPr>
            <a:endParaRPr lang="en-US" sz="2400" b="0" dirty="0">
              <a:solidFill>
                <a:srgbClr val="CCCCCC"/>
              </a:solidFill>
              <a:effectLst/>
              <a:latin typeface="Consolas" panose="020B0609020204030204" pitchFamily="49"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5737468"/>
          </a:xfrm>
          <a:prstGeom prst="rect">
            <a:avLst/>
          </a:prstGeom>
        </p:spPr>
        <p:txBody>
          <a:bodyPr wrap="square">
            <a:spAutoFit/>
          </a:bodyPr>
          <a:lstStyle/>
          <a:p>
            <a:r>
              <a:rPr lang="en-US" sz="2400" b="1" dirty="0">
                <a:solidFill>
                  <a:srgbClr val="000000"/>
                </a:solidFill>
                <a:latin typeface="Poppins Bold"/>
              </a:rPr>
              <a:t>Title </a:t>
            </a:r>
            <a:r>
              <a:rPr lang="en-US" sz="2400" b="1" dirty="0">
                <a:solidFill>
                  <a:srgbClr val="000000"/>
                </a:solidFill>
                <a:latin typeface="Poppins"/>
              </a:rPr>
              <a:t>:</a:t>
            </a:r>
            <a:r>
              <a:rPr lang="en-US" sz="2400" b="1" dirty="0">
                <a:solidFill>
                  <a:srgbClr val="000000"/>
                </a:solidFill>
                <a:latin typeface="Poppins Bold"/>
              </a:rPr>
              <a:t> </a:t>
            </a:r>
            <a:r>
              <a:rPr lang="en-US" sz="2400" b="1" dirty="0">
                <a:solidFill>
                  <a:srgbClr val="000000"/>
                </a:solidFill>
                <a:latin typeface="Poppins"/>
              </a:rPr>
              <a:t>Weather Forecast App</a:t>
            </a:r>
            <a:endParaRPr lang="en-US" sz="2400" b="1" dirty="0">
              <a:solidFill>
                <a:srgbClr val="000000"/>
              </a:solidFill>
              <a:latin typeface="Times New Roman" pitchFamily="18" charset="0"/>
              <a:cs typeface="Times New Roman" pitchFamily="18" charset="0"/>
            </a:endParaRPr>
          </a:p>
          <a:p>
            <a:endParaRPr lang="en-US" sz="3200" dirty="0">
              <a:solidFill>
                <a:srgbClr val="000000"/>
              </a:solidFill>
              <a:latin typeface="Times New Roman" pitchFamily="18" charset="0"/>
              <a:cs typeface="Times New Roman" pitchFamily="18" charset="0"/>
            </a:endParaRPr>
          </a:p>
          <a:p>
            <a:pPr>
              <a:lnSpc>
                <a:spcPts val="3666"/>
              </a:lnSpc>
            </a:pPr>
            <a:r>
              <a:rPr lang="en-US" sz="2400" b="1" dirty="0">
                <a:solidFill>
                  <a:srgbClr val="000000"/>
                </a:solidFill>
                <a:latin typeface="Poppins Bold"/>
              </a:rPr>
              <a:t>Project Purpose &amp; Goals:</a:t>
            </a:r>
          </a:p>
          <a:p>
            <a:pPr>
              <a:lnSpc>
                <a:spcPts val="3479"/>
              </a:lnSpc>
            </a:pPr>
            <a:r>
              <a:rPr lang="en-US" sz="2000" dirty="0">
                <a:solidFill>
                  <a:srgbClr val="000000"/>
                </a:solidFill>
                <a:latin typeface="Poppins"/>
              </a:rPr>
              <a:t>The purpose of a project for weather forecasting is to provide accurate and timely information about current and future weather conditions.</a:t>
            </a:r>
          </a:p>
          <a:p>
            <a:pPr>
              <a:lnSpc>
                <a:spcPts val="3666"/>
              </a:lnSpc>
            </a:pPr>
            <a:r>
              <a:rPr lang="en-US" sz="2000" dirty="0">
                <a:solidFill>
                  <a:srgbClr val="000000"/>
                </a:solidFill>
                <a:latin typeface="Poppins Bold"/>
              </a:rPr>
              <a:t>Accuracy:</a:t>
            </a:r>
            <a:r>
              <a:rPr lang="en-US" sz="2000" dirty="0">
                <a:solidFill>
                  <a:srgbClr val="000000"/>
                </a:solidFill>
                <a:latin typeface="Poppins"/>
              </a:rPr>
              <a:t> Provide precise and reliable predictions of weather conditions.</a:t>
            </a:r>
          </a:p>
          <a:p>
            <a:pPr>
              <a:lnSpc>
                <a:spcPts val="3479"/>
              </a:lnSpc>
            </a:pPr>
            <a:r>
              <a:rPr lang="en-US" sz="2400" b="1" dirty="0">
                <a:solidFill>
                  <a:srgbClr val="000000"/>
                </a:solidFill>
                <a:latin typeface="Poppins"/>
              </a:rPr>
              <a:t>Safety: </a:t>
            </a:r>
            <a:r>
              <a:rPr lang="en-US" sz="2400" dirty="0">
                <a:solidFill>
                  <a:srgbClr val="000000"/>
                </a:solidFill>
                <a:latin typeface="Poppins"/>
              </a:rPr>
              <a:t>Offer early warnings for severe weather events to protect lives and property.</a:t>
            </a:r>
          </a:p>
          <a:p>
            <a:pPr>
              <a:lnSpc>
                <a:spcPts val="3666"/>
              </a:lnSpc>
            </a:pPr>
            <a:r>
              <a:rPr lang="en-US" sz="2400" b="1" dirty="0">
                <a:solidFill>
                  <a:srgbClr val="000000"/>
                </a:solidFill>
                <a:latin typeface="Poppins Bold"/>
              </a:rPr>
              <a:t>Communication: </a:t>
            </a:r>
            <a:r>
              <a:rPr lang="en-US" sz="2400" dirty="0">
                <a:solidFill>
                  <a:srgbClr val="000000"/>
                </a:solidFill>
                <a:latin typeface="Poppins"/>
              </a:rPr>
              <a:t>Effectively convey weather information to the public and various sectors.</a:t>
            </a:r>
          </a:p>
          <a:p>
            <a:endParaRPr lang="en-US" sz="3200" dirty="0">
              <a:solidFill>
                <a:srgbClr val="000000"/>
              </a:solidFill>
              <a:latin typeface="Poppins"/>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919569"/>
          </a:xfrm>
          <a:prstGeom prst="rect">
            <a:avLst/>
          </a:prstGeom>
        </p:spPr>
        <p:txBody>
          <a:bodyPr wrap="square">
            <a:spAutoFit/>
          </a:bodyPr>
          <a:lstStyle/>
          <a:p>
            <a:pPr>
              <a:lnSpc>
                <a:spcPts val="2634"/>
              </a:lnSpc>
            </a:pPr>
            <a:r>
              <a:rPr lang="en-US" sz="1400" b="1" dirty="0">
                <a:solidFill>
                  <a:srgbClr val="000000"/>
                </a:solidFill>
                <a:latin typeface="Poppins Bold"/>
              </a:rPr>
              <a:t>Complexity of the Atmosphere</a:t>
            </a:r>
            <a:r>
              <a:rPr lang="en-US" sz="1400" dirty="0">
                <a:solidFill>
                  <a:srgbClr val="000000"/>
                </a:solidFill>
                <a:latin typeface="Poppins Bold"/>
              </a:rPr>
              <a:t>:</a:t>
            </a:r>
            <a:r>
              <a:rPr lang="en-US" sz="1400" dirty="0">
                <a:solidFill>
                  <a:srgbClr val="000000"/>
                </a:solidFill>
                <a:latin typeface="Poppins"/>
              </a:rPr>
              <a:t> Weather forecasting deals with a highly complex and dynamic atmosphere. The atmosphere is influenced by numerous factors, including temperature, pressure, humidity, wind patterns, and the interaction of various air masses. Predicting how all these factors will interact accurately can be challenging.</a:t>
            </a:r>
          </a:p>
          <a:p>
            <a:pPr>
              <a:lnSpc>
                <a:spcPts val="2634"/>
              </a:lnSpc>
            </a:pPr>
            <a:endParaRPr lang="en-US" sz="1400" dirty="0">
              <a:solidFill>
                <a:srgbClr val="000000"/>
              </a:solidFill>
              <a:latin typeface="Poppins"/>
            </a:endParaRPr>
          </a:p>
          <a:p>
            <a:pPr>
              <a:lnSpc>
                <a:spcPts val="2634"/>
              </a:lnSpc>
            </a:pPr>
            <a:r>
              <a:rPr lang="en-US" sz="1400" b="1" dirty="0">
                <a:solidFill>
                  <a:srgbClr val="000000"/>
                </a:solidFill>
                <a:latin typeface="Poppins Bold"/>
              </a:rPr>
              <a:t>Limited Data Availability</a:t>
            </a:r>
            <a:r>
              <a:rPr lang="en-US" sz="1400" dirty="0">
                <a:solidFill>
                  <a:srgbClr val="000000"/>
                </a:solidFill>
                <a:latin typeface="Poppins Bold"/>
              </a:rPr>
              <a:t>:</a:t>
            </a:r>
            <a:r>
              <a:rPr lang="en-US" sz="1400" dirty="0">
                <a:solidFill>
                  <a:srgbClr val="000000"/>
                </a:solidFill>
                <a:latin typeface="Poppins"/>
              </a:rPr>
              <a:t> Weather forecasts heavily rely on accurate and up-to-date data from various sources, such as weather stations, satellites, and weather balloons. Gaps in data collection, inaccurate measurements, or data delays can lead to less precise forecasts.</a:t>
            </a:r>
          </a:p>
          <a:p>
            <a:pPr>
              <a:lnSpc>
                <a:spcPts val="2634"/>
              </a:lnSpc>
            </a:pPr>
            <a:endParaRPr lang="en-US" sz="1400" dirty="0">
              <a:solidFill>
                <a:srgbClr val="000000"/>
              </a:solidFill>
              <a:latin typeface="Poppins"/>
            </a:endParaRPr>
          </a:p>
          <a:p>
            <a:pPr>
              <a:lnSpc>
                <a:spcPts val="2634"/>
              </a:lnSpc>
            </a:pPr>
            <a:r>
              <a:rPr lang="en-US" sz="1400" b="1" dirty="0">
                <a:solidFill>
                  <a:srgbClr val="000000"/>
                </a:solidFill>
                <a:latin typeface="Poppins Bold"/>
              </a:rPr>
              <a:t>Modeling Errors</a:t>
            </a:r>
            <a:r>
              <a:rPr lang="en-US" sz="1400" dirty="0">
                <a:solidFill>
                  <a:srgbClr val="000000"/>
                </a:solidFill>
                <a:latin typeface="Poppins Bold"/>
              </a:rPr>
              <a:t>:</a:t>
            </a:r>
            <a:r>
              <a:rPr lang="en-US" sz="1400" dirty="0">
                <a:solidFill>
                  <a:srgbClr val="000000"/>
                </a:solidFill>
                <a:latin typeface="Poppins"/>
              </a:rPr>
              <a:t> Numerical weather prediction models are used to simulate the behavior of the atmosphere. These models have limitations and can introduce errors, especially in long-range forecasts. Fine-tuning models to match observed conditions is an ongoing challenge.</a:t>
            </a:r>
          </a:p>
          <a:p>
            <a:pPr>
              <a:lnSpc>
                <a:spcPts val="2634"/>
              </a:lnSpc>
            </a:pPr>
            <a:endParaRPr lang="en-US" sz="1400" dirty="0">
              <a:solidFill>
                <a:srgbClr val="000000"/>
              </a:solidFill>
              <a:latin typeface="Poppins"/>
            </a:endParaRPr>
          </a:p>
          <a:p>
            <a:pPr>
              <a:lnSpc>
                <a:spcPts val="2634"/>
              </a:lnSpc>
            </a:pPr>
            <a:r>
              <a:rPr lang="en-US" sz="1400" b="1" dirty="0">
                <a:solidFill>
                  <a:srgbClr val="000000"/>
                </a:solidFill>
                <a:latin typeface="Poppins Bold"/>
              </a:rPr>
              <a:t>Extreme Weather Events</a:t>
            </a:r>
            <a:r>
              <a:rPr lang="en-US" sz="1400" dirty="0">
                <a:solidFill>
                  <a:srgbClr val="000000"/>
                </a:solidFill>
                <a:latin typeface="Poppins Bold"/>
              </a:rPr>
              <a:t>: </a:t>
            </a:r>
            <a:r>
              <a:rPr lang="en-US" sz="1400" dirty="0">
                <a:solidFill>
                  <a:srgbClr val="000000"/>
                </a:solidFill>
                <a:latin typeface="Poppins"/>
              </a:rPr>
              <a:t>Predicting the path and intensity of extreme weather events like hurricanes, tornadoes, and flash floods can be particularly challenging due to their rapid development and complex dynamics.</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107504" y="1196752"/>
            <a:ext cx="8928992" cy="3341941"/>
          </a:xfrm>
          <a:prstGeom prst="rect">
            <a:avLst/>
          </a:prstGeom>
        </p:spPr>
        <p:txBody>
          <a:bodyPr wrap="square">
            <a:spAutoFit/>
          </a:bodyPr>
          <a:lstStyle/>
          <a:p>
            <a:pPr>
              <a:lnSpc>
                <a:spcPts val="4277"/>
              </a:lnSpc>
            </a:pPr>
            <a:r>
              <a:rPr lang="en-US" sz="2400" dirty="0">
                <a:solidFill>
                  <a:srgbClr val="000000"/>
                </a:solidFill>
                <a:latin typeface="Poppins Bold"/>
              </a:rPr>
              <a:t>1. </a:t>
            </a:r>
            <a:r>
              <a:rPr lang="en-US" sz="2400" dirty="0">
                <a:solidFill>
                  <a:srgbClr val="000000"/>
                </a:solidFill>
                <a:latin typeface="Poppins"/>
              </a:rPr>
              <a:t>Vs code as a code editor has been used.</a:t>
            </a:r>
          </a:p>
          <a:p>
            <a:pPr>
              <a:lnSpc>
                <a:spcPts val="4277"/>
              </a:lnSpc>
            </a:pPr>
            <a:r>
              <a:rPr lang="en-US" sz="2400" dirty="0">
                <a:solidFill>
                  <a:srgbClr val="000000"/>
                </a:solidFill>
                <a:latin typeface="Poppins Bold"/>
              </a:rPr>
              <a:t>2.</a:t>
            </a:r>
            <a:r>
              <a:rPr lang="en-US" sz="2400" dirty="0">
                <a:solidFill>
                  <a:srgbClr val="000000"/>
                </a:solidFill>
                <a:latin typeface="Poppins"/>
              </a:rPr>
              <a:t> HTML 5 and CSS is used in this project.</a:t>
            </a:r>
          </a:p>
          <a:p>
            <a:pPr>
              <a:lnSpc>
                <a:spcPts val="4277"/>
              </a:lnSpc>
            </a:pPr>
            <a:r>
              <a:rPr lang="en-US" sz="2400" dirty="0">
                <a:solidFill>
                  <a:srgbClr val="000000"/>
                </a:solidFill>
                <a:latin typeface="Poppins Bold"/>
              </a:rPr>
              <a:t>3. </a:t>
            </a:r>
            <a:r>
              <a:rPr lang="en-US" sz="2400" dirty="0">
                <a:solidFill>
                  <a:srgbClr val="000000"/>
                </a:solidFill>
                <a:latin typeface="Poppins"/>
              </a:rPr>
              <a:t>External CSS is used for the easy learning of code.</a:t>
            </a:r>
          </a:p>
          <a:p>
            <a:pPr>
              <a:lnSpc>
                <a:spcPts val="4277"/>
              </a:lnSpc>
            </a:pPr>
            <a:r>
              <a:rPr lang="en-US" sz="2400" dirty="0">
                <a:solidFill>
                  <a:srgbClr val="000000"/>
                </a:solidFill>
                <a:latin typeface="Poppins Bold"/>
              </a:rPr>
              <a:t>4.</a:t>
            </a:r>
            <a:r>
              <a:rPr lang="en-US" sz="2400" dirty="0">
                <a:solidFill>
                  <a:srgbClr val="000000"/>
                </a:solidFill>
                <a:latin typeface="Poppins"/>
              </a:rPr>
              <a:t> Compressed images/favicon for the better user interference.</a:t>
            </a:r>
          </a:p>
          <a:p>
            <a:pPr>
              <a:lnSpc>
                <a:spcPts val="4277"/>
              </a:lnSpc>
            </a:pPr>
            <a:r>
              <a:rPr lang="en-US" sz="2400" dirty="0">
                <a:solidFill>
                  <a:srgbClr val="000000"/>
                </a:solidFill>
                <a:latin typeface="Poppins Bold"/>
              </a:rPr>
              <a:t>5.</a:t>
            </a:r>
            <a:r>
              <a:rPr lang="en-US" sz="2400" dirty="0">
                <a:solidFill>
                  <a:srgbClr val="000000"/>
                </a:solidFill>
                <a:latin typeface="Poppins"/>
              </a:rPr>
              <a:t> Scroll bar is used to give user more pleasant UI.</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07504" y="1052736"/>
            <a:ext cx="8856984" cy="5663089"/>
          </a:xfrm>
          <a:prstGeom prst="rect">
            <a:avLst/>
          </a:prstGeom>
        </p:spPr>
        <p:txBody>
          <a:bodyPr wrap="square">
            <a:spAutoFit/>
          </a:bodyPr>
          <a:lstStyle/>
          <a:p>
            <a:pPr>
              <a:lnSpc>
                <a:spcPts val="3262"/>
              </a:lnSpc>
            </a:pPr>
            <a:r>
              <a:rPr lang="en-US" sz="1400" b="1" dirty="0">
                <a:solidFill>
                  <a:srgbClr val="000000"/>
                </a:solidFill>
                <a:latin typeface="Poppins Bold"/>
              </a:rPr>
              <a:t>Current Weather Data</a:t>
            </a:r>
            <a:r>
              <a:rPr lang="en-US" sz="1400" dirty="0">
                <a:solidFill>
                  <a:srgbClr val="000000"/>
                </a:solidFill>
                <a:latin typeface="Poppins Bold"/>
              </a:rPr>
              <a:t>: </a:t>
            </a:r>
            <a:r>
              <a:rPr lang="en-US" sz="1400" dirty="0">
                <a:solidFill>
                  <a:srgbClr val="000000"/>
                </a:solidFill>
                <a:latin typeface="Poppins"/>
              </a:rPr>
              <a:t>Provide real-time data on current weather conditions, including temperature, humidity, wind speed and direction, atmospheric pressure, and precipitation levels. Users should have access to the most up-to-date information.</a:t>
            </a:r>
          </a:p>
          <a:p>
            <a:pPr>
              <a:lnSpc>
                <a:spcPts val="3262"/>
              </a:lnSpc>
            </a:pPr>
            <a:r>
              <a:rPr lang="en-US" sz="1400" b="1" dirty="0">
                <a:solidFill>
                  <a:srgbClr val="000000"/>
                </a:solidFill>
                <a:latin typeface="Poppins Bold"/>
              </a:rPr>
              <a:t>Short-Term Forecasts</a:t>
            </a:r>
            <a:r>
              <a:rPr lang="en-US" sz="1400" dirty="0">
                <a:solidFill>
                  <a:srgbClr val="000000"/>
                </a:solidFill>
                <a:latin typeface="Poppins Bold"/>
              </a:rPr>
              <a:t>: </a:t>
            </a:r>
            <a:r>
              <a:rPr lang="en-US" sz="1400" dirty="0">
                <a:solidFill>
                  <a:srgbClr val="000000"/>
                </a:solidFill>
                <a:latin typeface="Poppins"/>
              </a:rPr>
              <a:t>Offer short-term weather forecasts for the next few hours or days. This includes predictions for temperature changes, precipitation, and wind conditions to help users plan their immediate activities.</a:t>
            </a:r>
          </a:p>
          <a:p>
            <a:pPr>
              <a:lnSpc>
                <a:spcPts val="3262"/>
              </a:lnSpc>
            </a:pPr>
            <a:r>
              <a:rPr lang="en-US" sz="1400" b="1" dirty="0">
                <a:solidFill>
                  <a:srgbClr val="000000"/>
                </a:solidFill>
                <a:latin typeface="Poppins Bold"/>
              </a:rPr>
              <a:t>Long-Term Forecasts</a:t>
            </a:r>
            <a:r>
              <a:rPr lang="en-US" sz="1400" dirty="0">
                <a:solidFill>
                  <a:srgbClr val="000000"/>
                </a:solidFill>
                <a:latin typeface="Poppins Bold"/>
              </a:rPr>
              <a:t>: </a:t>
            </a:r>
            <a:r>
              <a:rPr lang="en-US" sz="1400" dirty="0">
                <a:solidFill>
                  <a:srgbClr val="000000"/>
                </a:solidFill>
                <a:latin typeface="Poppins"/>
              </a:rPr>
              <a:t>Include longer-range forecasts, typically covering a week or more. These forecasts give users an idea of what to expect in terms of weather trends, enabling them to plan vacations, events, or outdoor activities.</a:t>
            </a:r>
          </a:p>
          <a:p>
            <a:pPr>
              <a:lnSpc>
                <a:spcPts val="3262"/>
              </a:lnSpc>
            </a:pPr>
            <a:r>
              <a:rPr lang="en-US" sz="1400" b="1" dirty="0">
                <a:solidFill>
                  <a:srgbClr val="000000"/>
                </a:solidFill>
                <a:latin typeface="Poppins Bold"/>
              </a:rPr>
              <a:t>Severe Weather Alerts</a:t>
            </a:r>
            <a:r>
              <a:rPr lang="en-US" sz="1400" dirty="0">
                <a:solidFill>
                  <a:srgbClr val="000000"/>
                </a:solidFill>
                <a:latin typeface="Poppins Bold"/>
              </a:rPr>
              <a:t>: </a:t>
            </a:r>
            <a:r>
              <a:rPr lang="en-US" sz="1400" dirty="0">
                <a:solidFill>
                  <a:srgbClr val="000000"/>
                </a:solidFill>
                <a:latin typeface="Poppins"/>
              </a:rPr>
              <a:t>Implement a system for issuing severe weather alerts, such as warnings for hurricanes, tornadoes, floods, or extreme heat. Users should receive notifications about potential threats in their area.</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Freeform 3">
            <a:extLst>
              <a:ext uri="{FF2B5EF4-FFF2-40B4-BE49-F238E27FC236}">
                <a16:creationId xmlns:a16="http://schemas.microsoft.com/office/drawing/2014/main" id="{22726F08-C3A6-8261-A8B3-D025D67BD68A}"/>
              </a:ext>
            </a:extLst>
          </p:cNvPr>
          <p:cNvSpPr/>
          <p:nvPr/>
        </p:nvSpPr>
        <p:spPr>
          <a:xfrm>
            <a:off x="286298" y="2132856"/>
            <a:ext cx="3997669" cy="4041027"/>
          </a:xfrm>
          <a:custGeom>
            <a:avLst/>
            <a:gdLst/>
            <a:ahLst/>
            <a:cxnLst/>
            <a:rect l="l" t="t" r="r" b="b"/>
            <a:pathLst>
              <a:path w="4249755" h="3559122">
                <a:moveTo>
                  <a:pt x="0" y="0"/>
                </a:moveTo>
                <a:lnTo>
                  <a:pt x="4249755" y="0"/>
                </a:lnTo>
                <a:lnTo>
                  <a:pt x="4249755" y="3559121"/>
                </a:lnTo>
                <a:lnTo>
                  <a:pt x="0" y="3559121"/>
                </a:lnTo>
                <a:lnTo>
                  <a:pt x="0" y="0"/>
                </a:lnTo>
                <a:close/>
              </a:path>
            </a:pathLst>
          </a:custGeom>
          <a:blipFill>
            <a:blip r:embed="rId3"/>
            <a:stretch>
              <a:fillRect r="-988"/>
            </a:stretch>
          </a:blipFill>
        </p:spPr>
      </p:sp>
      <p:sp>
        <p:nvSpPr>
          <p:cNvPr id="5" name="Freeform 4">
            <a:extLst>
              <a:ext uri="{FF2B5EF4-FFF2-40B4-BE49-F238E27FC236}">
                <a16:creationId xmlns:a16="http://schemas.microsoft.com/office/drawing/2014/main" id="{D16D8893-5AB8-1E10-E45C-64FDEB0EC221}"/>
              </a:ext>
            </a:extLst>
          </p:cNvPr>
          <p:cNvSpPr/>
          <p:nvPr/>
        </p:nvSpPr>
        <p:spPr>
          <a:xfrm>
            <a:off x="4427984" y="2132856"/>
            <a:ext cx="4411492" cy="4041027"/>
          </a:xfrm>
          <a:custGeom>
            <a:avLst/>
            <a:gdLst/>
            <a:ahLst/>
            <a:cxnLst/>
            <a:rect l="l" t="t" r="r" b="b"/>
            <a:pathLst>
              <a:path w="3834352" h="3559122">
                <a:moveTo>
                  <a:pt x="0" y="0"/>
                </a:moveTo>
                <a:lnTo>
                  <a:pt x="3834351" y="0"/>
                </a:lnTo>
                <a:lnTo>
                  <a:pt x="3834351" y="3559121"/>
                </a:lnTo>
                <a:lnTo>
                  <a:pt x="0" y="3559121"/>
                </a:lnTo>
                <a:lnTo>
                  <a:pt x="0" y="0"/>
                </a:lnTo>
                <a:close/>
              </a:path>
            </a:pathLst>
          </a:custGeom>
          <a:blipFill>
            <a:blip r:embed="rId4"/>
            <a:stretch>
              <a:fillRect l="-337" t="-2804" b="-9731"/>
            </a:stretch>
          </a:blipFill>
        </p:spPr>
        <p:txBody>
          <a:bodyPr/>
          <a:lstStyle/>
          <a:p>
            <a:endParaRPr lang="en-IN" dirty="0"/>
          </a:p>
        </p:txBody>
      </p:sp>
      <p:sp>
        <p:nvSpPr>
          <p:cNvPr id="6" name="TextBox 5">
            <a:extLst>
              <a:ext uri="{FF2B5EF4-FFF2-40B4-BE49-F238E27FC236}">
                <a16:creationId xmlns:a16="http://schemas.microsoft.com/office/drawing/2014/main" id="{F9E03B74-1A75-CE39-BED8-9242EB9981E3}"/>
              </a:ext>
            </a:extLst>
          </p:cNvPr>
          <p:cNvSpPr txBox="1"/>
          <p:nvPr/>
        </p:nvSpPr>
        <p:spPr>
          <a:xfrm>
            <a:off x="286299" y="114531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HTML:</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F9E03B74-1A75-CE39-BED8-9242EB9981E3}"/>
              </a:ext>
            </a:extLst>
          </p:cNvPr>
          <p:cNvSpPr txBox="1"/>
          <p:nvPr/>
        </p:nvSpPr>
        <p:spPr>
          <a:xfrm>
            <a:off x="286299" y="114531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CSS:</a:t>
            </a:r>
          </a:p>
        </p:txBody>
      </p:sp>
      <p:sp>
        <p:nvSpPr>
          <p:cNvPr id="3" name="Freeform 4">
            <a:extLst>
              <a:ext uri="{FF2B5EF4-FFF2-40B4-BE49-F238E27FC236}">
                <a16:creationId xmlns:a16="http://schemas.microsoft.com/office/drawing/2014/main" id="{6D24A3A7-01CB-4731-9C04-8CD4B530F00F}"/>
              </a:ext>
            </a:extLst>
          </p:cNvPr>
          <p:cNvSpPr/>
          <p:nvPr/>
        </p:nvSpPr>
        <p:spPr>
          <a:xfrm>
            <a:off x="270488" y="1849409"/>
            <a:ext cx="4012960" cy="3859674"/>
          </a:xfrm>
          <a:custGeom>
            <a:avLst/>
            <a:gdLst/>
            <a:ahLst/>
            <a:cxnLst/>
            <a:rect l="l" t="t" r="r" b="b"/>
            <a:pathLst>
              <a:path w="4322839" h="4159497">
                <a:moveTo>
                  <a:pt x="0" y="0"/>
                </a:moveTo>
                <a:lnTo>
                  <a:pt x="4322839" y="0"/>
                </a:lnTo>
                <a:lnTo>
                  <a:pt x="4322839" y="4159497"/>
                </a:lnTo>
                <a:lnTo>
                  <a:pt x="0" y="4159497"/>
                </a:lnTo>
                <a:lnTo>
                  <a:pt x="0" y="0"/>
                </a:lnTo>
                <a:close/>
              </a:path>
            </a:pathLst>
          </a:custGeom>
          <a:blipFill>
            <a:blip r:embed="rId3"/>
            <a:stretch>
              <a:fillRect r="-31000"/>
            </a:stretch>
          </a:blipFill>
        </p:spPr>
      </p:sp>
      <p:sp>
        <p:nvSpPr>
          <p:cNvPr id="7" name="Freeform 5">
            <a:extLst>
              <a:ext uri="{FF2B5EF4-FFF2-40B4-BE49-F238E27FC236}">
                <a16:creationId xmlns:a16="http://schemas.microsoft.com/office/drawing/2014/main" id="{98A00BEC-4EEA-0181-744A-D90FABD05E2C}"/>
              </a:ext>
            </a:extLst>
          </p:cNvPr>
          <p:cNvSpPr/>
          <p:nvPr/>
        </p:nvSpPr>
        <p:spPr>
          <a:xfrm>
            <a:off x="4572000" y="1848150"/>
            <a:ext cx="4379511" cy="3860933"/>
          </a:xfrm>
          <a:custGeom>
            <a:avLst/>
            <a:gdLst/>
            <a:ahLst/>
            <a:cxnLst/>
            <a:rect l="l" t="t" r="r" b="b"/>
            <a:pathLst>
              <a:path w="4663964" h="4160854">
                <a:moveTo>
                  <a:pt x="0" y="0"/>
                </a:moveTo>
                <a:lnTo>
                  <a:pt x="4663964" y="0"/>
                </a:lnTo>
                <a:lnTo>
                  <a:pt x="4663964" y="4160854"/>
                </a:lnTo>
                <a:lnTo>
                  <a:pt x="0" y="4160854"/>
                </a:lnTo>
                <a:lnTo>
                  <a:pt x="0" y="0"/>
                </a:lnTo>
                <a:close/>
              </a:path>
            </a:pathLst>
          </a:custGeom>
          <a:blipFill>
            <a:blip r:embed="rId4"/>
            <a:stretch>
              <a:fillRect/>
            </a:stretch>
          </a:blipFill>
        </p:spPr>
      </p:sp>
    </p:spTree>
    <p:extLst>
      <p:ext uri="{BB962C8B-B14F-4D97-AF65-F5344CB8AC3E}">
        <p14:creationId xmlns:p14="http://schemas.microsoft.com/office/powerpoint/2010/main" val="308837705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59" y="21400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F9E03B74-1A75-CE39-BED8-9242EB9981E3}"/>
              </a:ext>
            </a:extLst>
          </p:cNvPr>
          <p:cNvSpPr txBox="1"/>
          <p:nvPr/>
        </p:nvSpPr>
        <p:spPr>
          <a:xfrm>
            <a:off x="124359" y="963702"/>
            <a:ext cx="2125461" cy="584775"/>
          </a:xfrm>
          <a:prstGeom prst="rect">
            <a:avLst/>
          </a:prstGeom>
          <a:noFill/>
        </p:spPr>
        <p:txBody>
          <a:bodyPr wrap="square" rtlCol="0">
            <a:spAutoFit/>
          </a:bodyPr>
          <a:lstStyle/>
          <a:p>
            <a:r>
              <a:rPr lang="en-US" sz="3200" dirty="0">
                <a:latin typeface="Times New Roman" pitchFamily="18" charset="0"/>
                <a:cs typeface="Times New Roman" pitchFamily="18" charset="0"/>
              </a:rPr>
              <a:t>Hero Page:</a:t>
            </a:r>
          </a:p>
        </p:txBody>
      </p:sp>
      <p:pic>
        <p:nvPicPr>
          <p:cNvPr id="5" name="Picture 4">
            <a:extLst>
              <a:ext uri="{FF2B5EF4-FFF2-40B4-BE49-F238E27FC236}">
                <a16:creationId xmlns:a16="http://schemas.microsoft.com/office/drawing/2014/main" id="{E70B2579-3966-5BF7-1201-B8C41AF94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2" y="1772816"/>
            <a:ext cx="9051796" cy="4542995"/>
          </a:xfrm>
          <a:prstGeom prst="rect">
            <a:avLst/>
          </a:prstGeom>
        </p:spPr>
      </p:pic>
    </p:spTree>
    <p:extLst>
      <p:ext uri="{BB962C8B-B14F-4D97-AF65-F5344CB8AC3E}">
        <p14:creationId xmlns:p14="http://schemas.microsoft.com/office/powerpoint/2010/main" val="214982710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718</Words>
  <Application>Microsoft Office PowerPoint</Application>
  <PresentationFormat>On-screen Show (4:3)</PresentationFormat>
  <Paragraphs>69</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Consolas</vt:lpstr>
      <vt:lpstr>Poppins</vt:lpstr>
      <vt:lpstr>Poppins Bold</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Gautam Jain</cp:lastModifiedBy>
  <cp:revision>36</cp:revision>
  <dcterms:created xsi:type="dcterms:W3CDTF">2022-12-12T14:14:34Z</dcterms:created>
  <dcterms:modified xsi:type="dcterms:W3CDTF">2023-11-28T20:10:07Z</dcterms:modified>
</cp:coreProperties>
</file>