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9" d="100"/>
          <a:sy n="79" d="100"/>
        </p:scale>
        <p:origin x="4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6AF1B92-74C2-4C5E-8AD0-3D27D528F8E8}"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73D4B-9B75-482E-9722-D276E2D4C7D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7540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AF1B92-74C2-4C5E-8AD0-3D27D528F8E8}"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73D4B-9B75-482E-9722-D276E2D4C7D4}" type="slidenum">
              <a:rPr lang="en-US" smtClean="0"/>
              <a:t>‹#›</a:t>
            </a:fld>
            <a:endParaRPr lang="en-US"/>
          </a:p>
        </p:txBody>
      </p:sp>
    </p:spTree>
    <p:extLst>
      <p:ext uri="{BB962C8B-B14F-4D97-AF65-F5344CB8AC3E}">
        <p14:creationId xmlns:p14="http://schemas.microsoft.com/office/powerpoint/2010/main" val="2852969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AF1B92-74C2-4C5E-8AD0-3D27D528F8E8}"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73D4B-9B75-482E-9722-D276E2D4C7D4}" type="slidenum">
              <a:rPr lang="en-US" smtClean="0"/>
              <a:t>‹#›</a:t>
            </a:fld>
            <a:endParaRPr lang="en-US"/>
          </a:p>
        </p:txBody>
      </p:sp>
    </p:spTree>
    <p:extLst>
      <p:ext uri="{BB962C8B-B14F-4D97-AF65-F5344CB8AC3E}">
        <p14:creationId xmlns:p14="http://schemas.microsoft.com/office/powerpoint/2010/main" val="1957790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AF1B92-74C2-4C5E-8AD0-3D27D528F8E8}"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73D4B-9B75-482E-9722-D276E2D4C7D4}" type="slidenum">
              <a:rPr lang="en-US" smtClean="0"/>
              <a:t>‹#›</a:t>
            </a:fld>
            <a:endParaRPr lang="en-US"/>
          </a:p>
        </p:txBody>
      </p:sp>
    </p:spTree>
    <p:extLst>
      <p:ext uri="{BB962C8B-B14F-4D97-AF65-F5344CB8AC3E}">
        <p14:creationId xmlns:p14="http://schemas.microsoft.com/office/powerpoint/2010/main" val="407611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6AF1B92-74C2-4C5E-8AD0-3D27D528F8E8}"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73D4B-9B75-482E-9722-D276E2D4C7D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882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6AF1B92-74C2-4C5E-8AD0-3D27D528F8E8}" type="datetimeFigureOut">
              <a:rPr lang="en-US" smtClean="0"/>
              <a:t>7/22/2021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973D4B-9B75-482E-9722-D276E2D4C7D4}" type="slidenum">
              <a:rPr lang="en-US" smtClean="0"/>
              <a:t>‹#›</a:t>
            </a:fld>
            <a:endParaRPr lang="en-US"/>
          </a:p>
        </p:txBody>
      </p:sp>
    </p:spTree>
    <p:extLst>
      <p:ext uri="{BB962C8B-B14F-4D97-AF65-F5344CB8AC3E}">
        <p14:creationId xmlns:p14="http://schemas.microsoft.com/office/powerpoint/2010/main" val="1978972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6AF1B92-74C2-4C5E-8AD0-3D27D528F8E8}" type="datetimeFigureOut">
              <a:rPr lang="en-US" smtClean="0"/>
              <a:t>7/22/2021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973D4B-9B75-482E-9722-D276E2D4C7D4}" type="slidenum">
              <a:rPr lang="en-US" smtClean="0"/>
              <a:t>‹#›</a:t>
            </a:fld>
            <a:endParaRPr lang="en-US"/>
          </a:p>
        </p:txBody>
      </p:sp>
    </p:spTree>
    <p:extLst>
      <p:ext uri="{BB962C8B-B14F-4D97-AF65-F5344CB8AC3E}">
        <p14:creationId xmlns:p14="http://schemas.microsoft.com/office/powerpoint/2010/main" val="1822009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6AF1B92-74C2-4C5E-8AD0-3D27D528F8E8}" type="datetimeFigureOut">
              <a:rPr lang="en-US" smtClean="0"/>
              <a:t>7/22/2021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973D4B-9B75-482E-9722-D276E2D4C7D4}" type="slidenum">
              <a:rPr lang="en-US" smtClean="0"/>
              <a:t>‹#›</a:t>
            </a:fld>
            <a:endParaRPr lang="en-US"/>
          </a:p>
        </p:txBody>
      </p:sp>
    </p:spTree>
    <p:extLst>
      <p:ext uri="{BB962C8B-B14F-4D97-AF65-F5344CB8AC3E}">
        <p14:creationId xmlns:p14="http://schemas.microsoft.com/office/powerpoint/2010/main" val="2882337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6AF1B92-74C2-4C5E-8AD0-3D27D528F8E8}" type="datetimeFigureOut">
              <a:rPr lang="en-US" smtClean="0"/>
              <a:t>7/22/2021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4973D4B-9B75-482E-9722-D276E2D4C7D4}" type="slidenum">
              <a:rPr lang="en-US" smtClean="0"/>
              <a:t>‹#›</a:t>
            </a:fld>
            <a:endParaRPr lang="en-US"/>
          </a:p>
        </p:txBody>
      </p:sp>
    </p:spTree>
    <p:extLst>
      <p:ext uri="{BB962C8B-B14F-4D97-AF65-F5344CB8AC3E}">
        <p14:creationId xmlns:p14="http://schemas.microsoft.com/office/powerpoint/2010/main" val="3093736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6AF1B92-74C2-4C5E-8AD0-3D27D528F8E8}" type="datetimeFigureOut">
              <a:rPr lang="en-US" smtClean="0"/>
              <a:t>7/22/2021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4973D4B-9B75-482E-9722-D276E2D4C7D4}" type="slidenum">
              <a:rPr lang="en-US" smtClean="0"/>
              <a:t>‹#›</a:t>
            </a:fld>
            <a:endParaRPr lang="en-US"/>
          </a:p>
        </p:txBody>
      </p:sp>
    </p:spTree>
    <p:extLst>
      <p:ext uri="{BB962C8B-B14F-4D97-AF65-F5344CB8AC3E}">
        <p14:creationId xmlns:p14="http://schemas.microsoft.com/office/powerpoint/2010/main" val="1384139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6AF1B92-74C2-4C5E-8AD0-3D27D528F8E8}" type="datetimeFigureOut">
              <a:rPr lang="en-US" smtClean="0"/>
              <a:t>7/22/2021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973D4B-9B75-482E-9722-D276E2D4C7D4}" type="slidenum">
              <a:rPr lang="en-US" smtClean="0"/>
              <a:t>‹#›</a:t>
            </a:fld>
            <a:endParaRPr lang="en-US"/>
          </a:p>
        </p:txBody>
      </p:sp>
    </p:spTree>
    <p:extLst>
      <p:ext uri="{BB962C8B-B14F-4D97-AF65-F5344CB8AC3E}">
        <p14:creationId xmlns:p14="http://schemas.microsoft.com/office/powerpoint/2010/main" val="2495517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6AF1B92-74C2-4C5E-8AD0-3D27D528F8E8}" type="datetimeFigureOut">
              <a:rPr lang="en-US" smtClean="0"/>
              <a:t>7/22/2021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4973D4B-9B75-482E-9722-D276E2D4C7D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534741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31520"/>
            <a:ext cx="10058400" cy="2060448"/>
          </a:xfrm>
        </p:spPr>
        <p:txBody>
          <a:bodyPr>
            <a:normAutofit fontScale="90000"/>
          </a:bodyPr>
          <a:lstStyle/>
          <a:p>
            <a:pPr algn="ctr"/>
            <a:r>
              <a:rPr lang="en-US" sz="4800" b="1" dirty="0">
                <a:solidFill>
                  <a:srgbClr val="FF0000"/>
                </a:solidFill>
              </a:rPr>
              <a:t>Capstone Project | Explore Segmenting and cluster the neighborhood of | Delhi | India</a:t>
            </a:r>
            <a:r>
              <a:rPr lang="en-US" i="1" dirty="0"/>
              <a:t/>
            </a:r>
            <a:br>
              <a:rPr lang="en-US" i="1" dirty="0"/>
            </a:br>
            <a:endParaRPr lang="en-US" dirty="0"/>
          </a:p>
        </p:txBody>
      </p:sp>
      <p:sp>
        <p:nvSpPr>
          <p:cNvPr id="3" name="Subtitle 2"/>
          <p:cNvSpPr>
            <a:spLocks noGrp="1"/>
          </p:cNvSpPr>
          <p:nvPr>
            <p:ph type="subTitle" idx="1"/>
          </p:nvPr>
        </p:nvSpPr>
        <p:spPr>
          <a:xfrm>
            <a:off x="1100051" y="2614628"/>
            <a:ext cx="10058400" cy="1143000"/>
          </a:xfrm>
        </p:spPr>
        <p:txBody>
          <a:bodyPr/>
          <a:lstStyle/>
          <a:p>
            <a:pPr algn="ctr"/>
            <a:r>
              <a:rPr lang="en-US" b="1" cap="small" dirty="0"/>
              <a:t>IBM Applied Data Science Capstone Project</a:t>
            </a:r>
            <a:endParaRPr lang="en-US" dirty="0"/>
          </a:p>
          <a:p>
            <a:pPr algn="ctr"/>
            <a:endParaRPr lang="en-US" dirty="0"/>
          </a:p>
        </p:txBody>
      </p:sp>
      <p:sp>
        <p:nvSpPr>
          <p:cNvPr id="4" name="Subtitle 2"/>
          <p:cNvSpPr txBox="1">
            <a:spLocks/>
          </p:cNvSpPr>
          <p:nvPr/>
        </p:nvSpPr>
        <p:spPr>
          <a:xfrm>
            <a:off x="1252451" y="4559252"/>
            <a:ext cx="10058400" cy="1143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r>
              <a:rPr lang="en-US" b="1" cap="small" dirty="0"/>
              <a:t>By : Gautam Sharma</a:t>
            </a:r>
            <a:endParaRPr lang="en-US" dirty="0"/>
          </a:p>
          <a:p>
            <a:pPr algn="ctr"/>
            <a:r>
              <a:rPr lang="en-US" b="1" cap="small" dirty="0"/>
              <a:t>July 2021</a:t>
            </a:r>
            <a:endParaRPr lang="en-US" dirty="0"/>
          </a:p>
          <a:p>
            <a:pPr algn="ctr"/>
            <a:endParaRPr lang="en-US" dirty="0"/>
          </a:p>
        </p:txBody>
      </p:sp>
    </p:spTree>
    <p:extLst>
      <p:ext uri="{BB962C8B-B14F-4D97-AF65-F5344CB8AC3E}">
        <p14:creationId xmlns:p14="http://schemas.microsoft.com/office/powerpoint/2010/main" val="1117123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Introduction :</a:t>
            </a:r>
            <a:endParaRPr lang="en-US" b="1" dirty="0">
              <a:solidFill>
                <a:srgbClr val="FF0000"/>
              </a:solidFill>
            </a:endParaRPr>
          </a:p>
        </p:txBody>
      </p:sp>
      <p:sp>
        <p:nvSpPr>
          <p:cNvPr id="3" name="Content Placeholder 2"/>
          <p:cNvSpPr>
            <a:spLocks noGrp="1"/>
          </p:cNvSpPr>
          <p:nvPr>
            <p:ph idx="1"/>
          </p:nvPr>
        </p:nvSpPr>
        <p:spPr>
          <a:xfrm>
            <a:off x="1097280" y="1737360"/>
            <a:ext cx="10058400" cy="4023360"/>
          </a:xfrm>
        </p:spPr>
        <p:txBody>
          <a:bodyPr/>
          <a:lstStyle/>
          <a:p>
            <a:pPr lvl="0" algn="just">
              <a:buFont typeface="Wingdings" panose="05000000000000000000" pitchFamily="2" charset="2"/>
              <a:buChar char="q"/>
            </a:pPr>
            <a:r>
              <a:rPr lang="en-US" dirty="0" smtClean="0"/>
              <a:t> For </a:t>
            </a:r>
            <a:r>
              <a:rPr lang="en-US" dirty="0"/>
              <a:t>Many Shoppers, </a:t>
            </a:r>
            <a:r>
              <a:rPr lang="en-US" dirty="0" err="1"/>
              <a:t>Visitings</a:t>
            </a:r>
            <a:r>
              <a:rPr lang="en-US" dirty="0"/>
              <a:t> Shopping Malls is a great way to </a:t>
            </a:r>
            <a:r>
              <a:rPr lang="en-US" dirty="0" err="1"/>
              <a:t>relex</a:t>
            </a:r>
            <a:r>
              <a:rPr lang="en-US" dirty="0"/>
              <a:t> and enjoy themselves during </a:t>
            </a:r>
            <a:r>
              <a:rPr lang="en-US" dirty="0" err="1"/>
              <a:t>wekkend</a:t>
            </a:r>
            <a:r>
              <a:rPr lang="en-US" dirty="0"/>
              <a:t> and holidays. They can do grocery Shopping , dine at </a:t>
            </a:r>
            <a:r>
              <a:rPr lang="en-US" dirty="0" err="1"/>
              <a:t>reaturents</a:t>
            </a:r>
            <a:r>
              <a:rPr lang="en-US" dirty="0"/>
              <a:t> , </a:t>
            </a:r>
            <a:r>
              <a:rPr lang="en-US" dirty="0" err="1"/>
              <a:t>ahop</a:t>
            </a:r>
            <a:r>
              <a:rPr lang="en-US" dirty="0"/>
              <a:t> at the various fashion outlets , </a:t>
            </a:r>
            <a:r>
              <a:rPr lang="en-US" dirty="0" err="1"/>
              <a:t>wathch</a:t>
            </a:r>
            <a:r>
              <a:rPr lang="en-US" dirty="0"/>
              <a:t> movie and perform many more activities .</a:t>
            </a:r>
          </a:p>
          <a:p>
            <a:pPr lvl="0" algn="just">
              <a:buFont typeface="Wingdings" panose="05000000000000000000" pitchFamily="2" charset="2"/>
              <a:buChar char="q"/>
            </a:pPr>
            <a:r>
              <a:rPr lang="en-US" dirty="0"/>
              <a:t>Shopping </a:t>
            </a:r>
            <a:r>
              <a:rPr lang="en-US" dirty="0" err="1"/>
              <a:t>Mallls</a:t>
            </a:r>
            <a:r>
              <a:rPr lang="en-US" dirty="0"/>
              <a:t> are like one - stop destination for all types of shoppers. for retails , the central location and the large crowd at the shopping </a:t>
            </a:r>
            <a:r>
              <a:rPr lang="en-US" dirty="0" err="1"/>
              <a:t>malss</a:t>
            </a:r>
            <a:r>
              <a:rPr lang="en-US" dirty="0"/>
              <a:t> provides a great distribution channels to </a:t>
            </a:r>
            <a:r>
              <a:rPr lang="en-US" dirty="0" err="1"/>
              <a:t>marlet</a:t>
            </a:r>
            <a:r>
              <a:rPr lang="en-US" dirty="0"/>
              <a:t> their products and service.</a:t>
            </a:r>
          </a:p>
          <a:p>
            <a:pPr lvl="0" algn="just">
              <a:buFont typeface="Wingdings" panose="05000000000000000000" pitchFamily="2" charset="2"/>
              <a:buChar char="q"/>
            </a:pPr>
            <a:r>
              <a:rPr lang="en-US" dirty="0" err="1"/>
              <a:t>Proverty</a:t>
            </a:r>
            <a:r>
              <a:rPr lang="en-US" dirty="0"/>
              <a:t> developers are also taking </a:t>
            </a:r>
            <a:r>
              <a:rPr lang="en-US" dirty="0" err="1"/>
              <a:t>advatages</a:t>
            </a:r>
            <a:r>
              <a:rPr lang="en-US" dirty="0"/>
              <a:t> of this trend to build more shopping </a:t>
            </a:r>
            <a:r>
              <a:rPr lang="en-US" dirty="0" err="1"/>
              <a:t>malss</a:t>
            </a:r>
            <a:r>
              <a:rPr lang="en-US" dirty="0"/>
              <a:t> to cater to the demand. Opening Shopping mall serious Consideration and is a lot more complicates than it seems. Particularly, the location of the shopping mall is none of the most important decisions that will determine the mall will be success. As the many shopping malls present in Delhi , India. so developer think </a:t>
            </a:r>
            <a:r>
              <a:rPr lang="en-US" dirty="0" err="1"/>
              <a:t>whuch</a:t>
            </a:r>
            <a:r>
              <a:rPr lang="en-US" dirty="0"/>
              <a:t> is best place for built the Shopping Mall.</a:t>
            </a:r>
          </a:p>
        </p:txBody>
      </p:sp>
    </p:spTree>
    <p:extLst>
      <p:ext uri="{BB962C8B-B14F-4D97-AF65-F5344CB8AC3E}">
        <p14:creationId xmlns:p14="http://schemas.microsoft.com/office/powerpoint/2010/main" val="1188095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cap="small" dirty="0">
                <a:solidFill>
                  <a:srgbClr val="FF0000"/>
                </a:solidFill>
              </a:rPr>
              <a:t>Business </a:t>
            </a:r>
            <a:r>
              <a:rPr lang="en-US" b="1" cap="small" dirty="0" err="1">
                <a:solidFill>
                  <a:srgbClr val="FF0000"/>
                </a:solidFill>
              </a:rPr>
              <a:t>Proble</a:t>
            </a:r>
            <a:r>
              <a:rPr lang="en-US" b="1" cap="small" dirty="0" smtClean="0">
                <a:solidFill>
                  <a:srgbClr val="FF0000"/>
                </a:solidFill>
              </a:rPr>
              <a:t>:</a:t>
            </a:r>
            <a:endParaRPr lang="en-US" b="1" dirty="0">
              <a:solidFill>
                <a:srgbClr val="FF0000"/>
              </a:solidFill>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The objective of this </a:t>
            </a:r>
            <a:r>
              <a:rPr lang="en-US" dirty="0" err="1"/>
              <a:t>projecct</a:t>
            </a:r>
            <a:r>
              <a:rPr lang="en-US" dirty="0"/>
              <a:t> is to </a:t>
            </a:r>
            <a:r>
              <a:rPr lang="en-US" dirty="0" err="1"/>
              <a:t>analyse</a:t>
            </a:r>
            <a:r>
              <a:rPr lang="en-US" dirty="0"/>
              <a:t> and select the best locations in the city of Delhi , India to opening a new Shopping Mall. Using data science and Machine Learning techniques likes Clustering </a:t>
            </a:r>
            <a:r>
              <a:rPr lang="en-US" dirty="0" smtClean="0"/>
              <a:t>.</a:t>
            </a:r>
          </a:p>
          <a:p>
            <a:pPr>
              <a:buFont typeface="Wingdings" panose="05000000000000000000" pitchFamily="2" charset="2"/>
              <a:buChar char="q"/>
            </a:pPr>
            <a:r>
              <a:rPr lang="en-US" dirty="0" smtClean="0"/>
              <a:t> </a:t>
            </a:r>
            <a:r>
              <a:rPr lang="en-US" dirty="0"/>
              <a:t>this project aims to </a:t>
            </a:r>
            <a:r>
              <a:rPr lang="en-US" dirty="0" err="1"/>
              <a:t>provoide</a:t>
            </a:r>
            <a:r>
              <a:rPr lang="en-US" dirty="0"/>
              <a:t> solution to answer the business Questions . Which is the best location in </a:t>
            </a:r>
            <a:r>
              <a:rPr lang="en-US" dirty="0" err="1"/>
              <a:t>delhi</a:t>
            </a:r>
            <a:r>
              <a:rPr lang="en-US" dirty="0"/>
              <a:t> to built the shopping Mall?</a:t>
            </a:r>
          </a:p>
          <a:p>
            <a:endParaRPr lang="en-US" dirty="0"/>
          </a:p>
        </p:txBody>
      </p:sp>
    </p:spTree>
    <p:extLst>
      <p:ext uri="{BB962C8B-B14F-4D97-AF65-F5344CB8AC3E}">
        <p14:creationId xmlns:p14="http://schemas.microsoft.com/office/powerpoint/2010/main" val="3925803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Data : </a:t>
            </a:r>
            <a:endParaRPr lang="en-US" b="1" dirty="0">
              <a:solidFill>
                <a:srgbClr val="FF0000"/>
              </a:solidFill>
            </a:endParaRPr>
          </a:p>
        </p:txBody>
      </p:sp>
      <p:sp>
        <p:nvSpPr>
          <p:cNvPr id="3" name="Content Placeholder 2"/>
          <p:cNvSpPr>
            <a:spLocks noGrp="1"/>
          </p:cNvSpPr>
          <p:nvPr>
            <p:ph idx="1"/>
          </p:nvPr>
        </p:nvSpPr>
        <p:spPr/>
        <p:txBody>
          <a:bodyPr/>
          <a:lstStyle/>
          <a:p>
            <a:r>
              <a:rPr lang="en-US" i="1" dirty="0"/>
              <a:t>To solve the problem, we will need the following data</a:t>
            </a:r>
            <a:endParaRPr lang="en-US" dirty="0"/>
          </a:p>
          <a:p>
            <a:r>
              <a:rPr lang="en-US" dirty="0"/>
              <a:t> </a:t>
            </a:r>
          </a:p>
          <a:p>
            <a:pPr lvl="0">
              <a:buFont typeface="Wingdings" panose="05000000000000000000" pitchFamily="2" charset="2"/>
              <a:buChar char="q"/>
            </a:pPr>
            <a:r>
              <a:rPr lang="en-US" dirty="0"/>
              <a:t>List of neighborhood in Delhi. This defines the scope of this project </a:t>
            </a:r>
            <a:r>
              <a:rPr lang="en-US" dirty="0" err="1"/>
              <a:t>whch</a:t>
            </a:r>
            <a:r>
              <a:rPr lang="en-US" dirty="0"/>
              <a:t> confined to the </a:t>
            </a:r>
            <a:r>
              <a:rPr lang="en-US" dirty="0" err="1"/>
              <a:t>the</a:t>
            </a:r>
            <a:r>
              <a:rPr lang="en-US" dirty="0"/>
              <a:t> city of Delhi.</a:t>
            </a:r>
          </a:p>
          <a:p>
            <a:pPr lvl="0">
              <a:buFont typeface="Wingdings" panose="05000000000000000000" pitchFamily="2" charset="2"/>
              <a:buChar char="q"/>
            </a:pPr>
            <a:r>
              <a:rPr lang="en-US" dirty="0"/>
              <a:t>Latitude and Longitude coordinates of those neighborhoods . This required in order to plot the map and also to get the venue data.</a:t>
            </a:r>
          </a:p>
          <a:p>
            <a:pPr lvl="0">
              <a:buFont typeface="Wingdings" panose="05000000000000000000" pitchFamily="2" charset="2"/>
              <a:buChar char="q"/>
            </a:pPr>
            <a:r>
              <a:rPr lang="en-US" dirty="0"/>
              <a:t>Venue data , particularly data related to shopping malls. we will use tis data </a:t>
            </a:r>
            <a:r>
              <a:rPr lang="en-US" dirty="0" err="1"/>
              <a:t>toperform</a:t>
            </a:r>
            <a:r>
              <a:rPr lang="en-US" dirty="0"/>
              <a:t> clustering on the neighborhood</a:t>
            </a:r>
          </a:p>
          <a:p>
            <a:endParaRPr lang="en-US" dirty="0"/>
          </a:p>
        </p:txBody>
      </p:sp>
    </p:spTree>
    <p:extLst>
      <p:ext uri="{BB962C8B-B14F-4D97-AF65-F5344CB8AC3E}">
        <p14:creationId xmlns:p14="http://schemas.microsoft.com/office/powerpoint/2010/main" val="3505629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err="1">
                <a:solidFill>
                  <a:srgbClr val="FF0000"/>
                </a:solidFill>
              </a:rPr>
              <a:t>Methodlology</a:t>
            </a:r>
            <a:r>
              <a:rPr lang="en-US" b="1" cap="small" dirty="0">
                <a:solidFill>
                  <a:srgbClr val="FF0000"/>
                </a:solidFill>
              </a:rPr>
              <a:t>:</a:t>
            </a:r>
            <a:endParaRPr lang="en-US" dirty="0">
              <a:solidFill>
                <a:srgbClr val="FF0000"/>
              </a:solidFill>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 Web scraping Wikipedia page for neighborhoods list</a:t>
            </a:r>
          </a:p>
          <a:p>
            <a:pPr>
              <a:buFont typeface="Wingdings" panose="05000000000000000000" pitchFamily="2" charset="2"/>
              <a:buChar char="q"/>
            </a:pPr>
            <a:r>
              <a:rPr lang="en-US" dirty="0" smtClean="0"/>
              <a:t>Get latitude </a:t>
            </a:r>
            <a:r>
              <a:rPr lang="en-US" dirty="0" err="1" smtClean="0"/>
              <a:t>nad</a:t>
            </a:r>
            <a:r>
              <a:rPr lang="en-US" dirty="0" smtClean="0"/>
              <a:t> longitude </a:t>
            </a:r>
            <a:r>
              <a:rPr lang="en-US" dirty="0" err="1" smtClean="0"/>
              <a:t>coordiantes</a:t>
            </a:r>
            <a:r>
              <a:rPr lang="en-US" dirty="0" smtClean="0"/>
              <a:t> using Geocoder</a:t>
            </a:r>
          </a:p>
          <a:p>
            <a:pPr>
              <a:buFont typeface="Wingdings" panose="05000000000000000000" pitchFamily="2" charset="2"/>
              <a:buChar char="q"/>
            </a:pPr>
            <a:r>
              <a:rPr lang="en-US" dirty="0" smtClean="0"/>
              <a:t>Use Foursquare API to get venue data</a:t>
            </a:r>
          </a:p>
          <a:p>
            <a:pPr>
              <a:buFont typeface="Wingdings" panose="05000000000000000000" pitchFamily="2" charset="2"/>
              <a:buChar char="q"/>
            </a:pPr>
            <a:r>
              <a:rPr lang="en-US" dirty="0" smtClean="0"/>
              <a:t>Group data by neighborhood and </a:t>
            </a:r>
            <a:r>
              <a:rPr lang="en-US" dirty="0" err="1" smtClean="0"/>
              <a:t>takingbthe</a:t>
            </a:r>
            <a:r>
              <a:rPr lang="en-US" dirty="0" smtClean="0"/>
              <a:t> mean of frequency of </a:t>
            </a:r>
            <a:r>
              <a:rPr lang="en-US" dirty="0" err="1" smtClean="0"/>
              <a:t>occurance</a:t>
            </a:r>
            <a:r>
              <a:rPr lang="en-US" dirty="0" smtClean="0"/>
              <a:t> of each venue  category</a:t>
            </a:r>
          </a:p>
          <a:p>
            <a:pPr>
              <a:buFont typeface="Wingdings" panose="05000000000000000000" pitchFamily="2" charset="2"/>
              <a:buChar char="q"/>
            </a:pPr>
            <a:r>
              <a:rPr lang="en-US" dirty="0" smtClean="0"/>
              <a:t>Filter venue category </a:t>
            </a:r>
            <a:r>
              <a:rPr lang="en-US" dirty="0" err="1" smtClean="0"/>
              <a:t>bu</a:t>
            </a:r>
            <a:r>
              <a:rPr lang="en-US" dirty="0" smtClean="0"/>
              <a:t> shopping mall</a:t>
            </a:r>
          </a:p>
          <a:p>
            <a:pPr>
              <a:buFont typeface="Wingdings" panose="05000000000000000000" pitchFamily="2" charset="2"/>
              <a:buChar char="q"/>
            </a:pPr>
            <a:r>
              <a:rPr lang="en-US" dirty="0" smtClean="0"/>
              <a:t>Perform </a:t>
            </a:r>
            <a:r>
              <a:rPr lang="en-US" dirty="0" err="1" smtClean="0"/>
              <a:t>clusterinfg</a:t>
            </a:r>
            <a:r>
              <a:rPr lang="en-US" dirty="0" smtClean="0"/>
              <a:t> on the data by using k-means clustering</a:t>
            </a:r>
          </a:p>
          <a:p>
            <a:pPr>
              <a:buFont typeface="Wingdings" panose="05000000000000000000" pitchFamily="2" charset="2"/>
              <a:buChar char="q"/>
            </a:pPr>
            <a:r>
              <a:rPr lang="en-US" dirty="0" err="1" smtClean="0"/>
              <a:t>Visulaize</a:t>
            </a:r>
            <a:r>
              <a:rPr lang="en-US" dirty="0" smtClean="0"/>
              <a:t> the clustering in a map using folium</a:t>
            </a:r>
            <a:endParaRPr lang="en-US" dirty="0"/>
          </a:p>
        </p:txBody>
      </p:sp>
    </p:spTree>
    <p:extLst>
      <p:ext uri="{BB962C8B-B14F-4D97-AF65-F5344CB8AC3E}">
        <p14:creationId xmlns:p14="http://schemas.microsoft.com/office/powerpoint/2010/main" val="2358157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Results : </a:t>
            </a:r>
            <a:endParaRPr lang="en-US" b="1" dirty="0">
              <a:solidFill>
                <a:srgbClr val="FF0000"/>
              </a:solidFill>
            </a:endParaRPr>
          </a:p>
        </p:txBody>
      </p:sp>
      <p:sp>
        <p:nvSpPr>
          <p:cNvPr id="3" name="Content Placeholder 2"/>
          <p:cNvSpPr>
            <a:spLocks noGrp="1"/>
          </p:cNvSpPr>
          <p:nvPr>
            <p:ph idx="1"/>
          </p:nvPr>
        </p:nvSpPr>
        <p:spPr>
          <a:xfrm>
            <a:off x="1097280" y="1845734"/>
            <a:ext cx="4791456" cy="4023360"/>
          </a:xfrm>
        </p:spPr>
        <p:txBody>
          <a:bodyPr/>
          <a:lstStyle/>
          <a:p>
            <a:r>
              <a:rPr lang="en-US" cap="small" dirty="0"/>
              <a:t>The results from the k-means clustering show that we can categorized into 4 clusters on the </a:t>
            </a:r>
            <a:r>
              <a:rPr lang="en-US" cap="small" dirty="0" err="1"/>
              <a:t>freuency</a:t>
            </a:r>
            <a:r>
              <a:rPr lang="en-US" cap="small" dirty="0"/>
              <a:t> of </a:t>
            </a:r>
            <a:r>
              <a:rPr lang="en-US" cap="small" dirty="0" err="1"/>
              <a:t>occurance</a:t>
            </a:r>
            <a:r>
              <a:rPr lang="en-US" cap="small" dirty="0"/>
              <a:t> of Shopping Mall</a:t>
            </a:r>
            <a:endParaRPr lang="en-US" dirty="0"/>
          </a:p>
          <a:p>
            <a:pPr lvl="0"/>
            <a:r>
              <a:rPr lang="en-US" cap="small" dirty="0"/>
              <a:t>Cluster 0: Neighborhood with moderate number of number of shopping mall</a:t>
            </a:r>
            <a:endParaRPr lang="en-US" dirty="0"/>
          </a:p>
          <a:p>
            <a:pPr lvl="0"/>
            <a:r>
              <a:rPr lang="en-US" cap="small" dirty="0"/>
              <a:t>cluster 1: Neighborhood with Low number of number of shopping mall</a:t>
            </a:r>
            <a:endParaRPr lang="en-US" dirty="0"/>
          </a:p>
          <a:p>
            <a:pPr lvl="0"/>
            <a:r>
              <a:rPr lang="en-US" cap="small" dirty="0"/>
              <a:t>cluster 2: Neighborhood with Large number of number of shopping mall</a:t>
            </a:r>
            <a:endParaRPr lang="en-US" dirty="0"/>
          </a:p>
          <a:p>
            <a:pPr lvl="0"/>
            <a:r>
              <a:rPr lang="en-US" cap="small" dirty="0"/>
              <a:t>cluster 3: Neighborhood with Large number of number of shopping mall</a:t>
            </a:r>
            <a:endParaRPr lang="en-US" dirty="0"/>
          </a:p>
          <a:p>
            <a:endParaRPr lang="en-US" dirty="0"/>
          </a:p>
        </p:txBody>
      </p:sp>
      <p:sp>
        <p:nvSpPr>
          <p:cNvPr id="4" name="Content Placeholder 2"/>
          <p:cNvSpPr txBox="1">
            <a:spLocks/>
          </p:cNvSpPr>
          <p:nvPr/>
        </p:nvSpPr>
        <p:spPr>
          <a:xfrm>
            <a:off x="6114288" y="1998134"/>
            <a:ext cx="493776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5040" y="1845734"/>
            <a:ext cx="5803452" cy="3216257"/>
          </a:xfrm>
          <a:prstGeom prst="rect">
            <a:avLst/>
          </a:prstGeom>
        </p:spPr>
      </p:pic>
    </p:spTree>
    <p:extLst>
      <p:ext uri="{BB962C8B-B14F-4D97-AF65-F5344CB8AC3E}">
        <p14:creationId xmlns:p14="http://schemas.microsoft.com/office/powerpoint/2010/main" val="1770888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Conclusion : </a:t>
            </a:r>
            <a:endParaRPr lang="en-US" b="1" dirty="0">
              <a:solidFill>
                <a:srgbClr val="FF0000"/>
              </a:solidFill>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Answer to business question : The neighborhoods in cluster 2 are the most preferred locations to open a new shopping mall.</a:t>
            </a:r>
          </a:p>
          <a:p>
            <a:pPr>
              <a:buFont typeface="Wingdings" panose="05000000000000000000" pitchFamily="2" charset="2"/>
              <a:buChar char="q"/>
            </a:pPr>
            <a:endParaRPr lang="en-US" dirty="0"/>
          </a:p>
          <a:p>
            <a:pPr>
              <a:buFont typeface="Wingdings" panose="05000000000000000000" pitchFamily="2" charset="2"/>
              <a:buChar char="q"/>
            </a:pPr>
            <a:r>
              <a:rPr lang="en-US" dirty="0" smtClean="0"/>
              <a:t>Findings of this project will help the relevant stakeholders to capitalize on the opportunities on</a:t>
            </a:r>
          </a:p>
          <a:p>
            <a:pPr marL="0" indent="0">
              <a:buNone/>
            </a:pPr>
            <a:r>
              <a:rPr lang="en-US" dirty="0" smtClean="0"/>
              <a:t>High locations while avoiding overcrowded  area s in their decisions to open a new shopping mall.</a:t>
            </a:r>
            <a:endParaRPr lang="en-US" dirty="0"/>
          </a:p>
        </p:txBody>
      </p:sp>
    </p:spTree>
    <p:extLst>
      <p:ext uri="{BB962C8B-B14F-4D97-AF65-F5344CB8AC3E}">
        <p14:creationId xmlns:p14="http://schemas.microsoft.com/office/powerpoint/2010/main" val="3943949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rPr>
              <a:t>Thank You !</a:t>
            </a:r>
            <a:endParaRPr lang="en-US" b="1" dirty="0">
              <a:solidFill>
                <a:srgbClr val="FF0000"/>
              </a:solidFill>
            </a:endParaRPr>
          </a:p>
        </p:txBody>
      </p:sp>
    </p:spTree>
    <p:extLst>
      <p:ext uri="{BB962C8B-B14F-4D97-AF65-F5344CB8AC3E}">
        <p14:creationId xmlns:p14="http://schemas.microsoft.com/office/powerpoint/2010/main" val="1132265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13</TotalTime>
  <Words>470</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Calibri Light</vt:lpstr>
      <vt:lpstr>Wingdings</vt:lpstr>
      <vt:lpstr>Retrospect</vt:lpstr>
      <vt:lpstr>Capstone Project | Explore Segmenting and cluster the neighborhood of | Delhi | India </vt:lpstr>
      <vt:lpstr>Introduction :</vt:lpstr>
      <vt:lpstr>Business Proble:</vt:lpstr>
      <vt:lpstr>Data : </vt:lpstr>
      <vt:lpstr>Methodlology:</vt:lpstr>
      <vt:lpstr>Results : </vt:lpstr>
      <vt:lpstr>Conclusion :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Explore Segmenting and cluster the neighborhood of | Delhi | India</dc:title>
  <dc:creator>Gautam R Sharma</dc:creator>
  <cp:lastModifiedBy>Gautam R Sharma</cp:lastModifiedBy>
  <cp:revision>2</cp:revision>
  <dcterms:created xsi:type="dcterms:W3CDTF">2021-07-22T14:16:46Z</dcterms:created>
  <dcterms:modified xsi:type="dcterms:W3CDTF">2021-07-22T14:30:18Z</dcterms:modified>
</cp:coreProperties>
</file>