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75" d="100"/>
          <a:sy n="75" d="100"/>
        </p:scale>
        <p:origin x="438" y="5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8/25/2021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8/25/2021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7"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9"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6"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9"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3"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8"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1"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1"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5" name="Text Placeholder 3">
            <a:extLst>
              <a:ext uri="{FF2B5EF4-FFF2-40B4-BE49-F238E27FC236}">
                <a16:creationId xmlns:a16="http://schemas.microsoft.com/office/drawing/2014/main" id="{0E5F306D-D033-0749-8A8A-0FBDE0003FE9}"/>
              </a:ext>
            </a:extLst>
          </p:cNvPr>
          <p:cNvSpPr txBox="1">
            <a:spLocks/>
          </p:cNvSpPr>
          <p:nvPr/>
        </p:nvSpPr>
        <p:spPr>
          <a:xfrm>
            <a:off x="4178300" y="168966"/>
            <a:ext cx="7467600" cy="6370982"/>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2400" b="1" dirty="0">
                <a:solidFill>
                  <a:schemeClr val="tx1">
                    <a:lumMod val="100000"/>
                  </a:schemeClr>
                </a:solidFill>
                <a:latin typeface="Times New Roman" panose="02020603050405020304" pitchFamily="18" charset="0"/>
                <a:cs typeface="Times New Roman" panose="02020603050405020304" pitchFamily="18" charset="0"/>
              </a:rPr>
              <a:t>Power Subscription and Gas influence on churn</a:t>
            </a:r>
          </a:p>
          <a:p>
            <a:pPr marL="108000" lvl="1" indent="0">
              <a:buClr>
                <a:schemeClr val="tx2">
                  <a:lumMod val="100000"/>
                </a:schemeClr>
              </a:buClr>
              <a:buSzPct val="100000"/>
              <a:buFont typeface="Arial" panose="020B0604020202020204" pitchFamily="34" charset="0"/>
              <a:buNone/>
            </a:pPr>
            <a:endParaRPr lang="en-US" sz="2000" b="1" dirty="0">
              <a:solidFill>
                <a:schemeClr val="tx1">
                  <a:lumMod val="100000"/>
                </a:schemeClr>
              </a:solidFill>
              <a:latin typeface="Times New Roman" panose="02020603050405020304" pitchFamily="18" charset="0"/>
              <a:cs typeface="Times New Roman" panose="02020603050405020304" pitchFamily="18"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b="1" dirty="0">
                <a:solidFill>
                  <a:schemeClr val="tx1">
                    <a:lumMod val="100000"/>
                  </a:schemeClr>
                </a:solidFill>
                <a:latin typeface="Times New Roman" panose="02020603050405020304" pitchFamily="18" charset="0"/>
                <a:cs typeface="Times New Roman" panose="02020603050405020304" pitchFamily="18" charset="0"/>
              </a:rPr>
              <a:t>By applying statistical tests, the results are significant at p-value = 0.05</a:t>
            </a:r>
          </a:p>
          <a:p>
            <a:pPr marL="550800" lvl="2" indent="-216000">
              <a:buClr>
                <a:schemeClr val="tx2">
                  <a:lumMod val="100000"/>
                </a:schemeClr>
              </a:buClr>
              <a:buSzPct val="100000"/>
              <a:buFont typeface="Trebuchet MS" panose="020B0703020202090204" pitchFamily="34" charset="0"/>
              <a:buChar char="•"/>
            </a:pPr>
            <a:endParaRPr lang="en-US" sz="1600" b="1" dirty="0">
              <a:solidFill>
                <a:schemeClr val="tx1">
                  <a:lumMod val="100000"/>
                </a:schemeClr>
              </a:solidFill>
              <a:latin typeface="Times New Roman" panose="02020603050405020304" pitchFamily="18" charset="0"/>
              <a:cs typeface="Times New Roman" panose="02020603050405020304" pitchFamily="18" charset="0"/>
            </a:endParaRPr>
          </a:p>
          <a:p>
            <a:pPr marL="550800" lvl="2" indent="-216000">
              <a:buClr>
                <a:schemeClr val="tx2">
                  <a:lumMod val="100000"/>
                </a:schemeClr>
              </a:buClr>
              <a:buSzPct val="100000"/>
              <a:buFont typeface="Trebuchet MS" panose="020B0703020202090204" pitchFamily="34" charset="0"/>
              <a:buChar char="•"/>
            </a:pPr>
            <a:endParaRPr lang="en-US" sz="1600" b="1" dirty="0">
              <a:solidFill>
                <a:schemeClr val="tx1">
                  <a:lumMod val="100000"/>
                </a:schemeClr>
              </a:solidFill>
              <a:latin typeface="Times New Roman" panose="02020603050405020304" pitchFamily="18" charset="0"/>
              <a:cs typeface="Times New Roman" panose="02020603050405020304" pitchFamily="18" charset="0"/>
            </a:endParaRPr>
          </a:p>
          <a:p>
            <a:pPr marL="550800" lvl="2" indent="-216000">
              <a:buClr>
                <a:schemeClr val="tx2">
                  <a:lumMod val="100000"/>
                </a:schemeClr>
              </a:buClr>
              <a:buSzPct val="100000"/>
              <a:buFont typeface="Trebuchet MS" panose="020B0703020202090204" pitchFamily="34" charset="0"/>
              <a:buChar char="•"/>
            </a:pPr>
            <a:endParaRPr lang="en-US" sz="1600" b="1" dirty="0">
              <a:solidFill>
                <a:schemeClr val="tx1">
                  <a:lumMod val="100000"/>
                </a:schemeClr>
              </a:solidFill>
              <a:latin typeface="Times New Roman" panose="02020603050405020304" pitchFamily="18" charset="0"/>
              <a:cs typeface="Times New Roman" panose="02020603050405020304" pitchFamily="18" charset="0"/>
            </a:endParaRPr>
          </a:p>
          <a:p>
            <a:pPr marL="550800" lvl="2" indent="-216000">
              <a:buClr>
                <a:schemeClr val="tx2">
                  <a:lumMod val="100000"/>
                </a:schemeClr>
              </a:buClr>
              <a:buSzPct val="100000"/>
              <a:buFont typeface="Trebuchet MS" panose="020B0703020202090204" pitchFamily="34" charset="0"/>
              <a:buChar char="•"/>
            </a:pPr>
            <a:endParaRPr lang="en-US" sz="1600" b="1" dirty="0">
              <a:solidFill>
                <a:schemeClr val="tx1">
                  <a:lumMod val="100000"/>
                </a:schemeClr>
              </a:solidFill>
              <a:latin typeface="Times New Roman" panose="02020603050405020304" pitchFamily="18" charset="0"/>
              <a:cs typeface="Times New Roman" panose="02020603050405020304" pitchFamily="18" charset="0"/>
            </a:endParaRPr>
          </a:p>
          <a:p>
            <a:pPr marL="108000" lvl="1" indent="0">
              <a:buClr>
                <a:schemeClr val="tx2">
                  <a:lumMod val="100000"/>
                </a:schemeClr>
              </a:buClr>
              <a:buSzPct val="100000"/>
              <a:buNone/>
            </a:pPr>
            <a:r>
              <a:rPr lang="en-US" sz="2400" b="1" dirty="0">
                <a:solidFill>
                  <a:schemeClr val="tx1">
                    <a:lumMod val="100000"/>
                  </a:schemeClr>
                </a:solidFill>
                <a:latin typeface="Times New Roman" panose="02020603050405020304" pitchFamily="18" charset="0"/>
                <a:cs typeface="Times New Roman" panose="02020603050405020304" pitchFamily="18" charset="0"/>
              </a:rPr>
              <a:t>Machine Learning Model Results</a:t>
            </a:r>
          </a:p>
          <a:p>
            <a:pPr marL="108000" lvl="1" indent="0">
              <a:buClr>
                <a:schemeClr val="tx2">
                  <a:lumMod val="100000"/>
                </a:schemeClr>
              </a:buClr>
              <a:buSzPct val="100000"/>
              <a:buNone/>
            </a:pPr>
            <a:endParaRPr lang="en-US" sz="2400" b="1" dirty="0">
              <a:solidFill>
                <a:schemeClr val="tx1">
                  <a:lumMod val="100000"/>
                </a:schemeClr>
              </a:solidFill>
              <a:latin typeface="Times New Roman" panose="02020603050405020304" pitchFamily="18" charset="0"/>
              <a:cs typeface="Times New Roman" panose="02020603050405020304" pitchFamily="18" charset="0"/>
            </a:endParaRPr>
          </a:p>
          <a:p>
            <a:pPr marL="324000" lvl="1" indent="-216000" algn="just">
              <a:lnSpc>
                <a:spcPct val="100000"/>
              </a:lnSpc>
              <a:spcAft>
                <a:spcPts val="0"/>
              </a:spcAft>
              <a:buClr>
                <a:schemeClr val="tx2">
                  <a:lumMod val="100000"/>
                </a:schemeClr>
              </a:buClr>
              <a:buSzPct val="100000"/>
              <a:buFont typeface="Trebuchet MS" panose="020B0703020202090204" pitchFamily="34" charset="0"/>
              <a:buChar char="•"/>
            </a:pPr>
            <a:r>
              <a:rPr lang="en-US" sz="1800" b="1" dirty="0">
                <a:solidFill>
                  <a:schemeClr val="tx1">
                    <a:lumMod val="100000"/>
                  </a:schemeClr>
                </a:solidFill>
                <a:latin typeface="Times New Roman" panose="02020603050405020304" pitchFamily="18" charset="0"/>
                <a:cs typeface="Times New Roman" panose="02020603050405020304" pitchFamily="18" charset="0"/>
              </a:rPr>
              <a:t>Overall results are around 60% which is not satisfactory due to 10% churn rate of existing customers. Need to factor in any additional outside factors into the model.</a:t>
            </a:r>
          </a:p>
          <a:p>
            <a:pPr marL="550800" lvl="2" indent="-216000">
              <a:buClr>
                <a:schemeClr val="tx2">
                  <a:lumMod val="100000"/>
                </a:schemeClr>
              </a:buClr>
              <a:buSzPct val="100000"/>
              <a:buFont typeface="Trebuchet MS" panose="020B0703020202090204" pitchFamily="34" charset="0"/>
              <a:buChar char="•"/>
            </a:pPr>
            <a:endParaRPr lang="en-US" sz="1600" b="1" dirty="0">
              <a:solidFill>
                <a:schemeClr val="tx1">
                  <a:lumMod val="100000"/>
                </a:schemeClr>
              </a:solidFill>
              <a:latin typeface="Times New Roman" panose="02020603050405020304" pitchFamily="18" charset="0"/>
              <a:cs typeface="Times New Roman" panose="02020603050405020304" pitchFamily="18" charset="0"/>
            </a:endParaRPr>
          </a:p>
          <a:p>
            <a:pPr marL="334800" lvl="2" indent="0">
              <a:buClr>
                <a:schemeClr val="tx2">
                  <a:lumMod val="100000"/>
                </a:schemeClr>
              </a:buClr>
              <a:buSzPct val="100000"/>
              <a:buNone/>
            </a:pPr>
            <a:endParaRPr lang="en-US" sz="1600" b="1" dirty="0">
              <a:solidFill>
                <a:schemeClr val="tx1">
                  <a:lumMod val="100000"/>
                </a:schemeClr>
              </a:solidFill>
              <a:latin typeface="Times New Roman" panose="02020603050405020304" pitchFamily="18" charset="0"/>
              <a:cs typeface="Times New Roman" panose="02020603050405020304" pitchFamily="18" charset="0"/>
            </a:endParaRPr>
          </a:p>
          <a:p>
            <a:pPr marL="550800" lvl="2" indent="-216000">
              <a:buClr>
                <a:schemeClr val="tx2">
                  <a:lumMod val="100000"/>
                </a:schemeClr>
              </a:buClr>
              <a:buSzPct val="100000"/>
              <a:buFont typeface="Trebuchet MS" panose="020B0703020202090204" pitchFamily="34" charset="0"/>
              <a:buChar char="•"/>
            </a:pPr>
            <a:endParaRPr lang="en-US" sz="1600" b="1" dirty="0">
              <a:solidFill>
                <a:schemeClr val="tx1">
                  <a:lumMod val="100000"/>
                </a:schemeClr>
              </a:solidFill>
              <a:latin typeface="Times New Roman" panose="02020603050405020304" pitchFamily="18" charset="0"/>
              <a:cs typeface="Times New Roman" panose="02020603050405020304" pitchFamily="18" charset="0"/>
            </a:endParaRPr>
          </a:p>
          <a:p>
            <a:pPr marL="108000" lvl="1" indent="0">
              <a:buClr>
                <a:schemeClr val="tx2">
                  <a:lumMod val="100000"/>
                </a:schemeClr>
              </a:buClr>
              <a:buSzPct val="100000"/>
              <a:buNone/>
            </a:pPr>
            <a:r>
              <a:rPr lang="en-US" sz="2400" b="1" dirty="0">
                <a:solidFill>
                  <a:schemeClr val="tx1">
                    <a:lumMod val="100000"/>
                  </a:schemeClr>
                </a:solidFill>
                <a:latin typeface="Times New Roman" panose="02020603050405020304" pitchFamily="18" charset="0"/>
                <a:cs typeface="Times New Roman" panose="02020603050405020304" pitchFamily="18" charset="0"/>
              </a:rPr>
              <a:t>Model Findings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b="1" dirty="0">
                <a:solidFill>
                  <a:schemeClr val="tx1">
                    <a:lumMod val="100000"/>
                  </a:schemeClr>
                </a:solidFill>
                <a:latin typeface="Times New Roman" panose="02020603050405020304" pitchFamily="18" charset="0"/>
                <a:cs typeface="Times New Roman" panose="02020603050405020304" pitchFamily="18" charset="0"/>
              </a:rPr>
              <a:t>Electricity consumption and total net margin are two main factors affecting churn</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TotalTime>
  <Words>77</Words>
  <Application>Microsoft Office PowerPoint</Application>
  <PresentationFormat>Widescreen</PresentationFormat>
  <Paragraphs>17</Paragraphs>
  <Slides>1</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Times New Roman</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Gautam R Sharma</cp:lastModifiedBy>
  <cp:revision>448</cp:revision>
  <cp:lastPrinted>2016-04-06T18:59:25Z</cp:lastPrinted>
  <dcterms:created xsi:type="dcterms:W3CDTF">2016-11-04T11:46:04Z</dcterms:created>
  <dcterms:modified xsi:type="dcterms:W3CDTF">2021-08-25T14:19:09Z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