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4" r:id="rId1"/>
  </p:sldMasterIdLst>
  <p:notesMasterIdLst>
    <p:notesMasterId r:id="rId16"/>
  </p:notesMasterIdLst>
  <p:sldIdLst>
    <p:sldId id="256" r:id="rId2"/>
    <p:sldId id="257" r:id="rId3"/>
    <p:sldId id="270" r:id="rId4"/>
    <p:sldId id="269" r:id="rId5"/>
    <p:sldId id="259" r:id="rId6"/>
    <p:sldId id="260" r:id="rId7"/>
    <p:sldId id="261" r:id="rId8"/>
    <p:sldId id="262" r:id="rId9"/>
    <p:sldId id="263" r:id="rId10"/>
    <p:sldId id="264" r:id="rId11"/>
    <p:sldId id="271" r:id="rId12"/>
    <p:sldId id="272" r:id="rId13"/>
    <p:sldId id="273" r:id="rId14"/>
    <p:sldId id="274" r:id="rId15"/>
  </p:sldIdLst>
  <p:sldSz cx="12192000" cy="6858000"/>
  <p:notesSz cx="6858000" cy="9144000"/>
  <p:embeddedFontLst>
    <p:embeddedFont>
      <p:font typeface="Wingdings 3" panose="05040102010807070707" pitchFamily="18" charset="2"/>
      <p:regular r:id="rId17"/>
    </p:embeddedFont>
    <p:embeddedFont>
      <p:font typeface="Century Gothic" panose="020B0502020202020204"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ja1iNMUlAlqX4iV31sKtFy/FYF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51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87928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114163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8751947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12996787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9537075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0965411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719444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417762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48090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57590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6926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77034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30341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82090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14395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28044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58430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52658280"/>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684212" y="2537138"/>
            <a:ext cx="10047288" cy="325406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680"/>
              <a:buNone/>
            </a:pPr>
            <a:r>
              <a:rPr lang="en-US" dirty="0">
                <a:solidFill>
                  <a:schemeClr val="lt1"/>
                </a:solidFill>
                <a:latin typeface="Times New Roman"/>
                <a:ea typeface="Times New Roman"/>
                <a:cs typeface="Times New Roman"/>
                <a:sym typeface="Times New Roman"/>
              </a:rPr>
              <a:t>	</a:t>
            </a:r>
            <a:r>
              <a:rPr lang="en-US" sz="4000" dirty="0">
                <a:solidFill>
                  <a:schemeClr val="lt1"/>
                </a:solidFill>
                <a:latin typeface="Times New Roman"/>
                <a:ea typeface="Times New Roman"/>
                <a:cs typeface="Times New Roman"/>
                <a:sym typeface="Times New Roman"/>
              </a:rPr>
              <a:t>	</a:t>
            </a:r>
            <a:r>
              <a:rPr lang="en-US" sz="4000" dirty="0" smtClean="0">
                <a:solidFill>
                  <a:schemeClr val="lt1"/>
                </a:solidFill>
                <a:latin typeface="Times New Roman"/>
                <a:ea typeface="Times New Roman"/>
                <a:cs typeface="Times New Roman"/>
                <a:sym typeface="Times New Roman"/>
              </a:rPr>
              <a:t>Flight Fare Prediction</a:t>
            </a:r>
            <a:endParaRPr sz="40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9"/>
          <p:cNvSpPr txBox="1">
            <a:spLocks noGrp="1"/>
          </p:cNvSpPr>
          <p:nvPr>
            <p:ph idx="1"/>
          </p:nvPr>
        </p:nvSpPr>
        <p:spPr>
          <a:xfrm>
            <a:off x="684212" y="-330200"/>
            <a:ext cx="8534400" cy="2663065"/>
          </a:xfrm>
          <a:prstGeom prst="rect">
            <a:avLst/>
          </a:prstGeom>
          <a:noFill/>
          <a:ln>
            <a:noFill/>
          </a:ln>
        </p:spPr>
        <p:txBody>
          <a:bodyPr spcFirstLastPara="1" wrap="square" lIns="91425" tIns="45700" rIns="91425" bIns="45700" anchor="ctr" anchorCtr="0">
            <a:normAutofit/>
          </a:bodyPr>
          <a:lstStyle/>
          <a:p>
            <a:pPr marL="285750" lvl="0" indent="-184150" algn="l" rtl="0">
              <a:spcBef>
                <a:spcPts val="0"/>
              </a:spcBef>
              <a:spcAft>
                <a:spcPts val="0"/>
              </a:spcAft>
              <a:buSzPts val="1600"/>
              <a:buNone/>
            </a:pPr>
            <a:endParaRPr dirty="0">
              <a:solidFill>
                <a:schemeClr val="lt1"/>
              </a:solidFill>
            </a:endParaRPr>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Prediction:</a:t>
            </a:r>
            <a:endParaRPr sz="2200" dirty="0">
              <a:solidFill>
                <a:schemeClr val="lt1"/>
              </a:solidFill>
              <a:latin typeface="Times New Roman"/>
              <a:ea typeface="Times New Roman"/>
              <a:cs typeface="Times New Roman"/>
              <a:sym typeface="Times New Roman"/>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The testing files are shared in the batches and we perform the same Validation operations ,data transformation and data insertion on them.</a:t>
            </a:r>
            <a:endParaRPr dirty="0"/>
          </a:p>
          <a:p>
            <a:pPr marL="285750" lvl="0" indent="-184150" algn="l" rtl="0">
              <a:spcBef>
                <a:spcPts val="1000"/>
              </a:spcBef>
              <a:spcAft>
                <a:spcPts val="0"/>
              </a:spcAft>
              <a:buSzPts val="1600"/>
              <a:buNone/>
            </a:pPr>
            <a:endParaRPr dirty="0">
              <a:solidFill>
                <a:schemeClr val="lt1"/>
              </a:solidFill>
            </a:endParaRPr>
          </a:p>
        </p:txBody>
      </p:sp>
      <p:sp>
        <p:nvSpPr>
          <p:cNvPr id="3" name="Google Shape;180;p9"/>
          <p:cNvSpPr txBox="1">
            <a:spLocks/>
          </p:cNvSpPr>
          <p:nvPr/>
        </p:nvSpPr>
        <p:spPr>
          <a:xfrm>
            <a:off x="836612" y="1676400"/>
            <a:ext cx="8534400" cy="2663065"/>
          </a:xfrm>
          <a:prstGeom prst="rect">
            <a:avLst/>
          </a:prstGeom>
          <a:noFill/>
          <a:ln>
            <a:noFill/>
          </a:ln>
        </p:spPr>
        <p:txBody>
          <a:bodyPr spcFirstLastPara="1" vert="horz" wrap="square" lIns="91425" tIns="45700" rIns="91425" bIns="45700" rtlCol="0" anchor="ctr" anchorCtr="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285750" indent="-184150">
              <a:spcBef>
                <a:spcPts val="0"/>
              </a:spcBef>
              <a:buSzPts val="1600"/>
              <a:buFont typeface="Wingdings 3" charset="2"/>
              <a:buNone/>
            </a:pPr>
            <a:endParaRPr lang="en-US" dirty="0" smtClean="0">
              <a:solidFill>
                <a:schemeClr val="lt1"/>
              </a:solidFill>
            </a:endParaRPr>
          </a:p>
          <a:p>
            <a:pPr marL="285750" indent="-184150">
              <a:buSzPts val="1600"/>
              <a:buFont typeface="Wingdings 3" charset="2"/>
              <a:buNone/>
            </a:pPr>
            <a:endParaRPr lang="en-US" dirty="0">
              <a:solidFill>
                <a:schemeClr val="lt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3012" y="1676400"/>
            <a:ext cx="6858000" cy="4826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solidFill>
                  <a:schemeClr val="lt1"/>
                </a:solidFill>
                <a:latin typeface="Times New Roman"/>
                <a:ea typeface="Times New Roman"/>
                <a:cs typeface="Times New Roman"/>
                <a:sym typeface="Times New Roman"/>
              </a:rPr>
              <a:t>	</a:t>
            </a:r>
            <a:r>
              <a:rPr lang="en-US" sz="4400" dirty="0">
                <a:solidFill>
                  <a:schemeClr val="lt1"/>
                </a:solidFill>
                <a:latin typeface="Times New Roman"/>
                <a:ea typeface="Times New Roman"/>
                <a:cs typeface="Times New Roman"/>
                <a:sym typeface="Times New Roman"/>
              </a:rPr>
              <a:t>Q &amp; A:</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marL="0" lvl="0" indent="0">
              <a:spcBef>
                <a:spcPts val="0"/>
              </a:spcBef>
              <a:buSzPts val="1600"/>
              <a:buNone/>
            </a:pPr>
            <a:r>
              <a:rPr lang="en-US" sz="1800" dirty="0" smtClean="0">
                <a:solidFill>
                  <a:schemeClr val="lt1"/>
                </a:solidFill>
                <a:latin typeface="Times New Roman"/>
                <a:ea typeface="Times New Roman"/>
                <a:cs typeface="Times New Roman"/>
                <a:sym typeface="Times New Roman"/>
              </a:rPr>
              <a:t>Q1</a:t>
            </a:r>
            <a:r>
              <a:rPr lang="en-US" sz="1800" dirty="0">
                <a:solidFill>
                  <a:schemeClr val="lt1"/>
                </a:solidFill>
                <a:latin typeface="Times New Roman"/>
                <a:ea typeface="Times New Roman"/>
                <a:cs typeface="Times New Roman"/>
                <a:sym typeface="Times New Roman"/>
              </a:rPr>
              <a:t>) What’s the source of data?</a:t>
            </a:r>
            <a:endParaRPr lang="en-US" dirty="0"/>
          </a:p>
          <a:p>
            <a:pPr marL="457200" lvl="1" indent="0">
              <a:spcBef>
                <a:spcPts val="960"/>
              </a:spcBef>
              <a:buSzPts val="1440"/>
              <a:buNone/>
            </a:pPr>
            <a:r>
              <a:rPr lang="en-US" dirty="0">
                <a:solidFill>
                  <a:schemeClr val="lt1"/>
                </a:solidFill>
                <a:latin typeface="Times New Roman"/>
                <a:ea typeface="Times New Roman"/>
                <a:cs typeface="Times New Roman"/>
                <a:sym typeface="Times New Roman"/>
              </a:rPr>
              <a:t>The data  for training is provided by the client in multiple batches and each batch contain multiple files</a:t>
            </a:r>
            <a:endParaRPr lang="en-US" dirty="0"/>
          </a:p>
          <a:p>
            <a:pPr marL="0" lvl="1" indent="0">
              <a:spcBef>
                <a:spcPts val="960"/>
              </a:spcBef>
              <a:buSzPts val="1440"/>
              <a:buNone/>
            </a:pPr>
            <a:r>
              <a:rPr lang="en-US" dirty="0">
                <a:solidFill>
                  <a:schemeClr val="lt1"/>
                </a:solidFill>
                <a:latin typeface="Times New Roman"/>
                <a:ea typeface="Times New Roman"/>
                <a:cs typeface="Times New Roman"/>
                <a:sym typeface="Times New Roman"/>
              </a:rPr>
              <a:t>Q 2) What was the type of data?</a:t>
            </a:r>
            <a:endParaRPr lang="en-US" dirty="0"/>
          </a:p>
          <a:p>
            <a:pPr marL="0" lvl="1" indent="0">
              <a:spcBef>
                <a:spcPts val="960"/>
              </a:spcBef>
              <a:buSzPts val="1440"/>
              <a:buNone/>
            </a:pPr>
            <a:r>
              <a:rPr lang="en-US" dirty="0">
                <a:solidFill>
                  <a:schemeClr val="lt1"/>
                </a:solidFill>
                <a:latin typeface="Times New Roman"/>
                <a:ea typeface="Times New Roman"/>
                <a:cs typeface="Times New Roman"/>
                <a:sym typeface="Times New Roman"/>
              </a:rPr>
              <a:t>	The data was the combination of numerical and Categorical values.</a:t>
            </a:r>
            <a:endParaRPr lang="en-US" dirty="0"/>
          </a:p>
          <a:p>
            <a:pPr marL="0" lvl="1" indent="0">
              <a:spcBef>
                <a:spcPts val="960"/>
              </a:spcBef>
              <a:buSzPts val="1440"/>
              <a:buNone/>
            </a:pPr>
            <a:r>
              <a:rPr lang="en-US" dirty="0" smtClean="0">
                <a:solidFill>
                  <a:schemeClr val="lt1"/>
                </a:solidFill>
                <a:latin typeface="Times New Roman"/>
                <a:ea typeface="Times New Roman"/>
                <a:cs typeface="Times New Roman"/>
                <a:sym typeface="Times New Roman"/>
              </a:rPr>
              <a:t>Q 3) </a:t>
            </a:r>
            <a:r>
              <a:rPr lang="en-US" dirty="0">
                <a:solidFill>
                  <a:schemeClr val="lt1"/>
                </a:solidFill>
                <a:latin typeface="Times New Roman"/>
                <a:ea typeface="Times New Roman"/>
                <a:cs typeface="Times New Roman"/>
                <a:sym typeface="Times New Roman"/>
              </a:rPr>
              <a:t>After the File validation what you do with incompatible file or files which didn’t pass the validation?</a:t>
            </a:r>
            <a:endParaRPr lang="en-US" dirty="0"/>
          </a:p>
          <a:p>
            <a:pPr marL="0" lvl="1" indent="0">
              <a:spcBef>
                <a:spcPts val="960"/>
              </a:spcBef>
              <a:buSzPts val="1440"/>
              <a:buNone/>
            </a:pPr>
            <a:r>
              <a:rPr lang="en-US" dirty="0">
                <a:solidFill>
                  <a:schemeClr val="lt1"/>
                </a:solidFill>
                <a:latin typeface="Times New Roman"/>
                <a:ea typeface="Times New Roman"/>
                <a:cs typeface="Times New Roman"/>
                <a:sym typeface="Times New Roman"/>
              </a:rPr>
              <a:t>	Files like these are moved to the Achieve Folder and a list of these files has been   </a:t>
            </a:r>
            <a:endParaRPr lang="en-US" dirty="0"/>
          </a:p>
          <a:p>
            <a:pPr marL="0" lvl="1" indent="0">
              <a:spcBef>
                <a:spcPts val="960"/>
              </a:spcBef>
              <a:buSzPts val="1440"/>
              <a:buNone/>
            </a:pPr>
            <a:r>
              <a:rPr lang="en-US" dirty="0">
                <a:solidFill>
                  <a:schemeClr val="lt1"/>
                </a:solidFill>
                <a:latin typeface="Times New Roman"/>
                <a:ea typeface="Times New Roman"/>
                <a:cs typeface="Times New Roman"/>
                <a:sym typeface="Times New Roman"/>
              </a:rPr>
              <a:t>         shared with the client and we removed the bad data folder.</a:t>
            </a:r>
            <a:endParaRPr lang="en-US" dirty="0"/>
          </a:p>
          <a:p>
            <a:endParaRPr lang="en-US" dirty="0"/>
          </a:p>
        </p:txBody>
      </p:sp>
    </p:spTree>
    <p:extLst>
      <p:ext uri="{BB962C8B-B14F-4D97-AF65-F5344CB8AC3E}">
        <p14:creationId xmlns:p14="http://schemas.microsoft.com/office/powerpoint/2010/main" val="2951597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647700"/>
            <a:ext cx="9412288" cy="5600699"/>
          </a:xfrm>
        </p:spPr>
        <p:txBody>
          <a:bodyPr>
            <a:normAutofit/>
          </a:bodyPr>
          <a:lstStyle/>
          <a:p>
            <a:pPr marL="0" lvl="0" indent="0">
              <a:spcBef>
                <a:spcPts val="0"/>
              </a:spcBef>
              <a:buSzPts val="1600"/>
              <a:buNone/>
            </a:pPr>
            <a:r>
              <a:rPr lang="en-US" dirty="0">
                <a:solidFill>
                  <a:schemeClr val="lt1"/>
                </a:solidFill>
                <a:latin typeface="Times New Roman"/>
                <a:ea typeface="Times New Roman"/>
                <a:cs typeface="Times New Roman"/>
                <a:sym typeface="Times New Roman"/>
              </a:rPr>
              <a:t>Q </a:t>
            </a:r>
            <a:r>
              <a:rPr lang="en-US" dirty="0" smtClean="0">
                <a:solidFill>
                  <a:schemeClr val="lt1"/>
                </a:solidFill>
                <a:latin typeface="Times New Roman"/>
                <a:ea typeface="Times New Roman"/>
                <a:cs typeface="Times New Roman"/>
                <a:sym typeface="Times New Roman"/>
              </a:rPr>
              <a:t>4) </a:t>
            </a:r>
            <a:r>
              <a:rPr lang="en-US" sz="1800" dirty="0">
                <a:solidFill>
                  <a:schemeClr val="lt1"/>
                </a:solidFill>
                <a:latin typeface="Times New Roman"/>
                <a:ea typeface="Times New Roman"/>
                <a:cs typeface="Times New Roman"/>
                <a:sym typeface="Times New Roman"/>
              </a:rPr>
              <a:t>How logs are managed?</a:t>
            </a:r>
            <a:endParaRPr lang="en-US" dirty="0"/>
          </a:p>
          <a:p>
            <a:pPr marL="0" lvl="0" indent="0">
              <a:spcBef>
                <a:spcPts val="960"/>
              </a:spcBef>
              <a:buSzPts val="1440"/>
              <a:buNone/>
            </a:pPr>
            <a:r>
              <a:rPr lang="en-US" sz="1800" dirty="0">
                <a:solidFill>
                  <a:schemeClr val="lt1"/>
                </a:solidFill>
                <a:latin typeface="Times New Roman"/>
                <a:ea typeface="Times New Roman"/>
                <a:cs typeface="Times New Roman"/>
                <a:sym typeface="Times New Roman"/>
              </a:rPr>
              <a:t>	We are using different logs as per the steps that we follow in   validation and  </a:t>
            </a:r>
            <a:endParaRPr lang="en-US" dirty="0"/>
          </a:p>
          <a:p>
            <a:pPr marL="0" lvl="0" indent="0">
              <a:spcBef>
                <a:spcPts val="960"/>
              </a:spcBef>
              <a:buSzPts val="1440"/>
              <a:buNone/>
            </a:pPr>
            <a:r>
              <a:rPr lang="en-US" sz="1800" dirty="0">
                <a:solidFill>
                  <a:schemeClr val="lt1"/>
                </a:solidFill>
                <a:latin typeface="Times New Roman"/>
                <a:ea typeface="Times New Roman"/>
                <a:cs typeface="Times New Roman"/>
                <a:sym typeface="Times New Roman"/>
              </a:rPr>
              <a:t>       modeling like File validation log , Data Insertion ,Model Training log , prediction log    </a:t>
            </a:r>
            <a:endParaRPr lang="en-US" dirty="0"/>
          </a:p>
          <a:p>
            <a:pPr marL="0" lvl="0" indent="0">
              <a:spcBef>
                <a:spcPts val="960"/>
              </a:spcBef>
              <a:buSzPts val="1440"/>
              <a:buNone/>
            </a:pPr>
            <a:r>
              <a:rPr lang="en-US" sz="1800" dirty="0">
                <a:solidFill>
                  <a:schemeClr val="lt1"/>
                </a:solidFill>
                <a:latin typeface="Times New Roman"/>
                <a:ea typeface="Times New Roman"/>
                <a:cs typeface="Times New Roman"/>
                <a:sym typeface="Times New Roman"/>
              </a:rPr>
              <a:t>       etc.</a:t>
            </a:r>
            <a:endParaRPr lang="en-US" dirty="0"/>
          </a:p>
          <a:p>
            <a:pPr marL="0" lvl="0" indent="0">
              <a:spcBef>
                <a:spcPts val="960"/>
              </a:spcBef>
              <a:buSzPts val="1440"/>
              <a:buNone/>
            </a:pPr>
            <a:r>
              <a:rPr lang="en-US" sz="1800" dirty="0">
                <a:solidFill>
                  <a:schemeClr val="lt1"/>
                </a:solidFill>
                <a:latin typeface="Times New Roman"/>
                <a:ea typeface="Times New Roman"/>
                <a:cs typeface="Times New Roman"/>
                <a:sym typeface="Times New Roman"/>
              </a:rPr>
              <a:t>Q </a:t>
            </a:r>
            <a:r>
              <a:rPr lang="en-US" sz="1800" dirty="0" smtClean="0">
                <a:solidFill>
                  <a:schemeClr val="lt1"/>
                </a:solidFill>
                <a:latin typeface="Times New Roman"/>
                <a:ea typeface="Times New Roman"/>
                <a:cs typeface="Times New Roman"/>
                <a:sym typeface="Times New Roman"/>
              </a:rPr>
              <a:t>5) </a:t>
            </a:r>
            <a:r>
              <a:rPr lang="en-US" sz="1800" dirty="0">
                <a:solidFill>
                  <a:schemeClr val="lt1"/>
                </a:solidFill>
                <a:latin typeface="Times New Roman"/>
                <a:ea typeface="Times New Roman"/>
                <a:cs typeface="Times New Roman"/>
                <a:sym typeface="Times New Roman"/>
              </a:rPr>
              <a:t>What techniques were you using for data pre-processing?</a:t>
            </a:r>
            <a:endParaRPr lang="en-US" dirty="0"/>
          </a:p>
          <a:p>
            <a:pPr lvl="1">
              <a:spcBef>
                <a:spcPts val="960"/>
              </a:spcBef>
              <a:buSzPts val="1440"/>
              <a:buFont typeface="Wingdings" panose="05000000000000000000" pitchFamily="2" charset="2"/>
              <a:buChar char="Ø"/>
            </a:pPr>
            <a:r>
              <a:rPr lang="en-US" dirty="0">
                <a:solidFill>
                  <a:schemeClr val="lt1"/>
                </a:solidFill>
                <a:latin typeface="Times New Roman"/>
                <a:ea typeface="Times New Roman"/>
                <a:cs typeface="Times New Roman"/>
                <a:sym typeface="Times New Roman"/>
              </a:rPr>
              <a:t>Removing unwanted attributes</a:t>
            </a:r>
            <a:endParaRPr lang="en-US" dirty="0"/>
          </a:p>
          <a:p>
            <a:pPr lvl="1">
              <a:spcBef>
                <a:spcPts val="960"/>
              </a:spcBef>
              <a:buSzPts val="1440"/>
              <a:buFont typeface="Wingdings" panose="05000000000000000000" pitchFamily="2" charset="2"/>
              <a:buChar char="Ø"/>
            </a:pPr>
            <a:r>
              <a:rPr lang="en-US" dirty="0">
                <a:solidFill>
                  <a:schemeClr val="lt1"/>
                </a:solidFill>
                <a:latin typeface="Times New Roman"/>
                <a:ea typeface="Times New Roman"/>
                <a:cs typeface="Times New Roman"/>
                <a:sym typeface="Times New Roman"/>
              </a:rPr>
              <a:t>Visualizing  relation of independent variables with each other and output variables</a:t>
            </a:r>
            <a:endParaRPr lang="en-US" dirty="0"/>
          </a:p>
          <a:p>
            <a:pPr lvl="1">
              <a:spcBef>
                <a:spcPts val="960"/>
              </a:spcBef>
              <a:buSzPts val="1440"/>
              <a:buFont typeface="Wingdings" panose="05000000000000000000" pitchFamily="2" charset="2"/>
              <a:buChar char="Ø"/>
            </a:pPr>
            <a:r>
              <a:rPr lang="en-US" dirty="0">
                <a:solidFill>
                  <a:schemeClr val="lt1"/>
                </a:solidFill>
                <a:latin typeface="Times New Roman"/>
                <a:ea typeface="Times New Roman"/>
                <a:cs typeface="Times New Roman"/>
                <a:sym typeface="Times New Roman"/>
              </a:rPr>
              <a:t>Checking and changing Distribution of continuous values</a:t>
            </a:r>
            <a:endParaRPr lang="en-US" dirty="0"/>
          </a:p>
          <a:p>
            <a:pPr lvl="1">
              <a:spcBef>
                <a:spcPts val="960"/>
              </a:spcBef>
              <a:buSzPts val="1440"/>
              <a:buFont typeface="Wingdings" panose="05000000000000000000" pitchFamily="2" charset="2"/>
              <a:buChar char="Ø"/>
            </a:pPr>
            <a:r>
              <a:rPr lang="en-US" dirty="0">
                <a:solidFill>
                  <a:schemeClr val="lt1"/>
                </a:solidFill>
                <a:latin typeface="Times New Roman"/>
                <a:ea typeface="Times New Roman"/>
                <a:cs typeface="Times New Roman"/>
                <a:sym typeface="Times New Roman"/>
              </a:rPr>
              <a:t>Removing outliers</a:t>
            </a:r>
            <a:endParaRPr lang="en-US" dirty="0"/>
          </a:p>
          <a:p>
            <a:pPr lvl="1">
              <a:spcBef>
                <a:spcPts val="960"/>
              </a:spcBef>
              <a:buSzPts val="1440"/>
              <a:buFont typeface="Wingdings" panose="05000000000000000000" pitchFamily="2" charset="2"/>
              <a:buChar char="Ø"/>
            </a:pPr>
            <a:r>
              <a:rPr lang="en-US" dirty="0">
                <a:solidFill>
                  <a:schemeClr val="lt1"/>
                </a:solidFill>
                <a:latin typeface="Times New Roman"/>
                <a:ea typeface="Times New Roman"/>
                <a:cs typeface="Times New Roman"/>
                <a:sym typeface="Times New Roman"/>
              </a:rPr>
              <a:t>Cleaning data and imputing if null values are present. </a:t>
            </a:r>
            <a:endParaRPr lang="en-US" dirty="0"/>
          </a:p>
          <a:p>
            <a:pPr lvl="1">
              <a:spcBef>
                <a:spcPts val="960"/>
              </a:spcBef>
              <a:buSzPts val="1440"/>
              <a:buFont typeface="Wingdings" panose="05000000000000000000" pitchFamily="2" charset="2"/>
              <a:buChar char="Ø"/>
            </a:pPr>
            <a:r>
              <a:rPr lang="en-US" dirty="0">
                <a:solidFill>
                  <a:schemeClr val="lt1"/>
                </a:solidFill>
                <a:latin typeface="Times New Roman"/>
                <a:ea typeface="Times New Roman"/>
                <a:cs typeface="Times New Roman"/>
                <a:sym typeface="Times New Roman"/>
              </a:rPr>
              <a:t>Converting categorical data into numeric values.</a:t>
            </a:r>
            <a:endParaRPr lang="en-US" dirty="0"/>
          </a:p>
          <a:p>
            <a:pPr lvl="1">
              <a:spcBef>
                <a:spcPts val="960"/>
              </a:spcBef>
              <a:buSzPts val="1440"/>
              <a:buFont typeface="Wingdings" panose="05000000000000000000" pitchFamily="2" charset="2"/>
              <a:buChar char="Ø"/>
            </a:pPr>
            <a:r>
              <a:rPr lang="en-US" dirty="0">
                <a:solidFill>
                  <a:schemeClr val="lt1"/>
                </a:solidFill>
                <a:latin typeface="Times New Roman"/>
                <a:ea typeface="Times New Roman"/>
                <a:cs typeface="Times New Roman"/>
                <a:sym typeface="Times New Roman"/>
              </a:rPr>
              <a:t>Scaling the data</a:t>
            </a:r>
            <a:endParaRPr lang="en-US" dirty="0"/>
          </a:p>
          <a:p>
            <a:endParaRPr lang="en-US" dirty="0"/>
          </a:p>
        </p:txBody>
      </p:sp>
    </p:spTree>
    <p:extLst>
      <p:ext uri="{BB962C8B-B14F-4D97-AF65-F5344CB8AC3E}">
        <p14:creationId xmlns:p14="http://schemas.microsoft.com/office/powerpoint/2010/main" val="512510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57200"/>
            <a:ext cx="9221788" cy="5791199"/>
          </a:xfrm>
        </p:spPr>
        <p:txBody>
          <a:bodyPr>
            <a:normAutofit/>
          </a:bodyPr>
          <a:lstStyle/>
          <a:p>
            <a:pPr marL="0" lvl="0" indent="0">
              <a:spcBef>
                <a:spcPts val="0"/>
              </a:spcBef>
              <a:buSzPts val="1440"/>
              <a:buNone/>
            </a:pPr>
            <a:r>
              <a:rPr lang="en-US" dirty="0">
                <a:solidFill>
                  <a:schemeClr val="lt1"/>
                </a:solidFill>
                <a:latin typeface="Times New Roman"/>
                <a:ea typeface="Times New Roman"/>
                <a:cs typeface="Times New Roman"/>
                <a:sym typeface="Times New Roman"/>
              </a:rPr>
              <a:t>Q </a:t>
            </a:r>
            <a:r>
              <a:rPr lang="en-US" dirty="0" smtClean="0">
                <a:solidFill>
                  <a:schemeClr val="lt1"/>
                </a:solidFill>
                <a:latin typeface="Times New Roman"/>
                <a:ea typeface="Times New Roman"/>
                <a:cs typeface="Times New Roman"/>
                <a:sym typeface="Times New Roman"/>
              </a:rPr>
              <a:t>6) </a:t>
            </a:r>
            <a:r>
              <a:rPr lang="en-US" dirty="0">
                <a:solidFill>
                  <a:schemeClr val="lt1"/>
                </a:solidFill>
                <a:latin typeface="Times New Roman"/>
                <a:ea typeface="Times New Roman"/>
                <a:cs typeface="Times New Roman"/>
                <a:sym typeface="Times New Roman"/>
              </a:rPr>
              <a:t>How training was done or what models were used?</a:t>
            </a:r>
            <a:endParaRPr lang="en-US" dirty="0"/>
          </a:p>
          <a:p>
            <a:pPr lvl="0">
              <a:spcBef>
                <a:spcPts val="960"/>
              </a:spcBef>
              <a:buSzPts val="1440"/>
              <a:buFont typeface="Wingdings" panose="05000000000000000000" pitchFamily="2" charset="2"/>
              <a:buChar char="Ø"/>
            </a:pPr>
            <a:r>
              <a:rPr lang="en-US" dirty="0">
                <a:solidFill>
                  <a:schemeClr val="lt1"/>
                </a:solidFill>
                <a:latin typeface="Times New Roman"/>
                <a:ea typeface="Times New Roman"/>
                <a:cs typeface="Times New Roman"/>
                <a:sym typeface="Times New Roman"/>
              </a:rPr>
              <a:t>Before diving the data in training and validation set we performed clustering over fit to divide the data into clusters.</a:t>
            </a:r>
            <a:endParaRPr lang="en-US" dirty="0"/>
          </a:p>
          <a:p>
            <a:pPr lvl="0">
              <a:spcBef>
                <a:spcPts val="960"/>
              </a:spcBef>
              <a:buSzPts val="1440"/>
              <a:buFont typeface="Wingdings" panose="05000000000000000000" pitchFamily="2" charset="2"/>
              <a:buChar char="Ø"/>
            </a:pPr>
            <a:r>
              <a:rPr lang="en-US" dirty="0">
                <a:solidFill>
                  <a:schemeClr val="lt1"/>
                </a:solidFill>
                <a:latin typeface="Times New Roman"/>
                <a:ea typeface="Times New Roman"/>
                <a:cs typeface="Times New Roman"/>
                <a:sym typeface="Times New Roman"/>
              </a:rPr>
              <a:t>As per cluster the training and validation data were divided.</a:t>
            </a:r>
            <a:endParaRPr lang="en-US" dirty="0"/>
          </a:p>
          <a:p>
            <a:pPr lvl="0">
              <a:spcBef>
                <a:spcPts val="960"/>
              </a:spcBef>
              <a:buSzPts val="1440"/>
              <a:buFont typeface="Wingdings" panose="05000000000000000000" pitchFamily="2" charset="2"/>
              <a:buChar char="Ø"/>
            </a:pPr>
            <a:r>
              <a:rPr lang="en-US" dirty="0">
                <a:solidFill>
                  <a:schemeClr val="lt1"/>
                </a:solidFill>
                <a:latin typeface="Times New Roman"/>
                <a:ea typeface="Times New Roman"/>
                <a:cs typeface="Times New Roman"/>
                <a:sym typeface="Times New Roman"/>
              </a:rPr>
              <a:t>The scaling was performed over training and validation data</a:t>
            </a:r>
            <a:endParaRPr lang="en-US" dirty="0"/>
          </a:p>
          <a:p>
            <a:pPr lvl="0">
              <a:spcBef>
                <a:spcPts val="960"/>
              </a:spcBef>
              <a:buSzPts val="1440"/>
              <a:buFont typeface="Wingdings" panose="05000000000000000000" pitchFamily="2" charset="2"/>
              <a:buChar char="Ø"/>
            </a:pPr>
            <a:r>
              <a:rPr lang="en-US" dirty="0">
                <a:solidFill>
                  <a:schemeClr val="lt1"/>
                </a:solidFill>
                <a:latin typeface="Times New Roman"/>
                <a:ea typeface="Times New Roman"/>
                <a:cs typeface="Times New Roman"/>
                <a:sym typeface="Times New Roman"/>
              </a:rPr>
              <a:t>Algorithms </a:t>
            </a:r>
            <a:r>
              <a:rPr lang="en-US" dirty="0" err="1" smtClean="0">
                <a:solidFill>
                  <a:schemeClr val="lt1"/>
                </a:solidFill>
                <a:latin typeface="Times New Roman"/>
                <a:ea typeface="Times New Roman"/>
                <a:cs typeface="Times New Roman"/>
                <a:sym typeface="Times New Roman"/>
              </a:rPr>
              <a:t>XGBoost</a:t>
            </a:r>
            <a:r>
              <a:rPr lang="en-US" dirty="0" smtClean="0">
                <a:solidFill>
                  <a:schemeClr val="lt1"/>
                </a:solidFill>
                <a:latin typeface="Times New Roman"/>
                <a:ea typeface="Times New Roman"/>
                <a:cs typeface="Times New Roman"/>
                <a:sym typeface="Times New Roman"/>
              </a:rPr>
              <a:t> </a:t>
            </a:r>
            <a:r>
              <a:rPr lang="en-US" dirty="0">
                <a:solidFill>
                  <a:schemeClr val="lt1"/>
                </a:solidFill>
                <a:latin typeface="Times New Roman"/>
                <a:ea typeface="Times New Roman"/>
                <a:cs typeface="Times New Roman"/>
                <a:sym typeface="Times New Roman"/>
              </a:rPr>
              <a:t>were used based on the recall final model was used for each cluster and we saved that model .</a:t>
            </a:r>
            <a:endParaRPr lang="en-US" dirty="0"/>
          </a:p>
          <a:p>
            <a:pPr marL="0" lvl="0" indent="0">
              <a:spcBef>
                <a:spcPts val="960"/>
              </a:spcBef>
              <a:buSzPts val="1440"/>
              <a:buNone/>
            </a:pPr>
            <a:r>
              <a:rPr lang="en-US" dirty="0">
                <a:solidFill>
                  <a:schemeClr val="lt1"/>
                </a:solidFill>
                <a:latin typeface="Times New Roman"/>
                <a:ea typeface="Times New Roman"/>
                <a:cs typeface="Times New Roman"/>
                <a:sym typeface="Times New Roman"/>
              </a:rPr>
              <a:t>Q </a:t>
            </a:r>
            <a:r>
              <a:rPr lang="en-US" dirty="0" smtClean="0">
                <a:solidFill>
                  <a:schemeClr val="lt1"/>
                </a:solidFill>
                <a:latin typeface="Times New Roman"/>
                <a:ea typeface="Times New Roman"/>
                <a:cs typeface="Times New Roman"/>
                <a:sym typeface="Times New Roman"/>
              </a:rPr>
              <a:t>7) </a:t>
            </a:r>
            <a:r>
              <a:rPr lang="en-US" dirty="0">
                <a:solidFill>
                  <a:schemeClr val="lt1"/>
                </a:solidFill>
                <a:latin typeface="Times New Roman"/>
                <a:ea typeface="Times New Roman"/>
                <a:cs typeface="Times New Roman"/>
                <a:sym typeface="Times New Roman"/>
              </a:rPr>
              <a:t>How Prediction was done?</a:t>
            </a:r>
            <a:endParaRPr lang="en-US" dirty="0"/>
          </a:p>
          <a:p>
            <a:pPr marL="0" lvl="0" indent="0">
              <a:spcBef>
                <a:spcPts val="960"/>
              </a:spcBef>
              <a:buSzPts val="1440"/>
              <a:buNone/>
            </a:pPr>
            <a:r>
              <a:rPr lang="en-US" dirty="0">
                <a:solidFill>
                  <a:schemeClr val="lt1"/>
                </a:solidFill>
                <a:latin typeface="Times New Roman"/>
                <a:ea typeface="Times New Roman"/>
                <a:cs typeface="Times New Roman"/>
                <a:sym typeface="Times New Roman"/>
              </a:rPr>
              <a:t>The testing files are shared by the client .We Perform the same life cycle till the data is clustered .Then on the basis of cluster number model is loaded and perform prediction. In the end we get the accumulated data of predictions.</a:t>
            </a:r>
          </a:p>
          <a:p>
            <a:endParaRPr lang="en-US" dirty="0"/>
          </a:p>
        </p:txBody>
      </p:sp>
    </p:spTree>
    <p:extLst>
      <p:ext uri="{BB962C8B-B14F-4D97-AF65-F5344CB8AC3E}">
        <p14:creationId xmlns:p14="http://schemas.microsoft.com/office/powerpoint/2010/main" val="676713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49300" y="2513365"/>
            <a:ext cx="10375900" cy="1862048"/>
          </a:xfrm>
          <a:prstGeom prst="rect">
            <a:avLst/>
          </a:prstGeom>
        </p:spPr>
        <p:txBody>
          <a:bodyPr wrap="square">
            <a:spAutoFit/>
          </a:bodyPr>
          <a:lstStyle/>
          <a:p>
            <a:pPr marL="285750" lvl="0" indent="-285750">
              <a:buSzPts val="1440"/>
              <a:buFont typeface="Wingdings" panose="05000000000000000000" pitchFamily="2" charset="2"/>
              <a:buChar char="Ø"/>
            </a:pPr>
            <a:r>
              <a:rPr lang="en-US" sz="1800" dirty="0">
                <a:solidFill>
                  <a:schemeClr val="lt1"/>
                </a:solidFill>
                <a:latin typeface="Times New Roman" panose="02020603050405020304" pitchFamily="18" charset="0"/>
                <a:ea typeface="Times New Roman"/>
                <a:cs typeface="Times New Roman" panose="02020603050405020304" pitchFamily="18" charset="0"/>
                <a:sym typeface="Times New Roman"/>
              </a:rPr>
              <a:t>Q 8) What are the different stages of deployment?</a:t>
            </a:r>
            <a:endParaRPr lang="en-US" sz="1800" dirty="0">
              <a:latin typeface="Times New Roman" panose="02020603050405020304" pitchFamily="18" charset="0"/>
              <a:cs typeface="Times New Roman" panose="02020603050405020304" pitchFamily="18" charset="0"/>
            </a:endParaRPr>
          </a:p>
          <a:p>
            <a:pPr marL="742950" lvl="1" indent="-285750">
              <a:spcBef>
                <a:spcPts val="960"/>
              </a:spcBef>
              <a:buSzPts val="1440"/>
              <a:buFont typeface="Wingdings" panose="05000000000000000000" pitchFamily="2" charset="2"/>
              <a:buChar char="Ø"/>
            </a:pPr>
            <a:r>
              <a:rPr lang="en-US" sz="1800" dirty="0">
                <a:solidFill>
                  <a:schemeClr val="lt1"/>
                </a:solidFill>
                <a:latin typeface="Times New Roman" panose="02020603050405020304" pitchFamily="18" charset="0"/>
                <a:ea typeface="Times New Roman"/>
                <a:cs typeface="Times New Roman" panose="02020603050405020304" pitchFamily="18" charset="0"/>
                <a:sym typeface="Times New Roman"/>
              </a:rPr>
              <a:t>When the model is ready we deploy it  in Fire environment .Where SIT and UAT is performed over it.</a:t>
            </a:r>
            <a:endParaRPr lang="en-US" sz="1800" dirty="0">
              <a:latin typeface="Times New Roman" panose="02020603050405020304" pitchFamily="18" charset="0"/>
              <a:cs typeface="Times New Roman" panose="02020603050405020304" pitchFamily="18" charset="0"/>
            </a:endParaRPr>
          </a:p>
          <a:p>
            <a:pPr marL="742950" lvl="1" indent="-285750">
              <a:spcBef>
                <a:spcPts val="960"/>
              </a:spcBef>
              <a:buSzPts val="1440"/>
              <a:buFont typeface="Wingdings" panose="05000000000000000000" pitchFamily="2" charset="2"/>
              <a:buChar char="Ø"/>
            </a:pPr>
            <a:r>
              <a:rPr lang="en-US" sz="1800" dirty="0">
                <a:solidFill>
                  <a:schemeClr val="lt1"/>
                </a:solidFill>
                <a:latin typeface="Times New Roman" panose="02020603050405020304" pitchFamily="18" charset="0"/>
                <a:ea typeface="Times New Roman"/>
                <a:cs typeface="Times New Roman" panose="02020603050405020304" pitchFamily="18" charset="0"/>
                <a:sym typeface="Times New Roman"/>
              </a:rPr>
              <a:t>Once We get Sign off from Fire we deploy in Earth and UAT is performed over it.</a:t>
            </a:r>
            <a:endParaRPr lang="en-US" sz="1800" dirty="0">
              <a:latin typeface="Times New Roman" panose="02020603050405020304" pitchFamily="18" charset="0"/>
              <a:cs typeface="Times New Roman" panose="02020603050405020304" pitchFamily="18" charset="0"/>
            </a:endParaRPr>
          </a:p>
          <a:p>
            <a:pPr marL="742950" lvl="1" indent="-285750">
              <a:spcBef>
                <a:spcPts val="960"/>
              </a:spcBef>
              <a:buSzPts val="1440"/>
              <a:buFont typeface="Wingdings" panose="05000000000000000000" pitchFamily="2" charset="2"/>
              <a:buChar char="Ø"/>
            </a:pPr>
            <a:r>
              <a:rPr lang="en-US" sz="1800" dirty="0">
                <a:solidFill>
                  <a:schemeClr val="lt1"/>
                </a:solidFill>
                <a:latin typeface="Times New Roman" panose="02020603050405020304" pitchFamily="18" charset="0"/>
                <a:ea typeface="Times New Roman"/>
                <a:cs typeface="Times New Roman" panose="02020603050405020304" pitchFamily="18" charset="0"/>
                <a:sym typeface="Times New Roman"/>
              </a:rPr>
              <a:t>After getting the sign off from Earth we deploy in production</a:t>
            </a:r>
            <a:endParaRPr lang="en-US" sz="1800" dirty="0">
              <a:latin typeface="Times New Roman" panose="02020603050405020304" pitchFamily="18" charset="0"/>
              <a:cs typeface="Times New Roman" panose="02020603050405020304" pitchFamily="18" charset="0"/>
            </a:endParaRPr>
          </a:p>
          <a:p>
            <a:pPr lvl="0">
              <a:buSzPts val="1440"/>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4215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idx="1"/>
          </p:nvPr>
        </p:nvSpPr>
        <p:spPr>
          <a:xfrm>
            <a:off x="684212" y="685799"/>
            <a:ext cx="8534400" cy="545742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t>					</a:t>
            </a:r>
            <a:r>
              <a:rPr lang="en-US" b="1" dirty="0"/>
              <a:t>	</a:t>
            </a:r>
            <a:endParaRPr dirty="0"/>
          </a:p>
          <a:p>
            <a:pPr marL="0" lvl="0" indent="0">
              <a:spcBef>
                <a:spcPts val="1040"/>
              </a:spcBef>
              <a:buSzPts val="1760"/>
              <a:buNone/>
            </a:pPr>
            <a:r>
              <a:rPr lang="en-US" sz="2200" dirty="0">
                <a:solidFill>
                  <a:schemeClr val="lt1"/>
                </a:solidFill>
                <a:latin typeface="Times New Roman"/>
                <a:ea typeface="Times New Roman"/>
                <a:cs typeface="Times New Roman"/>
                <a:sym typeface="Times New Roman"/>
              </a:rPr>
              <a:t>Objective: </a:t>
            </a:r>
            <a:endParaRPr lang="en-US" sz="2200" dirty="0" smtClean="0">
              <a:solidFill>
                <a:schemeClr val="lt1"/>
              </a:solidFill>
              <a:latin typeface="Times New Roman"/>
              <a:ea typeface="Times New Roman"/>
              <a:cs typeface="Times New Roman"/>
              <a:sym typeface="Times New Roman"/>
            </a:endParaRPr>
          </a:p>
          <a:p>
            <a:pPr marL="0" indent="0" algn="just">
              <a:buSzPts val="1600"/>
              <a:buNone/>
            </a:pPr>
            <a:r>
              <a:rPr lang="en-IN" dirty="0">
                <a:latin typeface="Times New Roman" panose="02020603050405020304" pitchFamily="18" charset="0"/>
                <a:cs typeface="Times New Roman" panose="02020603050405020304" pitchFamily="18" charset="0"/>
              </a:rPr>
              <a:t>Travelling through flights has become an integral part of today’s lifestyle as more and more people are opting for faster travelling options. The flight ticket prices increase or decrease every now and then depending on various factors like timing of the flights, destination, duration of flights. various occasions such as vacations or festive season. Therefore, having some basic idea of the flight fares before planning the trip will surely help many people save money and time. In the proposed system a predictive model will be created by applying machine learning algorithms to the collected historical data of flights. This system will give people the idea about the trends that prices follow and also provide a predicted price value which they can refer to before booking their flight tickets to save money. This kind of system or service can be provided to the customers by flight booking companies which will help the customers to book their tickets accordingly.</a:t>
            </a:r>
            <a:endParaRPr lang="en-US" dirty="0">
              <a:latin typeface="Times New Roman" panose="02020603050405020304" pitchFamily="18" charset="0"/>
              <a:cs typeface="Times New Roman" panose="02020603050405020304" pitchFamily="18" charset="0"/>
            </a:endParaRPr>
          </a:p>
          <a:p>
            <a:pPr marL="0" lvl="0" indent="0" algn="l" rtl="0">
              <a:spcBef>
                <a:spcPts val="1000"/>
              </a:spcBef>
              <a:spcAft>
                <a:spcPts val="0"/>
              </a:spcAft>
              <a:buSzPts val="1600"/>
              <a:buNone/>
            </a:pPr>
            <a:endParaRPr dirty="0"/>
          </a:p>
          <a:p>
            <a:pPr marL="0" lvl="0" indent="0" algn="l" rtl="0">
              <a:spcBef>
                <a:spcPts val="1000"/>
              </a:spcBef>
              <a:spcAft>
                <a:spcPts val="0"/>
              </a:spcAft>
              <a:buSzPts val="1600"/>
              <a:buNone/>
            </a:pPr>
            <a:endParaRPr dirty="0"/>
          </a:p>
          <a:p>
            <a:pPr marL="285750" lvl="0" indent="-184150" algn="l" rtl="0">
              <a:spcBef>
                <a:spcPts val="1000"/>
              </a:spcBef>
              <a:spcAft>
                <a:spcPts val="0"/>
              </a:spcAft>
              <a:buSzPts val="1600"/>
              <a:buFont typeface="Noto Sans Symbols"/>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pPr algn="just"/>
            <a:r>
              <a:rPr lang="en-IN" dirty="0">
                <a:latin typeface="Times New Roman" panose="02020603050405020304" pitchFamily="18" charset="0"/>
                <a:cs typeface="Times New Roman" panose="02020603050405020304" pitchFamily="18" charset="0"/>
              </a:rPr>
              <a:t>This project aims to develop an application which will predict the flight prices for various flights using machine learning model.</a:t>
            </a:r>
            <a:endParaRPr lang="en-US" sz="1600"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 The user will get the predicted values and with its reference the user can decide to book their tickets accordingly. In the current day scenario flight companies try to manipulate the flight ticket prices to maximize their profits.</a:t>
            </a:r>
            <a:endParaRPr lang="en-US" sz="1600"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 There are many people who travel regularly through flights and so they have an idea about the best time to book cheap tickets. But there are also many people who are inexperienced in booking tickets and end up falling in discount traps made by the companies where actually they end up spending more than they should have. The proposed system can help save millions of rupees of customers by proving them the information to book tickets at the right time.</a:t>
            </a:r>
            <a:endParaRPr lang="en-US" sz="1600" dirty="0">
              <a:latin typeface="Times New Roman" panose="02020603050405020304" pitchFamily="18" charset="0"/>
              <a:cs typeface="Times New Roman" panose="02020603050405020304" pitchFamily="18" charset="0"/>
            </a:endParaRPr>
          </a:p>
          <a:p>
            <a:pPr marL="914400" lvl="2"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972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spcBef>
                <a:spcPts val="1040"/>
              </a:spcBef>
            </a:pPr>
            <a:r>
              <a:rPr lang="en-US" sz="5400" dirty="0">
                <a:solidFill>
                  <a:schemeClr val="lt1"/>
                </a:solidFill>
                <a:latin typeface="Times New Roman"/>
                <a:ea typeface="Times New Roman"/>
                <a:cs typeface="Times New Roman"/>
                <a:sym typeface="Times New Roman"/>
              </a:rPr>
              <a:t>Benefits:</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a:xfrm>
            <a:off x="1103313" y="2052918"/>
            <a:ext cx="5373688" cy="4195481"/>
          </a:xfrm>
        </p:spPr>
        <p:txBody>
          <a:bodyPr/>
          <a:lstStyle/>
          <a:p>
            <a:r>
              <a:rPr lang="en-US" dirty="0" smtClean="0">
                <a:solidFill>
                  <a:schemeClr val="lt1"/>
                </a:solidFill>
                <a:latin typeface="Times New Roman"/>
                <a:ea typeface="Times New Roman"/>
                <a:cs typeface="Times New Roman"/>
                <a:sym typeface="Times New Roman"/>
              </a:rPr>
              <a:t>Save money.</a:t>
            </a:r>
          </a:p>
          <a:p>
            <a:r>
              <a:rPr lang="en-US" dirty="0" smtClean="0">
                <a:solidFill>
                  <a:schemeClr val="lt1"/>
                </a:solidFill>
                <a:latin typeface="Times New Roman"/>
                <a:ea typeface="Times New Roman"/>
                <a:cs typeface="Times New Roman"/>
                <a:sym typeface="Times New Roman"/>
              </a:rPr>
              <a:t>Save time.</a:t>
            </a:r>
          </a:p>
          <a:p>
            <a:pPr marL="0" indent="0">
              <a:buNone/>
            </a:pP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3360660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txBox="1">
            <a:spLocks noGrp="1"/>
          </p:cNvSpPr>
          <p:nvPr>
            <p:ph idx="1"/>
          </p:nvPr>
        </p:nvSpPr>
        <p:spPr>
          <a:xfrm>
            <a:off x="684212" y="685800"/>
            <a:ext cx="8534400" cy="2058771"/>
          </a:xfrm>
          <a:prstGeom prst="rect">
            <a:avLst/>
          </a:prstGeom>
          <a:noFill/>
          <a:ln>
            <a:noFill/>
          </a:ln>
        </p:spPr>
        <p:txBody>
          <a:bodyPr spcFirstLastPara="1" wrap="square" lIns="91425" tIns="45700" rIns="91425" bIns="45700" anchor="ctr" anchorCtr="0">
            <a:normAutofit/>
          </a:bodyPr>
          <a:lstStyle/>
          <a:p>
            <a:pPr marL="3657600" lvl="8" indent="0" algn="l" rtl="0">
              <a:spcBef>
                <a:spcPts val="0"/>
              </a:spcBef>
              <a:spcAft>
                <a:spcPts val="0"/>
              </a:spcAft>
              <a:buSzPts val="1760"/>
              <a:buNone/>
            </a:pPr>
            <a:r>
              <a:rPr lang="en-US" sz="2200">
                <a:solidFill>
                  <a:schemeClr val="lt1"/>
                </a:solidFill>
                <a:latin typeface="Times New Roman"/>
                <a:ea typeface="Times New Roman"/>
                <a:cs typeface="Times New Roman"/>
                <a:sym typeface="Times New Roman"/>
              </a:rPr>
              <a:t>Architecture</a:t>
            </a:r>
            <a:endParaRPr/>
          </a:p>
          <a:p>
            <a:pPr marL="285750" lvl="0" indent="-184150" algn="l" rtl="0">
              <a:spcBef>
                <a:spcPts val="1000"/>
              </a:spcBef>
              <a:spcAft>
                <a:spcPts val="0"/>
              </a:spcAft>
              <a:buSzPts val="1600"/>
              <a:buNone/>
            </a:pPr>
            <a:endParaRPr/>
          </a:p>
          <a:p>
            <a:pPr marL="285750" lvl="0" indent="-184150" algn="l" rtl="0">
              <a:spcBef>
                <a:spcPts val="1000"/>
              </a:spcBef>
              <a:spcAft>
                <a:spcPts val="0"/>
              </a:spcAft>
              <a:buSzPts val="1600"/>
              <a:buNone/>
            </a:pPr>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4882" y="1854200"/>
            <a:ext cx="9745435" cy="50038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5"/>
          <p:cNvSpPr txBox="1">
            <a:spLocks noGrp="1"/>
          </p:cNvSpPr>
          <p:nvPr>
            <p:ph idx="1"/>
          </p:nvPr>
        </p:nvSpPr>
        <p:spPr>
          <a:xfrm>
            <a:off x="703937" y="912750"/>
            <a:ext cx="8534400" cy="60111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smtClean="0">
                <a:solidFill>
                  <a:schemeClr val="lt1"/>
                </a:solidFill>
                <a:latin typeface="Times New Roman"/>
                <a:ea typeface="Times New Roman"/>
                <a:cs typeface="Times New Roman"/>
                <a:sym typeface="Times New Roman"/>
              </a:rPr>
              <a:t>Methodology:</a:t>
            </a:r>
          </a:p>
          <a:p>
            <a:pPr>
              <a:spcBef>
                <a:spcPts val="0"/>
              </a:spcBef>
              <a:buSzPts val="176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Import all required </a:t>
            </a:r>
            <a:r>
              <a:rPr lang="en-US" dirty="0" smtClean="0">
                <a:latin typeface="Times New Roman" panose="02020603050405020304" pitchFamily="18" charset="0"/>
                <a:cs typeface="Times New Roman" panose="02020603050405020304" pitchFamily="18" charset="0"/>
              </a:rPr>
              <a:t>libraries</a:t>
            </a:r>
          </a:p>
          <a:p>
            <a:pPr>
              <a:spcBef>
                <a:spcPts val="0"/>
              </a:spcBef>
              <a:buSzPts val="176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Import the data</a:t>
            </a:r>
            <a:endParaRPr lang="en-US" dirty="0">
              <a:latin typeface="Times New Roman" panose="02020603050405020304" pitchFamily="18" charset="0"/>
              <a:cs typeface="Times New Roman" panose="02020603050405020304" pitchFamily="18" charset="0"/>
            </a:endParaRPr>
          </a:p>
          <a:p>
            <a:pPr>
              <a:spcBef>
                <a:spcPts val="0"/>
              </a:spcBef>
              <a:buSzPts val="176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Check the data and verify</a:t>
            </a:r>
          </a:p>
          <a:p>
            <a:pPr>
              <a:spcBef>
                <a:spcPts val="0"/>
              </a:spcBef>
              <a:buSzPts val="1760"/>
              <a:buFont typeface="Wingdings" panose="05000000000000000000" pitchFamily="2" charset="2"/>
              <a:buChar char="Ø"/>
            </a:pPr>
            <a:r>
              <a:rPr lang="en-US" dirty="0" err="1" smtClean="0">
                <a:latin typeface="Times New Roman" panose="02020603050405020304" pitchFamily="18" charset="0"/>
                <a:cs typeface="Times New Roman" panose="02020603050405020304" pitchFamily="18" charset="0"/>
              </a:rPr>
              <a:t>Explorartoy</a:t>
            </a:r>
            <a:r>
              <a:rPr lang="en-US" dirty="0" smtClean="0">
                <a:latin typeface="Times New Roman" panose="02020603050405020304" pitchFamily="18" charset="0"/>
                <a:cs typeface="Times New Roman" panose="02020603050405020304" pitchFamily="18" charset="0"/>
              </a:rPr>
              <a:t> Data Analysis</a:t>
            </a:r>
            <a:endParaRPr lang="en-US" dirty="0">
              <a:latin typeface="Times New Roman" panose="02020603050405020304" pitchFamily="18" charset="0"/>
              <a:cs typeface="Times New Roman" panose="02020603050405020304" pitchFamily="18" charset="0"/>
            </a:endParaRPr>
          </a:p>
          <a:p>
            <a:pPr>
              <a:spcBef>
                <a:spcPts val="0"/>
              </a:spcBef>
              <a:buSzPts val="176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Feature </a:t>
            </a:r>
            <a:r>
              <a:rPr lang="en-US" dirty="0" smtClean="0">
                <a:latin typeface="Times New Roman" panose="02020603050405020304" pitchFamily="18" charset="0"/>
                <a:cs typeface="Times New Roman" panose="02020603050405020304" pitchFamily="18" charset="0"/>
              </a:rPr>
              <a:t>selection</a:t>
            </a:r>
            <a:endParaRPr lang="en-US" dirty="0">
              <a:latin typeface="Times New Roman" panose="02020603050405020304" pitchFamily="18" charset="0"/>
              <a:cs typeface="Times New Roman" panose="02020603050405020304" pitchFamily="18" charset="0"/>
            </a:endParaRPr>
          </a:p>
          <a:p>
            <a:pPr>
              <a:spcBef>
                <a:spcPts val="0"/>
              </a:spcBef>
              <a:buSzPts val="176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Random </a:t>
            </a:r>
            <a:r>
              <a:rPr lang="en-US" dirty="0">
                <a:latin typeface="Times New Roman" panose="02020603050405020304" pitchFamily="18" charset="0"/>
                <a:cs typeface="Times New Roman" panose="02020603050405020304" pitchFamily="18" charset="0"/>
              </a:rPr>
              <a:t>forest training</a:t>
            </a:r>
          </a:p>
          <a:p>
            <a:pPr>
              <a:spcBef>
                <a:spcPts val="0"/>
              </a:spcBef>
              <a:buSzPts val="1760"/>
              <a:buFont typeface="Wingdings" panose="05000000000000000000" pitchFamily="2" charset="2"/>
              <a:buChar char="Ø"/>
            </a:pPr>
            <a:endParaRPr lang="en-US" b="1" dirty="0"/>
          </a:p>
          <a:p>
            <a:pPr>
              <a:spcBef>
                <a:spcPts val="0"/>
              </a:spcBef>
              <a:buSzPts val="1760"/>
              <a:buFont typeface="Wingdings" panose="05000000000000000000" pitchFamily="2" charset="2"/>
              <a:buChar char="Ø"/>
            </a:pPr>
            <a:endParaRPr lang="en-US" b="1" dirty="0"/>
          </a:p>
          <a:p>
            <a:pPr marL="0" lvl="0" indent="0" algn="l" rtl="0">
              <a:spcBef>
                <a:spcPts val="0"/>
              </a:spcBef>
              <a:spcAft>
                <a:spcPts val="0"/>
              </a:spcAft>
              <a:buSzPts val="1760"/>
              <a:buNone/>
            </a:pPr>
            <a:endParaRPr dirty="0" smtClean="0"/>
          </a:p>
          <a:p>
            <a:pPr marL="742950" lvl="1" indent="-285750" algn="l" rtl="0">
              <a:spcBef>
                <a:spcPts val="960"/>
              </a:spcBef>
              <a:spcAft>
                <a:spcPts val="0"/>
              </a:spcAft>
              <a:buSzPts val="1440"/>
              <a:buFont typeface="Noto Sans Symbols"/>
              <a:buChar char="⮚"/>
            </a:pPr>
            <a:endParaRPr dirty="0">
              <a:solidFill>
                <a:schemeClr val="lt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6"/>
          <p:cNvSpPr txBox="1">
            <a:spLocks noGrp="1"/>
          </p:cNvSpPr>
          <p:nvPr>
            <p:ph idx="1"/>
          </p:nvPr>
        </p:nvSpPr>
        <p:spPr>
          <a:xfrm>
            <a:off x="684212" y="177800"/>
            <a:ext cx="8534400" cy="587527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smtClean="0">
                <a:solidFill>
                  <a:schemeClr val="lt1"/>
                </a:solidFill>
                <a:latin typeface="Times New Roman"/>
                <a:ea typeface="Times New Roman"/>
                <a:cs typeface="Times New Roman"/>
                <a:sym typeface="Times New Roman"/>
              </a:rPr>
              <a:t>Visualizing the correlation:</a:t>
            </a:r>
            <a:endParaRPr dirty="0"/>
          </a:p>
          <a:p>
            <a:pPr marL="285750" lvl="0" indent="-184150" algn="l" rtl="0">
              <a:spcBef>
                <a:spcPts val="1000"/>
              </a:spcBef>
              <a:spcAft>
                <a:spcPts val="0"/>
              </a:spcAft>
              <a:buSzPts val="1600"/>
              <a:buNone/>
            </a:pPr>
            <a:endParaRPr lang="en-US" dirty="0" smtClean="0">
              <a:latin typeface="Times New Roman"/>
              <a:ea typeface="Times New Roman"/>
              <a:cs typeface="Times New Roman"/>
              <a:sym typeface="Times New Roman"/>
            </a:endParaRPr>
          </a:p>
          <a:p>
            <a:pPr marL="285750" lvl="0" indent="-184150" algn="l" rtl="0">
              <a:spcBef>
                <a:spcPts val="1000"/>
              </a:spcBef>
              <a:spcAft>
                <a:spcPts val="0"/>
              </a:spcAft>
              <a:buSzPts val="1600"/>
              <a:buNone/>
            </a:pPr>
            <a:endParaRPr lang="en-US" dirty="0">
              <a:latin typeface="Times New Roman"/>
              <a:ea typeface="Times New Roman"/>
              <a:cs typeface="Times New Roman"/>
              <a:sym typeface="Times New Roman"/>
            </a:endParaRPr>
          </a:p>
          <a:p>
            <a:pPr marL="285750" lvl="0" indent="-184150" algn="l" rtl="0">
              <a:spcBef>
                <a:spcPts val="1000"/>
              </a:spcBef>
              <a:spcAft>
                <a:spcPts val="0"/>
              </a:spcAft>
              <a:buSzPts val="1600"/>
              <a:buNone/>
            </a:pPr>
            <a:endParaRPr lang="en-US" dirty="0" smtClean="0">
              <a:latin typeface="Times New Roman"/>
              <a:ea typeface="Times New Roman"/>
              <a:cs typeface="Times New Roman"/>
              <a:sym typeface="Times New Roman"/>
            </a:endParaRPr>
          </a:p>
          <a:p>
            <a:pPr marL="285750" lvl="0" indent="-184150" algn="l" rtl="0">
              <a:spcBef>
                <a:spcPts val="1000"/>
              </a:spcBef>
              <a:spcAft>
                <a:spcPts val="0"/>
              </a:spcAft>
              <a:buSzPts val="1600"/>
              <a:buNone/>
            </a:pPr>
            <a:endParaRPr lang="en-US" dirty="0">
              <a:latin typeface="Times New Roman"/>
              <a:ea typeface="Times New Roman"/>
              <a:cs typeface="Times New Roman"/>
              <a:sym typeface="Times New Roman"/>
            </a:endParaRPr>
          </a:p>
          <a:p>
            <a:pPr marL="285750" lvl="0" indent="-184150" algn="l" rtl="0">
              <a:spcBef>
                <a:spcPts val="1000"/>
              </a:spcBef>
              <a:spcAft>
                <a:spcPts val="0"/>
              </a:spcAft>
              <a:buSzPts val="1600"/>
              <a:buNone/>
            </a:pPr>
            <a:endParaRPr lang="en-US" dirty="0" smtClean="0">
              <a:latin typeface="Times New Roman"/>
              <a:ea typeface="Times New Roman"/>
              <a:cs typeface="Times New Roman"/>
              <a:sym typeface="Times New Roman"/>
            </a:endParaRPr>
          </a:p>
          <a:p>
            <a:pPr marL="285750" lvl="0" indent="-184150" algn="l" rtl="0">
              <a:spcBef>
                <a:spcPts val="1000"/>
              </a:spcBef>
              <a:spcAft>
                <a:spcPts val="0"/>
              </a:spcAft>
              <a:buSzPts val="1600"/>
              <a:buNone/>
            </a:pPr>
            <a:endParaRPr lang="en-US" dirty="0">
              <a:latin typeface="Times New Roman"/>
              <a:ea typeface="Times New Roman"/>
              <a:cs typeface="Times New Roman"/>
              <a:sym typeface="Times New Roman"/>
            </a:endParaRPr>
          </a:p>
          <a:p>
            <a:pPr marL="285750" lvl="0" indent="-184150" algn="l" rtl="0">
              <a:spcBef>
                <a:spcPts val="1000"/>
              </a:spcBef>
              <a:spcAft>
                <a:spcPts val="0"/>
              </a:spcAft>
              <a:buSzPts val="1600"/>
              <a:buNone/>
            </a:pPr>
            <a:r>
              <a:rPr lang="en-US" dirty="0" smtClean="0">
                <a:latin typeface="Times New Roman"/>
                <a:ea typeface="Times New Roman"/>
                <a:cs typeface="Times New Roman"/>
                <a:sym typeface="Times New Roman"/>
              </a:rPr>
              <a:t>   </a:t>
            </a:r>
          </a:p>
          <a:p>
            <a:pPr marL="285750" lvl="0" indent="-184150" algn="l" rtl="0">
              <a:spcBef>
                <a:spcPts val="1000"/>
              </a:spcBef>
              <a:spcAft>
                <a:spcPts val="0"/>
              </a:spcAft>
              <a:buSzPts val="1600"/>
              <a:buNone/>
            </a:pPr>
            <a:endParaRPr dirty="0">
              <a:latin typeface="Times New Roman"/>
              <a:ea typeface="Times New Roman"/>
              <a:cs typeface="Times New Roman"/>
              <a:sym typeface="Times New Roman"/>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00" y="1663700"/>
            <a:ext cx="10058400" cy="500803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7"/>
          <p:cNvSpPr txBox="1">
            <a:spLocks noGrp="1"/>
          </p:cNvSpPr>
          <p:nvPr>
            <p:ph idx="1"/>
          </p:nvPr>
        </p:nvSpPr>
        <p:spPr>
          <a:xfrm>
            <a:off x="684211" y="103032"/>
            <a:ext cx="11009805" cy="642655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Model Training:</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Data Export from </a:t>
            </a:r>
            <a:r>
              <a:rPr lang="en-US" dirty="0" err="1" smtClean="0">
                <a:solidFill>
                  <a:schemeClr val="lt1"/>
                </a:solidFill>
                <a:latin typeface="Times New Roman"/>
                <a:ea typeface="Times New Roman"/>
                <a:cs typeface="Times New Roman"/>
                <a:sym typeface="Times New Roman"/>
              </a:rPr>
              <a:t>Kaggle</a:t>
            </a:r>
            <a:r>
              <a:rPr lang="en-US" dirty="0" smtClean="0">
                <a:solidFill>
                  <a:schemeClr val="lt1"/>
                </a:solidFill>
                <a:latin typeface="Times New Roman"/>
                <a:ea typeface="Times New Roman"/>
                <a:cs typeface="Times New Roman"/>
                <a:sym typeface="Times New Roman"/>
              </a:rPr>
              <a:t> </a:t>
            </a:r>
            <a:r>
              <a:rPr lang="en-US" dirty="0">
                <a:solidFill>
                  <a:schemeClr val="lt1"/>
                </a:solidFill>
                <a:latin typeface="Times New Roman"/>
                <a:ea typeface="Times New Roman"/>
                <a:cs typeface="Times New Roman"/>
                <a:sym typeface="Times New Roman"/>
              </a:rPr>
              <a:t>:</a:t>
            </a:r>
            <a:endParaRPr dirty="0"/>
          </a:p>
          <a:p>
            <a:pPr marL="742950" lvl="1" indent="-285750" algn="l" rtl="0">
              <a:spcBef>
                <a:spcPts val="960"/>
              </a:spcBef>
              <a:spcAft>
                <a:spcPts val="0"/>
              </a:spcAft>
              <a:buSzPts val="1440"/>
              <a:buFont typeface="Noto Sans Symbols"/>
              <a:buChar char="⮚"/>
            </a:pPr>
            <a:r>
              <a:rPr lang="en-US" dirty="0" smtClean="0">
                <a:solidFill>
                  <a:schemeClr val="lt1"/>
                </a:solidFill>
                <a:latin typeface="Times New Roman"/>
                <a:ea typeface="Times New Roman"/>
                <a:cs typeface="Times New Roman"/>
                <a:sym typeface="Times New Roman"/>
              </a:rPr>
              <a:t>Data </a:t>
            </a:r>
            <a:r>
              <a:rPr lang="en-US" dirty="0">
                <a:solidFill>
                  <a:schemeClr val="lt1"/>
                </a:solidFill>
                <a:latin typeface="Times New Roman"/>
                <a:ea typeface="Times New Roman"/>
                <a:cs typeface="Times New Roman"/>
                <a:sym typeface="Times New Roman"/>
              </a:rPr>
              <a:t>Preprocessing   </a:t>
            </a:r>
            <a:endParaRPr lang="en-US" dirty="0" smtClean="0">
              <a:solidFill>
                <a:schemeClr val="lt1"/>
              </a:solidFill>
              <a:latin typeface="Times New Roman"/>
              <a:ea typeface="Times New Roman"/>
              <a:cs typeface="Times New Roman"/>
              <a:sym typeface="Times New Roman"/>
            </a:endParaRPr>
          </a:p>
          <a:p>
            <a:pPr marL="742950" lvl="1" indent="-285750" algn="l" rtl="0">
              <a:spcBef>
                <a:spcPts val="960"/>
              </a:spcBef>
              <a:spcAft>
                <a:spcPts val="0"/>
              </a:spcAft>
              <a:buSzPts val="1440"/>
              <a:buFont typeface="Noto Sans Symbols"/>
              <a:buChar char="⮚"/>
            </a:pPr>
            <a:r>
              <a:rPr lang="en-US" dirty="0" smtClean="0">
                <a:solidFill>
                  <a:schemeClr val="lt1"/>
                </a:solidFill>
                <a:latin typeface="Times New Roman"/>
                <a:cs typeface="Times New Roman"/>
                <a:sym typeface="Times New Roman"/>
              </a:rPr>
              <a:t>Data Validation</a:t>
            </a:r>
          </a:p>
          <a:p>
            <a:pPr marL="742950" lvl="1" indent="-285750" algn="l" rtl="0">
              <a:spcBef>
                <a:spcPts val="960"/>
              </a:spcBef>
              <a:spcAft>
                <a:spcPts val="0"/>
              </a:spcAft>
              <a:buSzPts val="1440"/>
              <a:buFont typeface="Noto Sans Symbols"/>
              <a:buChar char="⮚"/>
            </a:pPr>
            <a:r>
              <a:rPr lang="en-US" dirty="0" smtClean="0">
                <a:solidFill>
                  <a:schemeClr val="lt1"/>
                </a:solidFill>
                <a:latin typeface="Times New Roman"/>
                <a:cs typeface="Times New Roman"/>
                <a:sym typeface="Times New Roman"/>
              </a:rPr>
              <a:t>Data Training</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8"/>
          <p:cNvSpPr txBox="1">
            <a:spLocks noGrp="1"/>
          </p:cNvSpPr>
          <p:nvPr>
            <p:ph idx="1"/>
          </p:nvPr>
        </p:nvSpPr>
        <p:spPr>
          <a:xfrm>
            <a:off x="684212" y="685800"/>
            <a:ext cx="8534400" cy="5380149"/>
          </a:xfrm>
          <a:prstGeom prst="rect">
            <a:avLst/>
          </a:prstGeom>
          <a:noFill/>
          <a:ln>
            <a:noFill/>
          </a:ln>
        </p:spPr>
        <p:txBody>
          <a:bodyPr spcFirstLastPara="1" wrap="square" lIns="91425" tIns="45700" rIns="91425" bIns="45700" anchor="ctr" anchorCtr="0">
            <a:normAutofit/>
          </a:bodyPr>
          <a:lstStyle/>
          <a:p>
            <a:pPr marL="742950" lvl="1" indent="-285750" algn="l" rtl="0">
              <a:spcBef>
                <a:spcPts val="960"/>
              </a:spcBef>
              <a:spcAft>
                <a:spcPts val="0"/>
              </a:spcAft>
              <a:buSzPts val="1440"/>
              <a:buFont typeface="Noto Sans Symbols"/>
              <a:buChar char="⮚"/>
            </a:pPr>
            <a:r>
              <a:rPr lang="en-US" dirty="0" smtClean="0">
                <a:solidFill>
                  <a:schemeClr val="lt1"/>
                </a:solidFill>
                <a:latin typeface="Times New Roman"/>
                <a:ea typeface="Times New Roman"/>
                <a:cs typeface="Times New Roman"/>
                <a:sym typeface="Times New Roman"/>
              </a:rPr>
              <a:t>Model </a:t>
            </a:r>
            <a:r>
              <a:rPr lang="en-US" dirty="0">
                <a:solidFill>
                  <a:schemeClr val="lt1"/>
                </a:solidFill>
                <a:latin typeface="Times New Roman"/>
                <a:ea typeface="Times New Roman"/>
                <a:cs typeface="Times New Roman"/>
                <a:sym typeface="Times New Roman"/>
              </a:rPr>
              <a:t>Selection – </a:t>
            </a:r>
            <a:endParaRPr dirty="0">
              <a:solidFill>
                <a:schemeClr val="lt1"/>
              </a:solidFill>
              <a:latin typeface="Times New Roman"/>
              <a:ea typeface="Times New Roman"/>
              <a:cs typeface="Times New Roman"/>
              <a:sym typeface="Times New Roman"/>
            </a:endParaRPr>
          </a:p>
          <a:p>
            <a:pPr marL="914400" lvl="2" indent="0" algn="l" rtl="0">
              <a:spcBef>
                <a:spcPts val="960"/>
              </a:spcBef>
              <a:spcAft>
                <a:spcPts val="0"/>
              </a:spcAft>
              <a:buSzPts val="1440"/>
              <a:buNone/>
            </a:pPr>
            <a:r>
              <a:rPr lang="en-US" sz="1800" dirty="0" smtClean="0">
                <a:solidFill>
                  <a:schemeClr val="lt1"/>
                </a:solidFill>
                <a:latin typeface="Times New Roman"/>
                <a:ea typeface="Times New Roman"/>
                <a:cs typeface="Times New Roman"/>
                <a:sym typeface="Times New Roman"/>
              </a:rPr>
              <a:t>By using  </a:t>
            </a:r>
            <a:r>
              <a:rPr lang="en-US" sz="1800" dirty="0">
                <a:solidFill>
                  <a:schemeClr val="lt1"/>
                </a:solidFill>
                <a:latin typeface="Times New Roman"/>
                <a:ea typeface="Times New Roman"/>
                <a:cs typeface="Times New Roman"/>
                <a:sym typeface="Times New Roman"/>
              </a:rPr>
              <a:t>algorithms </a:t>
            </a:r>
            <a:r>
              <a:rPr lang="en-US" sz="1800" dirty="0" smtClean="0">
                <a:solidFill>
                  <a:schemeClr val="lt1"/>
                </a:solidFill>
                <a:latin typeface="Times New Roman"/>
                <a:ea typeface="Times New Roman"/>
                <a:cs typeface="Times New Roman"/>
                <a:sym typeface="Times New Roman"/>
              </a:rPr>
              <a:t>“Random </a:t>
            </a:r>
            <a:r>
              <a:rPr lang="en-US" sz="1800" dirty="0" err="1" smtClean="0">
                <a:solidFill>
                  <a:schemeClr val="lt1"/>
                </a:solidFill>
                <a:latin typeface="Times New Roman"/>
                <a:ea typeface="Times New Roman"/>
                <a:cs typeface="Times New Roman"/>
                <a:sym typeface="Times New Roman"/>
              </a:rPr>
              <a:t>Fores</a:t>
            </a:r>
            <a:r>
              <a:rPr lang="en-US" sz="1800" dirty="0" smtClean="0">
                <a:solidFill>
                  <a:schemeClr val="lt1"/>
                </a:solidFill>
                <a:latin typeface="Times New Roman"/>
                <a:ea typeface="Times New Roman"/>
                <a:cs typeface="Times New Roman"/>
                <a:sym typeface="Times New Roman"/>
              </a:rPr>
              <a:t>”. We </a:t>
            </a:r>
            <a:r>
              <a:rPr lang="en-US" sz="1800" dirty="0">
                <a:solidFill>
                  <a:schemeClr val="lt1"/>
                </a:solidFill>
                <a:latin typeface="Times New Roman"/>
                <a:ea typeface="Times New Roman"/>
                <a:cs typeface="Times New Roman"/>
                <a:sym typeface="Times New Roman"/>
              </a:rPr>
              <a:t>calculate </a:t>
            </a:r>
            <a:r>
              <a:rPr lang="en-US" sz="1800" dirty="0" smtClean="0">
                <a:solidFill>
                  <a:schemeClr val="lt1"/>
                </a:solidFill>
                <a:latin typeface="Times New Roman"/>
                <a:ea typeface="Times New Roman"/>
                <a:cs typeface="Times New Roman"/>
                <a:sym typeface="Times New Roman"/>
              </a:rPr>
              <a:t>the </a:t>
            </a:r>
            <a:r>
              <a:rPr lang="en-US" sz="1800" dirty="0">
                <a:solidFill>
                  <a:schemeClr val="lt1"/>
                </a:solidFill>
                <a:latin typeface="Times New Roman"/>
                <a:ea typeface="Times New Roman"/>
                <a:cs typeface="Times New Roman"/>
                <a:sym typeface="Times New Roman"/>
              </a:rPr>
              <a:t>scores for </a:t>
            </a:r>
            <a:r>
              <a:rPr lang="en-US" sz="1800" dirty="0" smtClean="0">
                <a:solidFill>
                  <a:schemeClr val="lt1"/>
                </a:solidFill>
                <a:latin typeface="Times New Roman"/>
                <a:ea typeface="Times New Roman"/>
                <a:cs typeface="Times New Roman"/>
                <a:sym typeface="Times New Roman"/>
              </a:rPr>
              <a:t> </a:t>
            </a:r>
            <a:r>
              <a:rPr lang="en-US" sz="1800" dirty="0">
                <a:solidFill>
                  <a:schemeClr val="lt1"/>
                </a:solidFill>
                <a:latin typeface="Times New Roman"/>
                <a:ea typeface="Times New Roman"/>
                <a:cs typeface="Times New Roman"/>
                <a:sym typeface="Times New Roman"/>
              </a:rPr>
              <a:t>models and select the model with the best score. Similarly, the model is selected for each cluster. All the models for every cluster are saved for use in prediction</a:t>
            </a:r>
            <a:endParaRPr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34</TotalTime>
  <Words>505</Words>
  <Application>Microsoft Office PowerPoint</Application>
  <PresentationFormat>Widescreen</PresentationFormat>
  <Paragraphs>72</Paragraphs>
  <Slides>14</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Wingdings 3</vt:lpstr>
      <vt:lpstr>Times New Roman</vt:lpstr>
      <vt:lpstr>Arial</vt:lpstr>
      <vt:lpstr>Noto Sans Symbols</vt:lpstr>
      <vt:lpstr>Century Gothic</vt:lpstr>
      <vt:lpstr>Wingdings</vt:lpstr>
      <vt:lpstr>Ion</vt:lpstr>
      <vt:lpstr>PowerPoint Presentation</vt:lpstr>
      <vt:lpstr>PowerPoint Presentation</vt:lpstr>
      <vt:lpstr>Introduction:</vt:lpstr>
      <vt:lpstr>Benefits:  </vt:lpstr>
      <vt:lpstr>PowerPoint Presentation</vt:lpstr>
      <vt:lpstr>PowerPoint Presentation</vt:lpstr>
      <vt:lpstr>PowerPoint Presentation</vt:lpstr>
      <vt:lpstr>PowerPoint Presentation</vt:lpstr>
      <vt:lpstr>PowerPoint Presentation</vt:lpstr>
      <vt:lpstr>PowerPoint Presentation</vt:lpstr>
      <vt:lpstr> Q &amp; A: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10</dc:creator>
  <cp:lastModifiedBy>Gautam R Sharma</cp:lastModifiedBy>
  <cp:revision>9</cp:revision>
  <dcterms:created xsi:type="dcterms:W3CDTF">2021-06-19T13:01:53Z</dcterms:created>
  <dcterms:modified xsi:type="dcterms:W3CDTF">2021-09-27T02:30:55Z</dcterms:modified>
</cp:coreProperties>
</file>