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4" r:id="rId1"/>
  </p:sldMasterIdLst>
  <p:notesMasterIdLst>
    <p:notesMasterId r:id="rId12"/>
  </p:notesMasterIdLst>
  <p:sldIdLst>
    <p:sldId id="256" r:id="rId2"/>
    <p:sldId id="257" r:id="rId3"/>
    <p:sldId id="270" r:id="rId4"/>
    <p:sldId id="269" r:id="rId5"/>
    <p:sldId id="259" r:id="rId6"/>
    <p:sldId id="260" r:id="rId7"/>
    <p:sldId id="261" r:id="rId8"/>
    <p:sldId id="262" r:id="rId9"/>
    <p:sldId id="263" r:id="rId10"/>
    <p:sldId id="264" r:id="rId11"/>
  </p:sldIdLst>
  <p:sldSz cx="12192000" cy="6858000"/>
  <p:notesSz cx="6858000" cy="9144000"/>
  <p:embeddedFontLst>
    <p:embeddedFont>
      <p:font typeface="Wingdings 3" panose="05040102010807070707" pitchFamily="18" charset="2"/>
      <p:regular r:id="rId13"/>
    </p:embeddedFont>
    <p:embeddedFont>
      <p:font typeface="Century Gothic" panose="020B050202020202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5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87928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114163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8751947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2996787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9537075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0965411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719444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417762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48090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57590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6926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7703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30341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82090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14395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28044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58430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52658280"/>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2537138"/>
            <a:ext cx="10047288"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r>
              <a:rPr lang="en-US" sz="4000" dirty="0">
                <a:solidFill>
                  <a:schemeClr val="lt1"/>
                </a:solidFill>
                <a:latin typeface="Times New Roman"/>
                <a:ea typeface="Times New Roman"/>
                <a:cs typeface="Times New Roman"/>
                <a:sym typeface="Times New Roman"/>
              </a:rPr>
              <a:t>	Fraud </a:t>
            </a:r>
            <a:r>
              <a:rPr lang="en-US" sz="4000" dirty="0" err="1" smtClean="0">
                <a:solidFill>
                  <a:schemeClr val="lt1"/>
                </a:solidFill>
                <a:latin typeface="Times New Roman"/>
                <a:ea typeface="Times New Roman"/>
                <a:cs typeface="Times New Roman"/>
                <a:sym typeface="Times New Roman"/>
              </a:rPr>
              <a:t>Transacation</a:t>
            </a:r>
            <a:r>
              <a:rPr lang="en-US" sz="4000" dirty="0" smtClean="0">
                <a:solidFill>
                  <a:schemeClr val="lt1"/>
                </a:solidFill>
                <a:latin typeface="Times New Roman"/>
                <a:ea typeface="Times New Roman"/>
                <a:cs typeface="Times New Roman"/>
                <a:sym typeface="Times New Roman"/>
              </a:rPr>
              <a:t> </a:t>
            </a:r>
            <a:r>
              <a:rPr lang="en-US" sz="4000" dirty="0">
                <a:solidFill>
                  <a:schemeClr val="lt1"/>
                </a:solidFill>
                <a:latin typeface="Times New Roman"/>
                <a:ea typeface="Times New Roman"/>
                <a:cs typeface="Times New Roman"/>
                <a:sym typeface="Times New Roman"/>
              </a:rPr>
              <a:t>Detection</a:t>
            </a:r>
            <a:endParaRPr sz="4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idx="1"/>
          </p:nvPr>
        </p:nvSpPr>
        <p:spPr>
          <a:xfrm>
            <a:off x="684212" y="-330200"/>
            <a:ext cx="8534400" cy="2663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dirty="0">
              <a:solidFill>
                <a:schemeClr val="lt1"/>
              </a:solidFill>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Prediction:</a:t>
            </a:r>
            <a:endParaRPr sz="2200" dirty="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The testing files are shared in the batches and we perform the same Validation operations ,data transformation and data insertion on them.</a:t>
            </a:r>
            <a:endParaRPr dirty="0"/>
          </a:p>
          <a:p>
            <a:pPr marL="285750" lvl="0" indent="-184150" algn="l" rtl="0">
              <a:spcBef>
                <a:spcPts val="1000"/>
              </a:spcBef>
              <a:spcAft>
                <a:spcPts val="0"/>
              </a:spcAft>
              <a:buSzPts val="1600"/>
              <a:buNone/>
            </a:pPr>
            <a:endParaRPr dirty="0">
              <a:solidFill>
                <a:schemeClr val="lt1"/>
              </a:solidFill>
            </a:endParaRPr>
          </a:p>
        </p:txBody>
      </p:sp>
      <p:sp>
        <p:nvSpPr>
          <p:cNvPr id="3" name="Google Shape;180;p9"/>
          <p:cNvSpPr txBox="1">
            <a:spLocks/>
          </p:cNvSpPr>
          <p:nvPr/>
        </p:nvSpPr>
        <p:spPr>
          <a:xfrm>
            <a:off x="836612" y="1676400"/>
            <a:ext cx="8534400" cy="2663065"/>
          </a:xfrm>
          <a:prstGeom prst="rect">
            <a:avLst/>
          </a:prstGeom>
          <a:noFill/>
          <a:ln>
            <a:noFill/>
          </a:ln>
        </p:spPr>
        <p:txBody>
          <a:bodyPr spcFirstLastPara="1" vert="horz" wrap="square" lIns="91425" tIns="45700" rIns="91425" bIns="45700" rtlCol="0" anchor="ctr" anchorCtr="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285750" indent="-184150">
              <a:spcBef>
                <a:spcPts val="0"/>
              </a:spcBef>
              <a:buSzPts val="1600"/>
              <a:buFont typeface="Wingdings 3" charset="2"/>
              <a:buNone/>
            </a:pPr>
            <a:endParaRPr lang="en-US" dirty="0" smtClean="0">
              <a:solidFill>
                <a:schemeClr val="lt1"/>
              </a:solidFill>
            </a:endParaRPr>
          </a:p>
          <a:p>
            <a:pPr marL="285750" indent="-184150">
              <a:buSzPts val="1600"/>
              <a:buFont typeface="Wingdings 3" charset="2"/>
              <a:buNone/>
            </a:pPr>
            <a:endParaRPr lang="en-US" dirty="0">
              <a:solidFill>
                <a:schemeClr val="lt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5895" y="1585581"/>
            <a:ext cx="6878010" cy="475363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spcBef>
                <a:spcPts val="1040"/>
              </a:spcBef>
              <a:buSzPts val="1760"/>
              <a:buNone/>
            </a:pPr>
            <a:r>
              <a:rPr lang="en-US" sz="2200" dirty="0">
                <a:solidFill>
                  <a:schemeClr val="lt1"/>
                </a:solidFill>
                <a:latin typeface="Times New Roman"/>
                <a:ea typeface="Times New Roman"/>
                <a:cs typeface="Times New Roman"/>
                <a:sym typeface="Times New Roman"/>
              </a:rPr>
              <a:t>Objective: </a:t>
            </a:r>
            <a:endParaRPr lang="en-US" sz="2200" dirty="0" smtClean="0">
              <a:solidFill>
                <a:schemeClr val="lt1"/>
              </a:solidFill>
              <a:latin typeface="Times New Roman"/>
              <a:ea typeface="Times New Roman"/>
              <a:cs typeface="Times New Roman"/>
              <a:sym typeface="Times New Roman"/>
            </a:endParaRPr>
          </a:p>
          <a:p>
            <a:pPr marL="0" lvl="0" indent="0" algn="just">
              <a:spcBef>
                <a:spcPts val="1040"/>
              </a:spcBef>
              <a:buSzPts val="1760"/>
              <a:buNone/>
            </a:pPr>
            <a:r>
              <a:rPr lang="en-US" dirty="0" smtClean="0">
                <a:latin typeface="Times New Roman" panose="02020603050405020304" pitchFamily="18" charset="0"/>
                <a:cs typeface="Times New Roman" panose="02020603050405020304" pitchFamily="18" charset="0"/>
              </a:rPr>
              <a:t>Credit </a:t>
            </a:r>
            <a:r>
              <a:rPr lang="en-US" dirty="0">
                <a:latin typeface="Times New Roman" panose="02020603050405020304" pitchFamily="18" charset="0"/>
                <a:cs typeface="Times New Roman" panose="02020603050405020304" pitchFamily="18" charset="0"/>
              </a:rPr>
              <a:t>card frauds are easy and friendly targets. E-commerce and many other online sites have increased the online payment modes, increasing the risk for online frauds. Increase in fraud rates, researchers started using different machine learning methods to detect and </a:t>
            </a:r>
            <a:r>
              <a:rPr lang="en-US" dirty="0" err="1">
                <a:latin typeface="Times New Roman" panose="02020603050405020304" pitchFamily="18" charset="0"/>
                <a:cs typeface="Times New Roman" panose="02020603050405020304" pitchFamily="18" charset="0"/>
              </a:rPr>
              <a:t>analyse</a:t>
            </a:r>
            <a:r>
              <a:rPr lang="en-US" dirty="0">
                <a:latin typeface="Times New Roman" panose="02020603050405020304" pitchFamily="18" charset="0"/>
                <a:cs typeface="Times New Roman" panose="02020603050405020304" pitchFamily="18" charset="0"/>
              </a:rPr>
              <a:t> frauds in online transactions. The main aim of the paper is to design and develop a novel fraud detection method for </a:t>
            </a:r>
            <a:r>
              <a:rPr lang="en-US" dirty="0" smtClean="0">
                <a:latin typeface="Times New Roman" panose="02020603050405020304" pitchFamily="18" charset="0"/>
                <a:cs typeface="Times New Roman" panose="02020603050405020304" pitchFamily="18" charset="0"/>
              </a:rPr>
              <a:t>Transaction </a:t>
            </a:r>
            <a:r>
              <a:rPr lang="en-US" dirty="0">
                <a:latin typeface="Times New Roman" panose="02020603050405020304" pitchFamily="18" charset="0"/>
                <a:cs typeface="Times New Roman" panose="02020603050405020304" pitchFamily="18" charset="0"/>
              </a:rPr>
              <a:t>Data, with an objective, to </a:t>
            </a:r>
            <a:r>
              <a:rPr lang="en-US" dirty="0" err="1">
                <a:latin typeface="Times New Roman" panose="02020603050405020304" pitchFamily="18" charset="0"/>
                <a:cs typeface="Times New Roman" panose="02020603050405020304" pitchFamily="18" charset="0"/>
              </a:rPr>
              <a:t>analyse</a:t>
            </a:r>
            <a:r>
              <a:rPr lang="en-US" dirty="0">
                <a:latin typeface="Times New Roman" panose="02020603050405020304" pitchFamily="18" charset="0"/>
                <a:cs typeface="Times New Roman" panose="02020603050405020304" pitchFamily="18" charset="0"/>
              </a:rPr>
              <a:t> the past transaction details of the customers and extract the </a:t>
            </a:r>
            <a:r>
              <a:rPr lang="en-US" dirty="0" err="1">
                <a:latin typeface="Times New Roman" panose="02020603050405020304" pitchFamily="18" charset="0"/>
                <a:cs typeface="Times New Roman" panose="02020603050405020304" pitchFamily="18" charset="0"/>
              </a:rPr>
              <a:t>behavioural</a:t>
            </a:r>
            <a:r>
              <a:rPr lang="en-US" dirty="0">
                <a:latin typeface="Times New Roman" panose="02020603050405020304" pitchFamily="18" charset="0"/>
                <a:cs typeface="Times New Roman" panose="02020603050405020304" pitchFamily="18" charset="0"/>
              </a:rPr>
              <a:t> patterns. </a:t>
            </a:r>
            <a:endParaRPr lang="en-US" dirty="0" smtClean="0">
              <a:latin typeface="Times New Roman" panose="02020603050405020304" pitchFamily="18" charset="0"/>
              <a:cs typeface="Times New Roman" panose="02020603050405020304" pitchFamily="18" charset="0"/>
            </a:endParaRPr>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Credit card generally refers to a card that is assigned to the customer (cardholder), usually allowing them to purchase goods and services within credit limit or withdraw cash in advance. Credit card provides the cardholder an advantage of the time, i.e., it provides time for their customers to repay later in a prescribed time, by carrying it to the next billing cycle. </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Credit card frauds are easy targets. Without any risks, a significant amount can be withdrawn without the owner’s knowledge, in a short period. Fraudsters always try to make every fraudulent transaction legitimate, which makes fraud detection very challenging and difficult task to detect</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With different frauds mostly credit card frauds, often in the news for the past few years, frauds are in the top of mind for most the world’s population. Credit card dataset is highly imbalanced because there will be more legitimate transaction when compared with a fraudulent one.</a:t>
            </a:r>
          </a:p>
        </p:txBody>
      </p:sp>
    </p:spTree>
    <p:extLst>
      <p:ext uri="{BB962C8B-B14F-4D97-AF65-F5344CB8AC3E}">
        <p14:creationId xmlns:p14="http://schemas.microsoft.com/office/powerpoint/2010/main" val="745972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spcBef>
                <a:spcPts val="1040"/>
              </a:spcBef>
            </a:pPr>
            <a:r>
              <a:rPr lang="en-US" sz="5400" dirty="0">
                <a:solidFill>
                  <a:schemeClr val="lt1"/>
                </a:solidFill>
                <a:latin typeface="Times New Roman"/>
                <a:ea typeface="Times New Roman"/>
                <a:cs typeface="Times New Roman"/>
                <a:sym typeface="Times New Roman"/>
              </a:rPr>
              <a:t>Benefits:</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1103313" y="2052918"/>
            <a:ext cx="5373688" cy="4195481"/>
          </a:xfrm>
        </p:spPr>
        <p:txBody>
          <a:bodyPr/>
          <a:lstStyle/>
          <a:p>
            <a:r>
              <a:rPr lang="en-US" dirty="0">
                <a:solidFill>
                  <a:schemeClr val="lt1"/>
                </a:solidFill>
                <a:latin typeface="Times New Roman"/>
                <a:ea typeface="Times New Roman"/>
                <a:cs typeface="Times New Roman"/>
                <a:sym typeface="Times New Roman"/>
              </a:rPr>
              <a:t>Detection of </a:t>
            </a:r>
            <a:r>
              <a:rPr lang="en-US" dirty="0" smtClean="0">
                <a:solidFill>
                  <a:schemeClr val="lt1"/>
                </a:solidFill>
                <a:latin typeface="Times New Roman"/>
                <a:ea typeface="Times New Roman"/>
                <a:cs typeface="Times New Roman"/>
                <a:sym typeface="Times New Roman"/>
              </a:rPr>
              <a:t> </a:t>
            </a:r>
            <a:r>
              <a:rPr lang="en-US" dirty="0">
                <a:solidFill>
                  <a:schemeClr val="lt1"/>
                </a:solidFill>
                <a:latin typeface="Times New Roman"/>
                <a:ea typeface="Times New Roman"/>
                <a:cs typeface="Times New Roman"/>
                <a:sym typeface="Times New Roman"/>
              </a:rPr>
              <a:t>frauds</a:t>
            </a:r>
            <a:r>
              <a:rPr lang="en-US" dirty="0" smtClean="0">
                <a:solidFill>
                  <a:schemeClr val="lt1"/>
                </a:solidFill>
                <a:latin typeface="Times New Roman"/>
                <a:ea typeface="Times New Roman"/>
                <a:cs typeface="Times New Roman"/>
                <a:sym typeface="Times New Roman"/>
              </a:rPr>
              <a:t>.</a:t>
            </a:r>
          </a:p>
          <a:p>
            <a:pPr algn="just"/>
            <a:r>
              <a:rPr lang="en-US" dirty="0" err="1" smtClean="0">
                <a:latin typeface="Times New Roman" panose="02020603050405020304" pitchFamily="18" charset="0"/>
                <a:cs typeface="Times New Roman" panose="02020603050405020304" pitchFamily="18" charset="0"/>
              </a:rPr>
              <a:t>Analyse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past transaction details of the customers and extract the </a:t>
            </a:r>
            <a:r>
              <a:rPr lang="en-US" dirty="0" err="1">
                <a:latin typeface="Times New Roman" panose="02020603050405020304" pitchFamily="18" charset="0"/>
                <a:cs typeface="Times New Roman" panose="02020603050405020304" pitchFamily="18" charset="0"/>
              </a:rPr>
              <a:t>behavioural</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patterns.</a:t>
            </a:r>
          </a:p>
          <a:p>
            <a:r>
              <a:rPr lang="en-US" dirty="0" smtClean="0">
                <a:latin typeface="Times New Roman" panose="02020603050405020304" pitchFamily="18" charset="0"/>
                <a:cs typeface="Times New Roman" panose="02020603050405020304" pitchFamily="18" charset="0"/>
              </a:rPr>
              <a:t>Easily evaluate transaction is fraud or not</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360660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Architecture</a:t>
            </a:r>
            <a:endParaRPr/>
          </a:p>
          <a:p>
            <a:pPr marL="285750" lvl="0" indent="-184150" algn="l" rtl="0">
              <a:spcBef>
                <a:spcPts val="1000"/>
              </a:spcBef>
              <a:spcAft>
                <a:spcPts val="0"/>
              </a:spcAft>
              <a:buSzPts val="1600"/>
              <a:buNone/>
            </a:pPr>
            <a:endParaRPr/>
          </a:p>
          <a:p>
            <a:pPr marL="285750" lvl="0" indent="-184150" algn="l" rtl="0">
              <a:spcBef>
                <a:spcPts val="1000"/>
              </a:spcBef>
              <a:spcAft>
                <a:spcPts val="0"/>
              </a:spcAft>
              <a:buSzPts val="1600"/>
              <a:buNone/>
            </a:pP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592" y="1472806"/>
            <a:ext cx="10058400" cy="522330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idx="1"/>
          </p:nvPr>
        </p:nvSpPr>
        <p:spPr>
          <a:xfrm>
            <a:off x="703937" y="912750"/>
            <a:ext cx="85344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smtClean="0">
                <a:solidFill>
                  <a:schemeClr val="lt1"/>
                </a:solidFill>
                <a:latin typeface="Times New Roman"/>
                <a:ea typeface="Times New Roman"/>
                <a:cs typeface="Times New Roman"/>
                <a:sym typeface="Times New Roman"/>
              </a:rPr>
              <a:t>Methodology</a:t>
            </a:r>
            <a:r>
              <a:rPr lang="en-US" sz="2200" dirty="0" smtClean="0">
                <a:solidFill>
                  <a:schemeClr val="lt1"/>
                </a:solidFill>
                <a:latin typeface="Times New Roman"/>
                <a:ea typeface="Times New Roman"/>
                <a:cs typeface="Times New Roman"/>
                <a:sym typeface="Times New Roman"/>
              </a:rPr>
              <a:t>:</a:t>
            </a:r>
          </a:p>
          <a:p>
            <a:pPr>
              <a:spcBef>
                <a:spcPts val="0"/>
              </a:spcBef>
              <a:buSzPts val="176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Import all required </a:t>
            </a:r>
            <a:r>
              <a:rPr lang="en-US" dirty="0" smtClean="0">
                <a:latin typeface="Times New Roman" panose="02020603050405020304" pitchFamily="18" charset="0"/>
                <a:cs typeface="Times New Roman" panose="02020603050405020304" pitchFamily="18" charset="0"/>
              </a:rPr>
              <a:t>libraries</a:t>
            </a:r>
          </a:p>
          <a:p>
            <a:pPr>
              <a:spcBef>
                <a:spcPts val="0"/>
              </a:spcBef>
              <a:buSzPts val="1760"/>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Analysing</a:t>
            </a:r>
            <a:r>
              <a:rPr lang="en-US" dirty="0">
                <a:latin typeface="Times New Roman" panose="02020603050405020304" pitchFamily="18" charset="0"/>
                <a:cs typeface="Times New Roman" panose="02020603050405020304" pitchFamily="18" charset="0"/>
              </a:rPr>
              <a:t> Data</a:t>
            </a:r>
          </a:p>
          <a:p>
            <a:pPr>
              <a:spcBef>
                <a:spcPts val="0"/>
              </a:spcBef>
              <a:buSzPts val="1760"/>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Vislalisiong</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null </a:t>
            </a:r>
            <a:r>
              <a:rPr lang="en-US" dirty="0" smtClean="0">
                <a:latin typeface="Times New Roman" panose="02020603050405020304" pitchFamily="18" charset="0"/>
                <a:cs typeface="Times New Roman" panose="02020603050405020304" pitchFamily="18" charset="0"/>
              </a:rPr>
              <a:t>values</a:t>
            </a:r>
          </a:p>
          <a:p>
            <a:pPr>
              <a:spcBef>
                <a:spcPts val="0"/>
              </a:spcBef>
              <a:buSzPts val="176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Splitting data in Training and Testing sets</a:t>
            </a:r>
          </a:p>
          <a:p>
            <a:pPr>
              <a:spcBef>
                <a:spcPts val="0"/>
              </a:spcBef>
              <a:buSzPts val="176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Feature scaling</a:t>
            </a:r>
          </a:p>
          <a:p>
            <a:pPr>
              <a:spcBef>
                <a:spcPts val="0"/>
              </a:spcBef>
              <a:buSzPts val="176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KNN training</a:t>
            </a:r>
          </a:p>
          <a:p>
            <a:pPr>
              <a:spcBef>
                <a:spcPts val="0"/>
              </a:spcBef>
              <a:buSzPts val="176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SVM training</a:t>
            </a:r>
          </a:p>
          <a:p>
            <a:pPr>
              <a:spcBef>
                <a:spcPts val="0"/>
              </a:spcBef>
              <a:buSzPts val="176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aive </a:t>
            </a:r>
            <a:r>
              <a:rPr lang="en-US" dirty="0" err="1">
                <a:latin typeface="Times New Roman" panose="02020603050405020304" pitchFamily="18" charset="0"/>
                <a:cs typeface="Times New Roman" panose="02020603050405020304" pitchFamily="18" charset="0"/>
              </a:rPr>
              <a:t>bayes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training</a:t>
            </a:r>
          </a:p>
          <a:p>
            <a:pPr>
              <a:spcBef>
                <a:spcPts val="0"/>
              </a:spcBef>
              <a:buSzPts val="176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Decision Tree training</a:t>
            </a:r>
          </a:p>
          <a:p>
            <a:pPr>
              <a:spcBef>
                <a:spcPts val="0"/>
              </a:spcBef>
              <a:buSzPts val="176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Random forest training</a:t>
            </a:r>
          </a:p>
          <a:p>
            <a:pPr>
              <a:spcBef>
                <a:spcPts val="0"/>
              </a:spcBef>
              <a:buSzPts val="1760"/>
              <a:buFont typeface="Wingdings" panose="05000000000000000000" pitchFamily="2" charset="2"/>
              <a:buChar char="Ø"/>
            </a:pPr>
            <a:endParaRPr lang="en-US" b="1" dirty="0"/>
          </a:p>
          <a:p>
            <a:pPr>
              <a:spcBef>
                <a:spcPts val="0"/>
              </a:spcBef>
              <a:buSzPts val="1760"/>
              <a:buFont typeface="Wingdings" panose="05000000000000000000" pitchFamily="2" charset="2"/>
              <a:buChar char="Ø"/>
            </a:pPr>
            <a:endParaRPr lang="en-US" b="1" dirty="0"/>
          </a:p>
          <a:p>
            <a:pPr marL="0" lvl="0" indent="0" algn="l" rtl="0">
              <a:spcBef>
                <a:spcPts val="0"/>
              </a:spcBef>
              <a:spcAft>
                <a:spcPts val="0"/>
              </a:spcAft>
              <a:buSzPts val="1760"/>
              <a:buNone/>
            </a:pPr>
            <a:endParaRPr dirty="0" smtClean="0"/>
          </a:p>
          <a:p>
            <a:pPr marL="742950" lvl="1" indent="-285750" algn="l" rtl="0">
              <a:spcBef>
                <a:spcPts val="960"/>
              </a:spcBef>
              <a:spcAft>
                <a:spcPts val="0"/>
              </a:spcAft>
              <a:buSzPts val="1440"/>
              <a:buFont typeface="Noto Sans Symbols"/>
              <a:buChar char="⮚"/>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idx="1"/>
          </p:nvPr>
        </p:nvSpPr>
        <p:spPr>
          <a:xfrm>
            <a:off x="684212" y="177800"/>
            <a:ext cx="8534400" cy="587527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smtClean="0">
                <a:solidFill>
                  <a:schemeClr val="lt1"/>
                </a:solidFill>
                <a:latin typeface="Times New Roman"/>
                <a:ea typeface="Times New Roman"/>
                <a:cs typeface="Times New Roman"/>
                <a:sym typeface="Times New Roman"/>
              </a:rPr>
              <a:t>Visualizing the null values</a:t>
            </a:r>
            <a:r>
              <a:rPr lang="en-US" sz="2200" dirty="0" smtClean="0">
                <a:solidFill>
                  <a:schemeClr val="lt1"/>
                </a:solidFill>
                <a:latin typeface="Times New Roman"/>
                <a:ea typeface="Times New Roman"/>
                <a:cs typeface="Times New Roman"/>
                <a:sym typeface="Times New Roman"/>
              </a:rPr>
              <a:t>:</a:t>
            </a:r>
            <a:endParaRPr dirty="0"/>
          </a:p>
          <a:p>
            <a:pPr marL="285750" lvl="0" indent="-184150" algn="l" rtl="0">
              <a:spcBef>
                <a:spcPts val="1000"/>
              </a:spcBef>
              <a:spcAft>
                <a:spcPts val="0"/>
              </a:spcAft>
              <a:buSzPts val="1600"/>
              <a:buNone/>
            </a:pPr>
            <a:endParaRPr lang="en-US" dirty="0" smtClean="0">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US" dirty="0">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US" dirty="0" smtClean="0">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US" dirty="0">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US" dirty="0" smtClean="0">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US" dirty="0">
              <a:latin typeface="Times New Roman"/>
              <a:ea typeface="Times New Roman"/>
              <a:cs typeface="Times New Roman"/>
              <a:sym typeface="Times New Roman"/>
            </a:endParaRPr>
          </a:p>
          <a:p>
            <a:pPr marL="285750" lvl="0" indent="-184150" algn="l" rtl="0">
              <a:spcBef>
                <a:spcPts val="1000"/>
              </a:spcBef>
              <a:spcAft>
                <a:spcPts val="0"/>
              </a:spcAft>
              <a:buSzPts val="1600"/>
              <a:buNone/>
            </a:pPr>
            <a:r>
              <a:rPr lang="en-US" dirty="0" smtClean="0">
                <a:latin typeface="Times New Roman"/>
                <a:ea typeface="Times New Roman"/>
                <a:cs typeface="Times New Roman"/>
                <a:sym typeface="Times New Roman"/>
              </a:rPr>
              <a:t>   </a:t>
            </a:r>
          </a:p>
          <a:p>
            <a:pPr marL="285750" lvl="0" indent="-184150" algn="l" rtl="0">
              <a:spcBef>
                <a:spcPts val="1000"/>
              </a:spcBef>
              <a:spcAft>
                <a:spcPts val="0"/>
              </a:spcAft>
              <a:buSzPts val="1600"/>
              <a:buNone/>
            </a:pPr>
            <a:endParaRPr dirty="0">
              <a:latin typeface="Times New Roman"/>
              <a:ea typeface="Times New Roman"/>
              <a:cs typeface="Times New Roman"/>
              <a:sym typeface="Times New Roman"/>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9995" y="1663700"/>
            <a:ext cx="6504309" cy="47371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Model Training:</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Export from </a:t>
            </a:r>
            <a:r>
              <a:rPr lang="en-US" dirty="0" err="1" smtClean="0">
                <a:solidFill>
                  <a:schemeClr val="lt1"/>
                </a:solidFill>
                <a:latin typeface="Times New Roman"/>
                <a:ea typeface="Times New Roman"/>
                <a:cs typeface="Times New Roman"/>
                <a:sym typeface="Times New Roman"/>
              </a:rPr>
              <a:t>Kaggle</a:t>
            </a:r>
            <a:r>
              <a:rPr lang="en-US" dirty="0" smtClean="0">
                <a:solidFill>
                  <a:schemeClr val="lt1"/>
                </a:solidFill>
                <a:latin typeface="Times New Roman"/>
                <a:ea typeface="Times New Roman"/>
                <a:cs typeface="Times New Roman"/>
                <a:sym typeface="Times New Roman"/>
              </a:rPr>
              <a:t> </a:t>
            </a:r>
            <a:r>
              <a:rPr lang="en-US" dirty="0">
                <a:solidFill>
                  <a:schemeClr val="lt1"/>
                </a:solidFill>
                <a:latin typeface="Times New Roman"/>
                <a:ea typeface="Times New Roman"/>
                <a:cs typeface="Times New Roman"/>
                <a:sym typeface="Times New Roman"/>
              </a:rPr>
              <a:t>:</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Data </a:t>
            </a:r>
            <a:r>
              <a:rPr lang="en-US" dirty="0">
                <a:solidFill>
                  <a:schemeClr val="lt1"/>
                </a:solidFill>
                <a:latin typeface="Times New Roman"/>
                <a:ea typeface="Times New Roman"/>
                <a:cs typeface="Times New Roman"/>
                <a:sym typeface="Times New Roman"/>
              </a:rPr>
              <a:t>Preprocessing   </a:t>
            </a:r>
            <a:endParaRPr lang="en-US" dirty="0" smtClean="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cs typeface="Times New Roman"/>
                <a:sym typeface="Times New Roman"/>
              </a:rPr>
              <a:t>Data Validation</a:t>
            </a:r>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cs typeface="Times New Roman"/>
                <a:sym typeface="Times New Roman"/>
              </a:rPr>
              <a:t>Data Training</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idx="1"/>
          </p:nvPr>
        </p:nvSpPr>
        <p:spPr>
          <a:xfrm>
            <a:off x="684212" y="685800"/>
            <a:ext cx="8534400" cy="5380149"/>
          </a:xfrm>
          <a:prstGeom prst="rect">
            <a:avLst/>
          </a:prstGeom>
          <a:noFill/>
          <a:ln>
            <a:noFill/>
          </a:ln>
        </p:spPr>
        <p:txBody>
          <a:bodyPr spcFirstLastPara="1" wrap="square" lIns="91425" tIns="45700" rIns="91425" bIns="45700" anchor="ctr" anchorCtr="0">
            <a:normAutofit/>
          </a:bodyPr>
          <a:lstStyle/>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Model </a:t>
            </a:r>
            <a:r>
              <a:rPr lang="en-US" dirty="0">
                <a:solidFill>
                  <a:schemeClr val="lt1"/>
                </a:solidFill>
                <a:latin typeface="Times New Roman"/>
                <a:ea typeface="Times New Roman"/>
                <a:cs typeface="Times New Roman"/>
                <a:sym typeface="Times New Roman"/>
              </a:rPr>
              <a:t>Selection – </a:t>
            </a:r>
            <a:endParaRPr dirty="0">
              <a:solidFill>
                <a:schemeClr val="lt1"/>
              </a:solidFill>
              <a:latin typeface="Times New Roman"/>
              <a:ea typeface="Times New Roman"/>
              <a:cs typeface="Times New Roman"/>
              <a:sym typeface="Times New Roman"/>
            </a:endParaRPr>
          </a:p>
          <a:p>
            <a:pPr marL="914400" lvl="2" indent="0" algn="l" rtl="0">
              <a:spcBef>
                <a:spcPts val="960"/>
              </a:spcBef>
              <a:spcAft>
                <a:spcPts val="0"/>
              </a:spcAft>
              <a:buSzPts val="1440"/>
              <a:buNone/>
            </a:pPr>
            <a:r>
              <a:rPr lang="en-US" sz="1800" dirty="0" smtClean="0">
                <a:solidFill>
                  <a:schemeClr val="lt1"/>
                </a:solidFill>
                <a:latin typeface="Times New Roman"/>
                <a:ea typeface="Times New Roman"/>
                <a:cs typeface="Times New Roman"/>
                <a:sym typeface="Times New Roman"/>
              </a:rPr>
              <a:t>By using  </a:t>
            </a:r>
            <a:r>
              <a:rPr lang="en-US" sz="1800" dirty="0">
                <a:solidFill>
                  <a:schemeClr val="lt1"/>
                </a:solidFill>
                <a:latin typeface="Times New Roman"/>
                <a:ea typeface="Times New Roman"/>
                <a:cs typeface="Times New Roman"/>
                <a:sym typeface="Times New Roman"/>
              </a:rPr>
              <a:t>algorithms </a:t>
            </a:r>
            <a:r>
              <a:rPr lang="en-US" sz="1800" dirty="0" smtClean="0">
                <a:solidFill>
                  <a:schemeClr val="lt1"/>
                </a:solidFill>
                <a:latin typeface="Times New Roman"/>
                <a:ea typeface="Times New Roman"/>
                <a:cs typeface="Times New Roman"/>
                <a:sym typeface="Times New Roman"/>
              </a:rPr>
              <a:t>“KNN”,</a:t>
            </a:r>
            <a:r>
              <a:rPr lang="en-US" sz="1800" dirty="0" smtClean="0">
                <a:solidFill>
                  <a:schemeClr val="lt1"/>
                </a:solidFill>
                <a:latin typeface="Times New Roman"/>
                <a:ea typeface="Times New Roman"/>
                <a:cs typeface="Times New Roman"/>
                <a:sym typeface="Times New Roman"/>
              </a:rPr>
              <a:t>“</a:t>
            </a:r>
            <a:r>
              <a:rPr lang="en-US" sz="1800" dirty="0">
                <a:solidFill>
                  <a:schemeClr val="lt1"/>
                </a:solidFill>
                <a:latin typeface="Times New Roman"/>
                <a:ea typeface="Times New Roman"/>
                <a:cs typeface="Times New Roman"/>
                <a:sym typeface="Times New Roman"/>
              </a:rPr>
              <a:t>SVM” </a:t>
            </a:r>
            <a:r>
              <a:rPr lang="en-US" sz="1800" dirty="0" smtClean="0">
                <a:solidFill>
                  <a:schemeClr val="lt1"/>
                </a:solidFill>
                <a:latin typeface="Times New Roman"/>
                <a:ea typeface="Times New Roman"/>
                <a:cs typeface="Times New Roman"/>
                <a:sym typeface="Times New Roman"/>
              </a:rPr>
              <a:t>,</a:t>
            </a:r>
            <a:r>
              <a:rPr lang="en-US" sz="1800" dirty="0" smtClean="0">
                <a:solidFill>
                  <a:schemeClr val="lt1"/>
                </a:solidFill>
                <a:latin typeface="Times New Roman"/>
                <a:ea typeface="Times New Roman"/>
                <a:cs typeface="Times New Roman"/>
                <a:sym typeface="Times New Roman"/>
              </a:rPr>
              <a:t>“Naïve </a:t>
            </a:r>
            <a:r>
              <a:rPr lang="en-US" sz="1800" dirty="0" err="1" smtClean="0">
                <a:solidFill>
                  <a:schemeClr val="lt1"/>
                </a:solidFill>
                <a:latin typeface="Times New Roman"/>
                <a:ea typeface="Times New Roman"/>
                <a:cs typeface="Times New Roman"/>
                <a:sym typeface="Times New Roman"/>
              </a:rPr>
              <a:t>bayes</a:t>
            </a:r>
            <a:r>
              <a:rPr lang="en-US" sz="1800" dirty="0" smtClean="0">
                <a:solidFill>
                  <a:schemeClr val="lt1"/>
                </a:solidFill>
                <a:latin typeface="Times New Roman"/>
                <a:ea typeface="Times New Roman"/>
                <a:cs typeface="Times New Roman"/>
                <a:sym typeface="Times New Roman"/>
              </a:rPr>
              <a:t>”,  “Random </a:t>
            </a:r>
            <a:r>
              <a:rPr lang="en-US" sz="1800" dirty="0" err="1" smtClean="0">
                <a:solidFill>
                  <a:schemeClr val="lt1"/>
                </a:solidFill>
                <a:latin typeface="Times New Roman"/>
                <a:ea typeface="Times New Roman"/>
                <a:cs typeface="Times New Roman"/>
                <a:sym typeface="Times New Roman"/>
              </a:rPr>
              <a:t>Fores</a:t>
            </a:r>
            <a:r>
              <a:rPr lang="en-US" sz="1800" dirty="0" smtClean="0">
                <a:solidFill>
                  <a:schemeClr val="lt1"/>
                </a:solidFill>
                <a:latin typeface="Times New Roman"/>
                <a:ea typeface="Times New Roman"/>
                <a:cs typeface="Times New Roman"/>
                <a:sym typeface="Times New Roman"/>
              </a:rPr>
              <a:t>”</a:t>
            </a:r>
            <a:r>
              <a:rPr lang="en-US" sz="1800" dirty="0" smtClean="0">
                <a:solidFill>
                  <a:schemeClr val="lt1"/>
                </a:solidFill>
                <a:latin typeface="Times New Roman"/>
                <a:ea typeface="Times New Roman"/>
                <a:cs typeface="Times New Roman"/>
                <a:sym typeface="Times New Roman"/>
              </a:rPr>
              <a:t>. We </a:t>
            </a:r>
            <a:r>
              <a:rPr lang="en-US" sz="1800" dirty="0">
                <a:solidFill>
                  <a:schemeClr val="lt1"/>
                </a:solidFill>
                <a:latin typeface="Times New Roman"/>
                <a:ea typeface="Times New Roman"/>
                <a:cs typeface="Times New Roman"/>
                <a:sym typeface="Times New Roman"/>
              </a:rPr>
              <a:t>calculate </a:t>
            </a:r>
            <a:r>
              <a:rPr lang="en-US" sz="1800" dirty="0" smtClean="0">
                <a:solidFill>
                  <a:schemeClr val="lt1"/>
                </a:solidFill>
                <a:latin typeface="Times New Roman"/>
                <a:ea typeface="Times New Roman"/>
                <a:cs typeface="Times New Roman"/>
                <a:sym typeface="Times New Roman"/>
              </a:rPr>
              <a:t>the </a:t>
            </a:r>
            <a:r>
              <a:rPr lang="en-US" sz="1800" dirty="0">
                <a:solidFill>
                  <a:schemeClr val="lt1"/>
                </a:solidFill>
                <a:latin typeface="Times New Roman"/>
                <a:ea typeface="Times New Roman"/>
                <a:cs typeface="Times New Roman"/>
                <a:sym typeface="Times New Roman"/>
              </a:rPr>
              <a:t>scores for </a:t>
            </a:r>
            <a:r>
              <a:rPr lang="en-US" sz="1800" dirty="0" smtClean="0">
                <a:solidFill>
                  <a:schemeClr val="lt1"/>
                </a:solidFill>
                <a:latin typeface="Times New Roman"/>
                <a:ea typeface="Times New Roman"/>
                <a:cs typeface="Times New Roman"/>
                <a:sym typeface="Times New Roman"/>
              </a:rPr>
              <a:t> </a:t>
            </a:r>
            <a:r>
              <a:rPr lang="en-US" sz="1800" dirty="0">
                <a:solidFill>
                  <a:schemeClr val="lt1"/>
                </a:solidFill>
                <a:latin typeface="Times New Roman"/>
                <a:ea typeface="Times New Roman"/>
                <a:cs typeface="Times New Roman"/>
                <a:sym typeface="Times New Roman"/>
              </a:rPr>
              <a:t>models and select the model with the best score. Similarly, the model is selected for each cluster. All the models for every cluster are saved for use in prediction</a:t>
            </a:r>
            <a:endParaRP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17</TotalTime>
  <Words>335</Words>
  <Application>Microsoft Office PowerPoint</Application>
  <PresentationFormat>Widescreen</PresentationFormat>
  <Paragraphs>45</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Wingdings 3</vt:lpstr>
      <vt:lpstr>Times New Roman</vt:lpstr>
      <vt:lpstr>Arial</vt:lpstr>
      <vt:lpstr>Century Gothic</vt:lpstr>
      <vt:lpstr>Noto Sans Symbols</vt:lpstr>
      <vt:lpstr>Wingdings</vt:lpstr>
      <vt:lpstr>Ion</vt:lpstr>
      <vt:lpstr>PowerPoint Presentation</vt:lpstr>
      <vt:lpstr>PowerPoint Presentation</vt:lpstr>
      <vt:lpstr>Introduction:</vt:lpstr>
      <vt:lpstr>Benefits: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Gautam R Sharma</cp:lastModifiedBy>
  <cp:revision>3</cp:revision>
  <dcterms:created xsi:type="dcterms:W3CDTF">2021-06-19T13:01:53Z</dcterms:created>
  <dcterms:modified xsi:type="dcterms:W3CDTF">2021-08-17T10:24:32Z</dcterms:modified>
</cp:coreProperties>
</file>