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</p:sldIdLst>
  <p:sldSz cy="52920000" cx="34920000"/>
  <p:notesSz cx="6858000" cy="9144000"/>
  <p:embeddedFontLst>
    <p:embeddedFont>
      <p:font typeface="Arial Narrow"/>
      <p:regular r:id="rId9"/>
      <p:bold r:id="rId10"/>
      <p:italic r:id="rId11"/>
      <p:boldItalic r:id="rId12"/>
    </p:embeddedFon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42">
          <p15:clr>
            <a:srgbClr val="000000"/>
          </p15:clr>
        </p15:guide>
        <p15:guide id="2" orient="horz" pos="30076">
          <p15:clr>
            <a:srgbClr val="000000"/>
          </p15:clr>
        </p15:guide>
        <p15:guide id="3" pos="-1521">
          <p15:clr>
            <a:srgbClr val="000000"/>
          </p15:clr>
        </p15:guide>
        <p15:guide id="4" pos="6530">
          <p15:clr>
            <a:srgbClr val="000000"/>
          </p15:clr>
        </p15:guide>
        <p15:guide id="5" pos="6953">
          <p15:clr>
            <a:srgbClr val="000000"/>
          </p15:clr>
        </p15:guide>
        <p15:guide id="6" pos="23477">
          <p15:clr>
            <a:srgbClr val="000000"/>
          </p15:clr>
        </p15:guide>
        <p15:guide id="7" pos="15005">
          <p15:clr>
            <a:srgbClr val="000000"/>
          </p15:clr>
        </p15:guide>
        <p15:guide id="8" pos="15425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d9pyj2lfj1RSW9phA3nDRL6m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42" orient="horz"/>
        <p:guide pos="30076" orient="horz"/>
        <p:guide pos="-1521"/>
        <p:guide pos="6530"/>
        <p:guide pos="6953"/>
        <p:guide pos="23477"/>
        <p:guide pos="15005"/>
        <p:guide pos="154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italic.fntdata"/><Relationship Id="rId10" Type="http://schemas.openxmlformats.org/officeDocument/2006/relationships/font" Target="fonts/ArialNarrow-bold.fntdata"/><Relationship Id="rId13" Type="http://schemas.openxmlformats.org/officeDocument/2006/relationships/font" Target="fonts/ArialBlack-regular.fntdata"/><Relationship Id="rId12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Narrow-regular.fntdata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98645" y="685800"/>
            <a:ext cx="226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 Narrow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:notes"/>
          <p:cNvSpPr/>
          <p:nvPr>
            <p:ph idx="2" type="sldImg"/>
          </p:nvPr>
        </p:nvSpPr>
        <p:spPr>
          <a:xfrm>
            <a:off x="2298645" y="685800"/>
            <a:ext cx="226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766142" y="7718808"/>
            <a:ext cx="10729500" cy="44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2619352" y="16440510"/>
            <a:ext cx="29681400" cy="113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238694" y="29987301"/>
            <a:ext cx="24442500" cy="13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 rot="5400000">
            <a:off x="5086313" y="22736555"/>
            <a:ext cx="49722900" cy="8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 rot="5400000">
            <a:off x="-11674572" y="14466606"/>
            <a:ext cx="49722900" cy="24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 rot="5400000">
            <a:off x="-17311037" y="25801029"/>
            <a:ext cx="44050200" cy="7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844798" y="37044240"/>
            <a:ext cx="209517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6844798" y="4727965"/>
            <a:ext cx="20951700" cy="31751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844798" y="41417481"/>
            <a:ext cx="20951700" cy="6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746230" y="2107281"/>
            <a:ext cx="11487600" cy="89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3652632" y="2107281"/>
            <a:ext cx="19521300" cy="45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69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Char char="•"/>
              <a:defRPr sz="3800"/>
            </a:lvl1pPr>
            <a:lvl2pPr indent="-4381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–"/>
              <a:defRPr sz="3300"/>
            </a:lvl2pPr>
            <a:lvl3pPr indent="-4127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3pPr>
            <a:lvl4pPr indent="-3746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746230" y="11073137"/>
            <a:ext cx="11487600" cy="36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746234" y="2118945"/>
            <a:ext cx="31427700" cy="88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746230" y="11845568"/>
            <a:ext cx="154281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1746230" y="16783554"/>
            <a:ext cx="154281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17739490" y="11845568"/>
            <a:ext cx="154344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85" name="Google Shape;85;p21"/>
          <p:cNvSpPr txBox="1"/>
          <p:nvPr>
            <p:ph idx="4" type="body"/>
          </p:nvPr>
        </p:nvSpPr>
        <p:spPr>
          <a:xfrm>
            <a:off x="17739490" y="16783554"/>
            <a:ext cx="154344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745305" y="7724360"/>
            <a:ext cx="3892800" cy="44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785966" y="7724360"/>
            <a:ext cx="3894300" cy="44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 rot="5400000">
            <a:off x="5092009" y="22735360"/>
            <a:ext cx="49716000" cy="8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 rot="5400000">
            <a:off x="-11659752" y="14469910"/>
            <a:ext cx="49716000" cy="24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2757936" y="34005831"/>
            <a:ext cx="29682600" cy="10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48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2757936" y="22428640"/>
            <a:ext cx="29682600" cy="115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747814" y="7742377"/>
            <a:ext cx="7932900" cy="44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ctrTitle"/>
          </p:nvPr>
        </p:nvSpPr>
        <p:spPr>
          <a:xfrm>
            <a:off x="2619352" y="16440510"/>
            <a:ext cx="29681400" cy="113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5238694" y="29987301"/>
            <a:ext cx="24442500" cy="13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 rot="5400000">
            <a:off x="5062460" y="22712706"/>
            <a:ext cx="49722900" cy="83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 rot="5400000">
            <a:off x="-11795508" y="14393405"/>
            <a:ext cx="49722900" cy="25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 rot="5400000">
            <a:off x="-4686237" y="12962238"/>
            <a:ext cx="44046600" cy="3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6844798" y="37044240"/>
            <a:ext cx="209517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4" name="Google Shape;114;p29"/>
          <p:cNvSpPr/>
          <p:nvPr>
            <p:ph idx="2" type="pic"/>
          </p:nvPr>
        </p:nvSpPr>
        <p:spPr>
          <a:xfrm>
            <a:off x="6844798" y="4727965"/>
            <a:ext cx="20951700" cy="317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6844798" y="41417481"/>
            <a:ext cx="20951700" cy="6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1746230" y="2107281"/>
            <a:ext cx="11487600" cy="89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13652632" y="2107281"/>
            <a:ext cx="19521300" cy="45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69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Char char="•"/>
              <a:defRPr sz="3800"/>
            </a:lvl1pPr>
            <a:lvl2pPr indent="-4381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–"/>
              <a:defRPr sz="3300"/>
            </a:lvl2pPr>
            <a:lvl3pPr indent="-4127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3pPr>
            <a:lvl4pPr indent="-3746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9pPr>
          </a:lstStyle>
          <a:p/>
        </p:txBody>
      </p:sp>
      <p:sp>
        <p:nvSpPr>
          <p:cNvPr id="119" name="Google Shape;119;p30"/>
          <p:cNvSpPr txBox="1"/>
          <p:nvPr>
            <p:ph idx="2" type="body"/>
          </p:nvPr>
        </p:nvSpPr>
        <p:spPr>
          <a:xfrm>
            <a:off x="1746230" y="11073137"/>
            <a:ext cx="11487600" cy="36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1746234" y="2118945"/>
            <a:ext cx="31427700" cy="88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1746230" y="11845568"/>
            <a:ext cx="154281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1746230" y="16783554"/>
            <a:ext cx="154281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127" name="Google Shape;127;p33"/>
          <p:cNvSpPr txBox="1"/>
          <p:nvPr>
            <p:ph idx="3" type="body"/>
          </p:nvPr>
        </p:nvSpPr>
        <p:spPr>
          <a:xfrm>
            <a:off x="17739490" y="11845568"/>
            <a:ext cx="154344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128" name="Google Shape;128;p33"/>
          <p:cNvSpPr txBox="1"/>
          <p:nvPr>
            <p:ph idx="4" type="body"/>
          </p:nvPr>
        </p:nvSpPr>
        <p:spPr>
          <a:xfrm>
            <a:off x="17739490" y="16783554"/>
            <a:ext cx="154344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-15895989" y="24381108"/>
            <a:ext cx="44054100" cy="10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551281" y="7724360"/>
            <a:ext cx="16709400" cy="44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  <p:sp>
        <p:nvSpPr>
          <p:cNvPr id="132" name="Google Shape;132;p34"/>
          <p:cNvSpPr txBox="1"/>
          <p:nvPr>
            <p:ph idx="2" type="body"/>
          </p:nvPr>
        </p:nvSpPr>
        <p:spPr>
          <a:xfrm>
            <a:off x="17408415" y="7724360"/>
            <a:ext cx="16710900" cy="44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2757936" y="34005831"/>
            <a:ext cx="29682600" cy="10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48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2757936" y="22428640"/>
            <a:ext cx="29682600" cy="115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553528" y="7722738"/>
            <a:ext cx="33567600" cy="44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•"/>
              <a:defRPr/>
            </a:lvl1pPr>
            <a:lvl2pPr indent="-495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200"/>
              <a:buChar char="–"/>
              <a:defRPr/>
            </a:lvl2pPr>
            <a:lvl3pPr indent="-495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/>
            </a:lvl3pPr>
            <a:lvl4pPr indent="-495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–"/>
              <a:defRPr/>
            </a:lvl4pPr>
            <a:lvl5pPr indent="-495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5pPr>
            <a:lvl6pPr indent="-495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6pPr>
            <a:lvl7pPr indent="-495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7pPr>
            <a:lvl8pPr indent="-495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8pPr>
            <a:lvl9pPr indent="-495300" lvl="8" marL="411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type="ctrTitle"/>
          </p:nvPr>
        </p:nvSpPr>
        <p:spPr>
          <a:xfrm>
            <a:off x="2619352" y="16440510"/>
            <a:ext cx="29681400" cy="113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" type="subTitle"/>
          </p:nvPr>
        </p:nvSpPr>
        <p:spPr>
          <a:xfrm>
            <a:off x="5238694" y="29987301"/>
            <a:ext cx="24442500" cy="13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844798" y="37044240"/>
            <a:ext cx="209517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6"/>
          <p:cNvSpPr/>
          <p:nvPr>
            <p:ph idx="2" type="pic"/>
          </p:nvPr>
        </p:nvSpPr>
        <p:spPr>
          <a:xfrm>
            <a:off x="6844798" y="4727965"/>
            <a:ext cx="20951700" cy="317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844798" y="41417481"/>
            <a:ext cx="20951700" cy="6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746230" y="2107281"/>
            <a:ext cx="11487600" cy="89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3652632" y="2107281"/>
            <a:ext cx="19521300" cy="45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69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Char char="•"/>
              <a:defRPr sz="3800"/>
            </a:lvl1pPr>
            <a:lvl2pPr indent="-4381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–"/>
              <a:defRPr sz="3300"/>
            </a:lvl2pPr>
            <a:lvl3pPr indent="-4127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/>
            </a:lvl3pPr>
            <a:lvl4pPr indent="-3746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»"/>
              <a:defRPr sz="23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1746230" y="11073137"/>
            <a:ext cx="11487600" cy="36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746234" y="2118945"/>
            <a:ext cx="31427700" cy="88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746230" y="11845568"/>
            <a:ext cx="154281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1746230" y="16783554"/>
            <a:ext cx="154281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17739490" y="11845568"/>
            <a:ext cx="15434400" cy="49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b="1" sz="29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9pPr>
          </a:lstStyle>
          <a:p/>
        </p:txBody>
      </p:sp>
      <p:sp>
        <p:nvSpPr>
          <p:cNvPr id="40" name="Google Shape;40;p9"/>
          <p:cNvSpPr txBox="1"/>
          <p:nvPr>
            <p:ph idx="4" type="body"/>
          </p:nvPr>
        </p:nvSpPr>
        <p:spPr>
          <a:xfrm>
            <a:off x="17739490" y="16783554"/>
            <a:ext cx="15434400" cy="30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sz="2900"/>
            </a:lvl1pPr>
            <a:lvl2pPr indent="-3746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–"/>
              <a:defRPr sz="2300"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/>
            </a:lvl3pPr>
            <a:lvl4pPr indent="-3492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/>
            </a:lvl4pPr>
            <a:lvl5pPr indent="-3492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5pPr>
            <a:lvl6pPr indent="-3492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6pPr>
            <a:lvl7pPr indent="-3492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7pPr>
            <a:lvl8pPr indent="-3492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8pPr>
            <a:lvl9pPr indent="-3492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63789" y="7710361"/>
            <a:ext cx="5291100" cy="44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202664" y="7710361"/>
            <a:ext cx="5292600" cy="44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381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•"/>
              <a:defRPr sz="3300"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sz="2900"/>
            </a:lvl2pPr>
            <a:lvl3pPr indent="-3746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/>
            </a:lvl3pPr>
            <a:lvl4pPr indent="-3619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757936" y="34005831"/>
            <a:ext cx="29682600" cy="10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48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757936" y="22428640"/>
            <a:ext cx="29682600" cy="115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2800" lIns="442800" spcFirstLastPara="1" rIns="442800" wrap="square" tIns="442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sz="23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F0F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0" y="0"/>
            <a:ext cx="34920000" cy="65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44147" y="7718808"/>
            <a:ext cx="10751700" cy="440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5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766142" y="7718808"/>
            <a:ext cx="10729500" cy="44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0" y="0"/>
            <a:ext cx="34920000" cy="52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23365535" y="7718808"/>
            <a:ext cx="10755300" cy="44042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056674" y="7718808"/>
            <a:ext cx="10748100" cy="440424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44147" y="52228647"/>
            <a:ext cx="38160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 template by ResearchPosters.co.za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F0F8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0" y="0"/>
            <a:ext cx="34920000" cy="67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747814" y="7722738"/>
            <a:ext cx="7932900" cy="440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47814" y="7742377"/>
            <a:ext cx="7932900" cy="44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/>
        </p:nvSpPr>
        <p:spPr>
          <a:xfrm>
            <a:off x="0" y="0"/>
            <a:ext cx="34920000" cy="52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9142397" y="7722738"/>
            <a:ext cx="16518000" cy="440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180836" y="7722738"/>
            <a:ext cx="7940100" cy="440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47814" y="52248285"/>
            <a:ext cx="3812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 template by ResearchPosters.co.za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F0F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/>
        </p:nvSpPr>
        <p:spPr>
          <a:xfrm>
            <a:off x="0" y="0"/>
            <a:ext cx="34920000" cy="676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26"/>
          <p:cNvSpPr txBox="1"/>
          <p:nvPr/>
        </p:nvSpPr>
        <p:spPr>
          <a:xfrm>
            <a:off x="553528" y="7722738"/>
            <a:ext cx="33706500" cy="440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26"/>
          <p:cNvSpPr txBox="1"/>
          <p:nvPr>
            <p:ph type="title"/>
          </p:nvPr>
        </p:nvSpPr>
        <p:spPr>
          <a:xfrm>
            <a:off x="766142" y="2046564"/>
            <a:ext cx="33354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25" lIns="88500" spcFirstLastPara="1" rIns="88500" wrap="square" tIns="442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i="0" sz="83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553528" y="7722738"/>
            <a:ext cx="33567600" cy="44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800" lIns="442800" spcFirstLastPara="1" rIns="442800" wrap="square" tIns="442800">
            <a:noAutofit/>
          </a:bodyPr>
          <a:lstStyle>
            <a:lvl1pPr indent="-4127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 txBox="1"/>
          <p:nvPr/>
        </p:nvSpPr>
        <p:spPr>
          <a:xfrm>
            <a:off x="0" y="0"/>
            <a:ext cx="34920000" cy="52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75" lIns="108100" spcFirstLastPara="1" rIns="108100" wrap="square" tIns="54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553528" y="52228647"/>
            <a:ext cx="3812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 template by ResearchPosters.co.za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.png"/><Relationship Id="rId11" Type="http://schemas.openxmlformats.org/officeDocument/2006/relationships/image" Target="../media/image6.png"/><Relationship Id="rId22" Type="http://schemas.openxmlformats.org/officeDocument/2006/relationships/image" Target="../media/image16.png"/><Relationship Id="rId10" Type="http://schemas.openxmlformats.org/officeDocument/2006/relationships/image" Target="../media/image11.png"/><Relationship Id="rId21" Type="http://schemas.openxmlformats.org/officeDocument/2006/relationships/image" Target="../media/image8.png"/><Relationship Id="rId13" Type="http://schemas.openxmlformats.org/officeDocument/2006/relationships/image" Target="../media/image14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umar.156@iitj.ac.in" TargetMode="External"/><Relationship Id="rId4" Type="http://schemas.openxmlformats.org/officeDocument/2006/relationships/hyperlink" Target="mailto:prakash.8@iitj.ac.in" TargetMode="External"/><Relationship Id="rId9" Type="http://schemas.openxmlformats.org/officeDocument/2006/relationships/image" Target="../media/image12.png"/><Relationship Id="rId15" Type="http://schemas.openxmlformats.org/officeDocument/2006/relationships/image" Target="../media/image9.png"/><Relationship Id="rId14" Type="http://schemas.openxmlformats.org/officeDocument/2006/relationships/image" Target="../media/image13.png"/><Relationship Id="rId17" Type="http://schemas.openxmlformats.org/officeDocument/2006/relationships/image" Target="../media/image15.png"/><Relationship Id="rId16" Type="http://schemas.openxmlformats.org/officeDocument/2006/relationships/image" Target="../media/image4.png"/><Relationship Id="rId5" Type="http://schemas.openxmlformats.org/officeDocument/2006/relationships/hyperlink" Target="mailto:hersammc@postech.ac.kr" TargetMode="External"/><Relationship Id="rId19" Type="http://schemas.openxmlformats.org/officeDocument/2006/relationships/image" Target="../media/image1.png"/><Relationship Id="rId6" Type="http://schemas.openxmlformats.org/officeDocument/2006/relationships/hyperlink" Target="mailto:amitb@iitj.ac.in" TargetMode="External"/><Relationship Id="rId18" Type="http://schemas.openxmlformats.org/officeDocument/2006/relationships/image" Target="../media/image2.png"/><Relationship Id="rId7" Type="http://schemas.openxmlformats.org/officeDocument/2006/relationships/hyperlink" Target="mailto:choism@postech.ac.kr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553528" y="1618396"/>
            <a:ext cx="336921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0" i="0" lang="en-US" sz="71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Haptic Modeling of Inhomogeneous Viscoelastic Objects</a:t>
            </a:r>
            <a:endParaRPr b="0" i="0" sz="71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Narrow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lt1"/>
                </a:solidFill>
              </a:rPr>
              <a:t>                           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Gautam Kumar</a:t>
            </a:r>
            <a:r>
              <a:rPr b="1" baseline="3000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Shashi Prakash</a:t>
            </a:r>
            <a:r>
              <a:rPr b="1" baseline="3000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4800">
                <a:solidFill>
                  <a:schemeClr val="lt1"/>
                </a:solidFill>
              </a:rPr>
              <a:t>, Hojun Cha</a:t>
            </a:r>
            <a:r>
              <a:rPr b="1" baseline="30000" lang="en-US" sz="4800">
                <a:solidFill>
                  <a:schemeClr val="lt1"/>
                </a:solidFill>
              </a:rPr>
              <a:t>2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4800">
                <a:solidFill>
                  <a:schemeClr val="lt1"/>
                </a:solidFill>
              </a:rPr>
              <a:t>Amit Bhardwaj</a:t>
            </a:r>
            <a:r>
              <a:rPr b="1" baseline="30000" lang="en-US" sz="4800">
                <a:solidFill>
                  <a:schemeClr val="lt1"/>
                </a:solidFill>
              </a:rPr>
              <a:t>1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b="1" lang="en-US" sz="4800">
                <a:solidFill>
                  <a:schemeClr val="lt1"/>
                </a:solidFill>
              </a:rPr>
              <a:t> S</a:t>
            </a: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eungmoon Choi</a:t>
            </a:r>
            <a:r>
              <a:rPr b="1" baseline="3000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3000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	   </a:t>
            </a:r>
            <a:r>
              <a:rPr b="1" i="0" lang="en-US" sz="3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kumar.156@iitj.ac.in</a:t>
            </a: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z="3300">
                <a:solidFill>
                  <a:schemeClr val="lt1"/>
                </a:solidFill>
              </a:rPr>
              <a:t> </a:t>
            </a:r>
            <a:r>
              <a:rPr b="1" i="0" lang="en-US" sz="3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prakash.8@iitj.ac.in</a:t>
            </a: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-US" sz="3300">
                <a:solidFill>
                  <a:schemeClr val="lt1"/>
                </a:solidFill>
              </a:rPr>
              <a:t> </a:t>
            </a:r>
            <a:r>
              <a:rPr b="1" lang="en-US" sz="3300" u="sng">
                <a:solidFill>
                  <a:schemeClr val="hlink"/>
                </a:solidFill>
                <a:hlinkClick r:id="rId5"/>
              </a:rPr>
              <a:t>hersammc@postech.ac.kr</a:t>
            </a:r>
            <a:r>
              <a:rPr b="1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3300" u="sng">
                <a:solidFill>
                  <a:schemeClr val="hlink"/>
                </a:solidFill>
                <a:hlinkClick r:id="rId6"/>
              </a:rPr>
              <a:t>amitb@iitj.ac.in</a:t>
            </a:r>
            <a:r>
              <a:rPr b="1" lang="en-US" sz="3300">
                <a:solidFill>
                  <a:schemeClr val="lt1"/>
                </a:solidFill>
              </a:rPr>
              <a:t>          </a:t>
            </a:r>
            <a:r>
              <a:rPr b="1" lang="en-US" sz="3300" u="sng">
                <a:solidFill>
                  <a:schemeClr val="hlink"/>
                </a:solidFill>
                <a:hlinkClick r:id="rId7"/>
              </a:rPr>
              <a:t>choism@postech.ac.kr</a:t>
            </a:r>
            <a:r>
              <a:rPr b="1" lang="en-US" sz="3300">
                <a:solidFill>
                  <a:schemeClr val="lt1"/>
                </a:solidFill>
              </a:rPr>
              <a:t> 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Narrow"/>
              <a:buNone/>
            </a:pPr>
            <a:r>
              <a:rPr b="1" lang="en-US" sz="3300">
                <a:solidFill>
                  <a:schemeClr val="lt1"/>
                </a:solidFill>
              </a:rPr>
              <a:t>                                                                                                      </a:t>
            </a:r>
            <a:r>
              <a:rPr b="1" lang="en-US" sz="4200">
                <a:solidFill>
                  <a:schemeClr val="lt1"/>
                </a:solidFill>
              </a:rPr>
              <a:t> </a:t>
            </a:r>
            <a:r>
              <a:rPr b="1" baseline="30000" lang="en-US" sz="4200">
                <a:solidFill>
                  <a:schemeClr val="lt1"/>
                </a:solidFill>
              </a:rPr>
              <a:t>1</a:t>
            </a:r>
            <a:r>
              <a:rPr b="1" baseline="30000" lang="en-US" sz="3300">
                <a:solidFill>
                  <a:schemeClr val="lt1"/>
                </a:solidFill>
              </a:rPr>
              <a:t> </a:t>
            </a:r>
            <a:r>
              <a:rPr b="1" lang="en-US" sz="3300">
                <a:solidFill>
                  <a:schemeClr val="lt1"/>
                </a:solidFill>
              </a:rPr>
              <a:t>Indian Institute of Technology Jodhpur</a:t>
            </a:r>
            <a:endParaRPr b="1" i="0" sz="3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Narrow"/>
              <a:buNone/>
            </a:pPr>
            <a:r>
              <a:rPr b="1" lang="en-US" sz="3300">
                <a:solidFill>
                  <a:schemeClr val="lt1"/>
                </a:solidFill>
              </a:rPr>
              <a:t>                                                                                                   </a:t>
            </a:r>
            <a:r>
              <a:rPr b="1" baseline="30000" lang="en-US" sz="4200">
                <a:solidFill>
                  <a:schemeClr val="lt1"/>
                </a:solidFill>
              </a:rPr>
              <a:t>2</a:t>
            </a:r>
            <a:r>
              <a:rPr b="1" baseline="30000" lang="en-US" sz="3300">
                <a:solidFill>
                  <a:schemeClr val="lt1"/>
                </a:solidFill>
              </a:rPr>
              <a:t> </a:t>
            </a:r>
            <a:r>
              <a:rPr b="1" lang="en-US" sz="3300">
                <a:solidFill>
                  <a:schemeClr val="lt1"/>
                </a:solidFill>
              </a:rPr>
              <a:t>Pohang University of Science and Technology</a:t>
            </a:r>
            <a:endParaRPr b="1" sz="33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747814" y="7722738"/>
            <a:ext cx="107517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751451" y="8543689"/>
            <a:ext cx="10748100" cy="9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This work provides a new approach for modeling of inhomogeneous viscoelastic deformable objects.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mploys the principles of feature-based learning and perceptual adaptive sampling mechanisms to reduce the dataset. 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single random forest-fractional derivative (RF-FD) based data-driven model is trained on the reduced dataset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he existing clustering based solution in the literature where one model is trained for each cluster. 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esults demonstrate that the proposed approach provides a better prediction accuracy in estimating the responses on inhomogeneous objects as compared to the existing solution in the literature.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680165" y="18805941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4200"/>
              <a:buFont typeface="Arial Narrow"/>
              <a:buNone/>
            </a:pPr>
            <a:r>
              <a:rPr b="1" i="0" lang="en-US" sz="4200" u="none" cap="none" strike="noStrik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Data Collection</a:t>
            </a:r>
            <a:endParaRPr b="1" i="0" sz="42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766214" y="34285208"/>
            <a:ext cx="107445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4200"/>
              <a:buFont typeface="Arial Narrow"/>
              <a:buNone/>
            </a:pPr>
            <a:r>
              <a:rPr b="1" i="0" lang="en-US" sz="4200" u="none" cap="none" strike="noStrik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rPr>
              <a:t>Illustration of inhomogeneity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12056674" y="8543719"/>
            <a:ext cx="107514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 Narrow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2053162" y="7722757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Feature-based Learning and Perceptual Sampling</a:t>
            </a:r>
            <a:endParaRPr b="1" sz="4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3358203" y="7722738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Results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3358211" y="32259418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i="0" lang="en-US" sz="4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Conclusion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23385589" y="33061722"/>
            <a:ext cx="10696800" cy="6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 approach required to train just one RF-FD based data-driven model on the reduced dataset for modeling an inhomogeneous deformable object. 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ingle trained model predicts interactions at unknown locations of the objects with good accuracy.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equires a much lesser number of trained models as compared to the existing clustering based solution.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</a:t>
            </a:r>
            <a:r>
              <a:rPr b="0" i="0" lang="en-US" sz="33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rovides better prediction accuracy in terms of the RMSE and maximum error..</a:t>
            </a:r>
            <a:endParaRPr b="0" i="0" sz="33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98109" y="1143090"/>
            <a:ext cx="1920900" cy="22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4325" lIns="88700" spcFirstLastPara="1" rIns="88700" wrap="square" tIns="4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 Narro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CatBoost</a:t>
            </a:r>
            <a:endParaRPr b="0" i="0" sz="2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 Narro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Modelling</a:t>
            </a:r>
            <a:endParaRPr b="0" i="0" sz="2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32079037" y="1143090"/>
            <a:ext cx="1920900" cy="22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4325" lIns="88700" spcFirstLastPara="1" rIns="88700" wrap="square" tIns="4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 Narro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CatBoost</a:t>
            </a:r>
            <a:endParaRPr b="0" i="0" sz="2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 Narrow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Modelling</a:t>
            </a:r>
            <a:endParaRPr b="0" i="0" sz="23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560343" y="922669"/>
            <a:ext cx="2549336" cy="2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6211" y="922669"/>
            <a:ext cx="2549336" cy="28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89383" y="26745889"/>
            <a:ext cx="9350916" cy="725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49269" y="8596823"/>
            <a:ext cx="9350915" cy="798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053300" y="24704500"/>
            <a:ext cx="9277100" cy="719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24120" y="14487956"/>
            <a:ext cx="9350915" cy="740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34439" y="23224332"/>
            <a:ext cx="9350915" cy="738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17708" y="35462951"/>
            <a:ext cx="7876874" cy="621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17708" y="43460952"/>
            <a:ext cx="7876874" cy="6382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168775" y="45087149"/>
            <a:ext cx="8582450" cy="62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>
            <a:off x="12132574" y="32094014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Haptic Modeling: RF-FD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5700613" y="8803422"/>
            <a:ext cx="7104014" cy="134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12053157" y="8543712"/>
            <a:ext cx="38205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Feature-based Learning for Location Selection</a:t>
            </a:r>
            <a:endParaRPr b="0" i="0" sz="3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2" name="Google Shape;172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454762" y="11058428"/>
            <a:ext cx="2989454" cy="148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"/>
          <p:cNvSpPr txBox="1"/>
          <p:nvPr/>
        </p:nvSpPr>
        <p:spPr>
          <a:xfrm>
            <a:off x="12194536" y="11208087"/>
            <a:ext cx="54207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Perceptual Sampling for </a:t>
            </a:r>
            <a:r>
              <a:rPr lang="en-US" sz="3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Significant Sample Selection:</a:t>
            </a:r>
            <a:endParaRPr b="0" i="0" sz="3400" u="none" cap="none" strike="noStrik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4" name="Google Shape;174;p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3156946" y="38167330"/>
            <a:ext cx="8582469" cy="108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808772" y="39920049"/>
            <a:ext cx="5181608" cy="214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943510" y="42734005"/>
            <a:ext cx="7009334" cy="1836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"/>
          <p:cNvSpPr txBox="1"/>
          <p:nvPr/>
        </p:nvSpPr>
        <p:spPr>
          <a:xfrm>
            <a:off x="23358211" y="40280575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Acknowledgement 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23348833" y="40899929"/>
            <a:ext cx="107517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This work was supported in part by a grant from i-HUb Drishti, TIH Jodhpur for a project titled as “Haptics based Medical Simulator for Abdomen Palpation and Pulse Behavior” and in part by a grant from IHFC, TIH IIT Delhi for a project titled as “Telepresence and Teleaction System for Robot 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Assisted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Dentistry”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23348982" y="44657750"/>
            <a:ext cx="10751400" cy="73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4225" lIns="88500" spcFirstLastPara="1" rIns="88500" wrap="square" tIns="44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/>
        </p:nvSpPr>
        <p:spPr>
          <a:xfrm>
            <a:off x="23348806" y="45209162"/>
            <a:ext cx="10751700" cy="5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50" lIns="443550" spcFirstLastPara="1" rIns="443550" wrap="square" tIns="443550">
            <a:spAutoFit/>
          </a:bodyPr>
          <a:lstStyle/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Sianov, A., Harders, M.: Exploring feature-based learning for data-driven haptic rendering. IEEE Transactions on Haptics 11(3), 388–399 (2018)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Data-driven haptic modeling of normal interactions on viscoelastic deformable objects using a random forest. IEEE Robotics and Automation Letters 4(2), 1379–1386 (2019) 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Breiman, L.: Machine Learning, chap. 1, pp. 5–32. Springer (2001)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Haptic codecs for the tactile internet. Proceedings of the IEEE 107(2), 447–470 (2018)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1"/>
          <p:cNvSpPr txBox="1"/>
          <p:nvPr/>
        </p:nvSpPr>
        <p:spPr>
          <a:xfrm>
            <a:off x="898100" y="19999225"/>
            <a:ext cx="10507200" cy="6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400" lIns="101400" spcFirstLastPara="1" rIns="101400" wrap="square" tIns="101400">
            <a:noAutofit/>
          </a:bodyPr>
          <a:lstStyle/>
          <a:p>
            <a:pPr indent="-46355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Data is collected using a force-feedback device and a load cell, recording position-force measurements with an inverted cosine force control signal.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Three physical mockups made of soft silicone (Ecoflex 0010 from SmoothOn Inc.) are used for the experiments, referred to as Object O</a:t>
            </a:r>
            <a:r>
              <a:rPr baseline="-25000"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, Object O</a:t>
            </a:r>
            <a:r>
              <a:rPr baseline="-25000"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and Object O</a:t>
            </a:r>
            <a:r>
              <a:rPr baseline="-25000"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For each object, data is collected from 200 randomly selected contact locations within a 60 mm by 50 mm modeling area that exhibits a high level of inhomogeneity.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4049275" y="16957350"/>
            <a:ext cx="9277101" cy="72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"/>
          <p:cNvSpPr txBox="1"/>
          <p:nvPr/>
        </p:nvSpPr>
        <p:spPr>
          <a:xfrm>
            <a:off x="12386263" y="33698800"/>
            <a:ext cx="10123800" cy="4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 RF-FD (Random Forest with Fractional Derivatives) data-driven model is used to learn a non-parametric mapping function between input (position) and output (force) samples.</a:t>
            </a: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63550" lvl="0" marL="508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 Narrow"/>
              <a:buChar char="●"/>
            </a:pPr>
            <a:r>
              <a:rPr lang="en-US" sz="33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model's input features include fractional derivatives (FDs) of position information and the X-Y position of the contact location. Ten orders of FDs are used, ranging from 0.05 to 0.50.</a:t>
            </a:r>
            <a:endParaRPr sz="330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ResearchPosters 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D5667"/>
      </a:accent2>
      <a:accent3>
        <a:srgbClr val="14819B"/>
      </a:accent3>
      <a:accent4>
        <a:srgbClr val="000000"/>
      </a:accent4>
      <a:accent5>
        <a:srgbClr val="CEF0F8"/>
      </a:accent5>
      <a:accent6>
        <a:srgbClr val="BF9000"/>
      </a:accent6>
      <a:hlink>
        <a:srgbClr val="6CD3EB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2009-11-10T07:29:27Z</dcterms:created>
  <dc:creator>Copywrite Digital - Tralee - 066 7128671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