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74" r:id="rId3"/>
    <p:sldId id="257" r:id="rId4"/>
    <p:sldId id="263" r:id="rId5"/>
    <p:sldId id="260" r:id="rId6"/>
    <p:sldId id="261" r:id="rId7"/>
    <p:sldId id="262" r:id="rId8"/>
    <p:sldId id="272" r:id="rId9"/>
    <p:sldId id="264" r:id="rId10"/>
    <p:sldId id="270" r:id="rId11"/>
    <p:sldId id="269" r:id="rId12"/>
    <p:sldId id="271" r:id="rId13"/>
    <p:sldId id="265" r:id="rId14"/>
    <p:sldId id="273"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2" d="100"/>
          <a:sy n="62" d="100"/>
        </p:scale>
        <p:origin x="7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BA5D090-220C-4DB8-814A-A029364E693F}" type="datetimeFigureOut">
              <a:rPr lang="en-IN" smtClean="0"/>
              <a:t>07-10-2024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9F0B7C3-EEE2-481E-BAEA-E8B050150C9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379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A5D090-220C-4DB8-814A-A029364E693F}"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0B7C3-EEE2-481E-BAEA-E8B050150C95}" type="slidenum">
              <a:rPr lang="en-IN" smtClean="0"/>
              <a:t>‹#›</a:t>
            </a:fld>
            <a:endParaRPr lang="en-IN"/>
          </a:p>
        </p:txBody>
      </p:sp>
    </p:spTree>
    <p:extLst>
      <p:ext uri="{BB962C8B-B14F-4D97-AF65-F5344CB8AC3E}">
        <p14:creationId xmlns:p14="http://schemas.microsoft.com/office/powerpoint/2010/main" val="2988907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5D090-220C-4DB8-814A-A029364E693F}"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0B7C3-EEE2-481E-BAEA-E8B050150C9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2168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5D090-220C-4DB8-814A-A029364E693F}"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0B7C3-EEE2-481E-BAEA-E8B050150C9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6834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5D090-220C-4DB8-814A-A029364E693F}"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0B7C3-EEE2-481E-BAEA-E8B050150C95}" type="slidenum">
              <a:rPr lang="en-IN" smtClean="0"/>
              <a:t>‹#›</a:t>
            </a:fld>
            <a:endParaRPr lang="en-IN"/>
          </a:p>
        </p:txBody>
      </p:sp>
    </p:spTree>
    <p:extLst>
      <p:ext uri="{BB962C8B-B14F-4D97-AF65-F5344CB8AC3E}">
        <p14:creationId xmlns:p14="http://schemas.microsoft.com/office/powerpoint/2010/main" val="3089373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5D090-220C-4DB8-814A-A029364E693F}"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0B7C3-EEE2-481E-BAEA-E8B050150C9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3123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5D090-220C-4DB8-814A-A029364E693F}"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0B7C3-EEE2-481E-BAEA-E8B050150C9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0526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5D090-220C-4DB8-814A-A029364E693F}"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0B7C3-EEE2-481E-BAEA-E8B050150C9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4342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5D090-220C-4DB8-814A-A029364E693F}"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0B7C3-EEE2-481E-BAEA-E8B050150C9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3769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5D090-220C-4DB8-814A-A029364E693F}"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0B7C3-EEE2-481E-BAEA-E8B050150C95}" type="slidenum">
              <a:rPr lang="en-IN" smtClean="0"/>
              <a:t>‹#›</a:t>
            </a:fld>
            <a:endParaRPr lang="en-IN"/>
          </a:p>
        </p:txBody>
      </p:sp>
    </p:spTree>
    <p:extLst>
      <p:ext uri="{BB962C8B-B14F-4D97-AF65-F5344CB8AC3E}">
        <p14:creationId xmlns:p14="http://schemas.microsoft.com/office/powerpoint/2010/main" val="416274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5D090-220C-4DB8-814A-A029364E693F}"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0B7C3-EEE2-481E-BAEA-E8B050150C9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44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5D090-220C-4DB8-814A-A029364E693F}"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0B7C3-EEE2-481E-BAEA-E8B050150C95}" type="slidenum">
              <a:rPr lang="en-IN" smtClean="0"/>
              <a:t>‹#›</a:t>
            </a:fld>
            <a:endParaRPr lang="en-IN"/>
          </a:p>
        </p:txBody>
      </p:sp>
    </p:spTree>
    <p:extLst>
      <p:ext uri="{BB962C8B-B14F-4D97-AF65-F5344CB8AC3E}">
        <p14:creationId xmlns:p14="http://schemas.microsoft.com/office/powerpoint/2010/main" val="178161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A5D090-220C-4DB8-814A-A029364E693F}" type="datetimeFigureOut">
              <a:rPr lang="en-IN" smtClean="0"/>
              <a:t>07-10-2024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F0B7C3-EEE2-481E-BAEA-E8B050150C9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492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A5D090-220C-4DB8-814A-A029364E693F}" type="datetimeFigureOut">
              <a:rPr lang="en-IN" smtClean="0"/>
              <a:t>07-10-2024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F0B7C3-EEE2-481E-BAEA-E8B050150C9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1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5D090-220C-4DB8-814A-A029364E693F}" type="datetimeFigureOut">
              <a:rPr lang="en-IN" smtClean="0"/>
              <a:t>07-10-2024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F0B7C3-EEE2-481E-BAEA-E8B050150C95}" type="slidenum">
              <a:rPr lang="en-IN" smtClean="0"/>
              <a:t>‹#›</a:t>
            </a:fld>
            <a:endParaRPr lang="en-IN"/>
          </a:p>
        </p:txBody>
      </p:sp>
    </p:spTree>
    <p:extLst>
      <p:ext uri="{BB962C8B-B14F-4D97-AF65-F5344CB8AC3E}">
        <p14:creationId xmlns:p14="http://schemas.microsoft.com/office/powerpoint/2010/main" val="142813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A5D090-220C-4DB8-814A-A029364E693F}"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0B7C3-EEE2-481E-BAEA-E8B050150C9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5078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A5D090-220C-4DB8-814A-A029364E693F}"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0B7C3-EEE2-481E-BAEA-E8B050150C95}" type="slidenum">
              <a:rPr lang="en-IN" smtClean="0"/>
              <a:t>‹#›</a:t>
            </a:fld>
            <a:endParaRPr lang="en-IN"/>
          </a:p>
        </p:txBody>
      </p:sp>
    </p:spTree>
    <p:extLst>
      <p:ext uri="{BB962C8B-B14F-4D97-AF65-F5344CB8AC3E}">
        <p14:creationId xmlns:p14="http://schemas.microsoft.com/office/powerpoint/2010/main" val="207541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A5D090-220C-4DB8-814A-A029364E693F}" type="datetimeFigureOut">
              <a:rPr lang="en-IN" smtClean="0"/>
              <a:t>07-10-2024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F0B7C3-EEE2-481E-BAEA-E8B050150C95}" type="slidenum">
              <a:rPr lang="en-IN" smtClean="0"/>
              <a:t>‹#›</a:t>
            </a:fld>
            <a:endParaRPr lang="en-IN"/>
          </a:p>
        </p:txBody>
      </p:sp>
    </p:spTree>
    <p:extLst>
      <p:ext uri="{BB962C8B-B14F-4D97-AF65-F5344CB8AC3E}">
        <p14:creationId xmlns:p14="http://schemas.microsoft.com/office/powerpoint/2010/main" val="2099899288"/>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Coursesteach/spam-detection-using-machine-learning-methods-dd5dbc799b6b" TargetMode="External"/><Relationship Id="rId2" Type="http://schemas.openxmlformats.org/officeDocument/2006/relationships/hyperlink" Target="https://onlinelibrary.wiley.com/doi/10.1155/2022/186288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1E35-490E-414B-B260-E875FD760D46}"/>
              </a:ext>
            </a:extLst>
          </p:cNvPr>
          <p:cNvSpPr>
            <a:spLocks noGrp="1"/>
          </p:cNvSpPr>
          <p:nvPr>
            <p:ph type="ctrTitle"/>
          </p:nvPr>
        </p:nvSpPr>
        <p:spPr>
          <a:xfrm>
            <a:off x="2039815" y="1406769"/>
            <a:ext cx="7801707" cy="1561900"/>
          </a:xfrm>
        </p:spPr>
        <p:txBody>
          <a:bodyPr>
            <a:noAutofit/>
          </a:bodyPr>
          <a:lstStyle/>
          <a:p>
            <a:r>
              <a:rPr lang="en-IN" sz="6600" b="1" dirty="0"/>
              <a:t>EMAIL SPAM </a:t>
            </a:r>
            <a:r>
              <a:rPr lang="en-IN" sz="2000" b="1" dirty="0"/>
              <a:t>DETECTION USING MACHINE LEARNING</a:t>
            </a:r>
          </a:p>
        </p:txBody>
      </p:sp>
      <p:sp>
        <p:nvSpPr>
          <p:cNvPr id="3" name="Subtitle 2">
            <a:extLst>
              <a:ext uri="{FF2B5EF4-FFF2-40B4-BE49-F238E27FC236}">
                <a16:creationId xmlns:a16="http://schemas.microsoft.com/office/drawing/2014/main" id="{381270BB-7958-30A7-2020-9A628C4C6CD8}"/>
              </a:ext>
            </a:extLst>
          </p:cNvPr>
          <p:cNvSpPr>
            <a:spLocks noGrp="1"/>
          </p:cNvSpPr>
          <p:nvPr>
            <p:ph type="subTitle" idx="1"/>
          </p:nvPr>
        </p:nvSpPr>
        <p:spPr>
          <a:xfrm>
            <a:off x="2549769" y="3751782"/>
            <a:ext cx="7974623" cy="1892879"/>
          </a:xfrm>
        </p:spPr>
        <p:txBody>
          <a:bodyPr>
            <a:normAutofit fontScale="62500" lnSpcReduction="20000"/>
          </a:bodyPr>
          <a:lstStyle/>
          <a:p>
            <a:pPr algn="just"/>
            <a:r>
              <a:rPr lang="en-IN" sz="3200" dirty="0"/>
              <a:t>Submitted by : Kartikay Kaushik (RA2211003030241).</a:t>
            </a:r>
          </a:p>
          <a:p>
            <a:pPr algn="just"/>
            <a:r>
              <a:rPr lang="en-IN" sz="3200" dirty="0"/>
              <a:t>                        Ronak Arora(RA2211003030287).</a:t>
            </a:r>
          </a:p>
          <a:p>
            <a:pPr algn="just"/>
            <a:r>
              <a:rPr lang="en-IN" sz="3200" dirty="0"/>
              <a:t>                        Mohit Gautam(RA2211003030290).</a:t>
            </a:r>
          </a:p>
          <a:p>
            <a:pPr algn="just"/>
            <a:r>
              <a:rPr lang="en-IN" sz="3200" dirty="0"/>
              <a:t>Submitted To: Mr. </a:t>
            </a:r>
            <a:r>
              <a:rPr lang="en-IN" sz="3200" dirty="0" err="1"/>
              <a:t>Chiranjit</a:t>
            </a:r>
            <a:r>
              <a:rPr lang="en-IN" sz="3200" dirty="0"/>
              <a:t> Dutta.</a:t>
            </a:r>
          </a:p>
          <a:p>
            <a:pPr algn="l"/>
            <a:r>
              <a:rPr lang="en-IN" dirty="0"/>
              <a:t>                          </a:t>
            </a:r>
          </a:p>
        </p:txBody>
      </p:sp>
    </p:spTree>
    <p:extLst>
      <p:ext uri="{BB962C8B-B14F-4D97-AF65-F5344CB8AC3E}">
        <p14:creationId xmlns:p14="http://schemas.microsoft.com/office/powerpoint/2010/main" val="3162664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D90A-68FD-246A-435B-6FF39C93A406}"/>
              </a:ext>
            </a:extLst>
          </p:cNvPr>
          <p:cNvSpPr>
            <a:spLocks noGrp="1"/>
          </p:cNvSpPr>
          <p:nvPr>
            <p:ph type="title"/>
          </p:nvPr>
        </p:nvSpPr>
        <p:spPr/>
        <p:txBody>
          <a:bodyPr/>
          <a:lstStyle/>
          <a:p>
            <a:r>
              <a:rPr lang="en-IN" b="1" dirty="0"/>
              <a:t>Most Used Words in Spam Emails</a:t>
            </a:r>
          </a:p>
        </p:txBody>
      </p:sp>
      <p:pic>
        <p:nvPicPr>
          <p:cNvPr id="5" name="Content Placeholder 4">
            <a:extLst>
              <a:ext uri="{FF2B5EF4-FFF2-40B4-BE49-F238E27FC236}">
                <a16:creationId xmlns:a16="http://schemas.microsoft.com/office/drawing/2014/main" id="{B35B77BD-9CA5-0355-E307-CA1E1153AAA5}"/>
              </a:ext>
            </a:extLst>
          </p:cNvPr>
          <p:cNvPicPr>
            <a:picLocks noGrp="1" noChangeAspect="1"/>
          </p:cNvPicPr>
          <p:nvPr>
            <p:ph idx="1"/>
          </p:nvPr>
        </p:nvPicPr>
        <p:blipFill>
          <a:blip r:embed="rId2"/>
          <a:stretch>
            <a:fillRect/>
          </a:stretch>
        </p:blipFill>
        <p:spPr>
          <a:xfrm>
            <a:off x="2655277" y="2497016"/>
            <a:ext cx="6734907" cy="3713590"/>
          </a:xfrm>
        </p:spPr>
      </p:pic>
    </p:spTree>
    <p:extLst>
      <p:ext uri="{BB962C8B-B14F-4D97-AF65-F5344CB8AC3E}">
        <p14:creationId xmlns:p14="http://schemas.microsoft.com/office/powerpoint/2010/main" val="409783488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D246-768D-337C-6F73-0E96678DEE32}"/>
              </a:ext>
            </a:extLst>
          </p:cNvPr>
          <p:cNvSpPr>
            <a:spLocks noGrp="1"/>
          </p:cNvSpPr>
          <p:nvPr>
            <p:ph type="title"/>
          </p:nvPr>
        </p:nvSpPr>
        <p:spPr/>
        <p:txBody>
          <a:bodyPr>
            <a:noAutofit/>
          </a:bodyPr>
          <a:lstStyle/>
          <a:p>
            <a:r>
              <a:rPr lang="en-IN" sz="4800" b="1" dirty="0"/>
              <a:t> ML Model using ROC curve</a:t>
            </a:r>
          </a:p>
        </p:txBody>
      </p:sp>
      <p:pic>
        <p:nvPicPr>
          <p:cNvPr id="5" name="Content Placeholder 4">
            <a:extLst>
              <a:ext uri="{FF2B5EF4-FFF2-40B4-BE49-F238E27FC236}">
                <a16:creationId xmlns:a16="http://schemas.microsoft.com/office/drawing/2014/main" id="{EDD62765-3F2B-7889-BB54-2231C0DB9FDD}"/>
              </a:ext>
            </a:extLst>
          </p:cNvPr>
          <p:cNvPicPr>
            <a:picLocks noGrp="1" noChangeAspect="1"/>
          </p:cNvPicPr>
          <p:nvPr>
            <p:ph idx="1"/>
          </p:nvPr>
        </p:nvPicPr>
        <p:blipFill>
          <a:blip r:embed="rId2"/>
          <a:stretch>
            <a:fillRect/>
          </a:stretch>
        </p:blipFill>
        <p:spPr>
          <a:xfrm>
            <a:off x="3780692" y="2453055"/>
            <a:ext cx="3931889" cy="3710354"/>
          </a:xfrm>
        </p:spPr>
      </p:pic>
    </p:spTree>
    <p:extLst>
      <p:ext uri="{BB962C8B-B14F-4D97-AF65-F5344CB8AC3E}">
        <p14:creationId xmlns:p14="http://schemas.microsoft.com/office/powerpoint/2010/main" val="3101156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D246-768D-337C-6F73-0E96678DEE32}"/>
              </a:ext>
            </a:extLst>
          </p:cNvPr>
          <p:cNvSpPr>
            <a:spLocks noGrp="1"/>
          </p:cNvSpPr>
          <p:nvPr>
            <p:ph type="title"/>
          </p:nvPr>
        </p:nvSpPr>
        <p:spPr/>
        <p:txBody>
          <a:bodyPr>
            <a:noAutofit/>
          </a:bodyPr>
          <a:lstStyle/>
          <a:p>
            <a:r>
              <a:rPr lang="en-IN" sz="4800" b="1" dirty="0"/>
              <a:t>ML </a:t>
            </a:r>
            <a:r>
              <a:rPr lang="en-IN" sz="4800" b="1" dirty="0" err="1"/>
              <a:t>Model:Multinomial</a:t>
            </a:r>
            <a:r>
              <a:rPr lang="en-IN" sz="4800" b="1" dirty="0"/>
              <a:t> Naïve Bayes</a:t>
            </a:r>
          </a:p>
        </p:txBody>
      </p:sp>
      <p:sp>
        <p:nvSpPr>
          <p:cNvPr id="4" name="Content Placeholder 3">
            <a:extLst>
              <a:ext uri="{FF2B5EF4-FFF2-40B4-BE49-F238E27FC236}">
                <a16:creationId xmlns:a16="http://schemas.microsoft.com/office/drawing/2014/main" id="{367F2C13-EDE7-43C6-9433-C570712B8C50}"/>
              </a:ext>
            </a:extLst>
          </p:cNvPr>
          <p:cNvSpPr>
            <a:spLocks noGrp="1"/>
          </p:cNvSpPr>
          <p:nvPr>
            <p:ph idx="1"/>
          </p:nvPr>
        </p:nvSpPr>
        <p:spPr/>
        <p:txBody>
          <a:bodyPr>
            <a:normAutofit fontScale="70000" lnSpcReduction="20000"/>
          </a:bodyPr>
          <a:lstStyle/>
          <a:p>
            <a:r>
              <a:rPr lang="en-US" b="0" dirty="0">
                <a:solidFill>
                  <a:srgbClr val="008000"/>
                </a:solidFill>
                <a:effectLst/>
                <a:latin typeface="Consolas" panose="020B0609020204030204" pitchFamily="49" charset="0"/>
              </a:rPr>
              <a:t># ML Model - 1 Implementation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Create a machine learning pipeline using scikit-learn, combining text vectorization (</a:t>
            </a:r>
            <a:r>
              <a:rPr lang="en-US" b="0" dirty="0" err="1">
                <a:solidFill>
                  <a:srgbClr val="008000"/>
                </a:solidFill>
                <a:effectLst/>
                <a:latin typeface="Consolas" panose="020B0609020204030204" pitchFamily="49" charset="0"/>
              </a:rPr>
              <a:t>CountVectorizer</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and a Multinomial Naive Bayes classifier for email spam detection.</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clf</a:t>
            </a:r>
            <a:r>
              <a:rPr lang="en-US" b="0" dirty="0">
                <a:solidFill>
                  <a:srgbClr val="000000"/>
                </a:solidFill>
                <a:effectLst/>
                <a:latin typeface="Consolas" panose="020B0609020204030204" pitchFamily="49" charset="0"/>
              </a:rPr>
              <a:t> = Pipeline([</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'vectorizer'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CountVectorizer</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Step 1: Text data transformation</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nb</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MultinomialNB</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Step 2: Classification using Naive Bayes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Model is trained (fit) and predicted in the evaluate model</a:t>
            </a:r>
            <a:endParaRPr lang="en-US" b="0" dirty="0">
              <a:solidFill>
                <a:srgbClr val="000000"/>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71769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343E0-7CD5-8643-35D6-5E979E79B9FF}"/>
              </a:ext>
            </a:extLst>
          </p:cNvPr>
          <p:cNvSpPr>
            <a:spLocks noGrp="1"/>
          </p:cNvSpPr>
          <p:nvPr>
            <p:ph type="title"/>
          </p:nvPr>
        </p:nvSpPr>
        <p:spPr>
          <a:xfrm>
            <a:off x="1295401" y="1219524"/>
            <a:ext cx="9601196" cy="1303867"/>
          </a:xfrm>
        </p:spPr>
        <p:txBody>
          <a:bodyPr>
            <a:normAutofit fontScale="90000"/>
          </a:bodyPr>
          <a:lstStyle/>
          <a:p>
            <a:pPr algn="ctr"/>
            <a:r>
              <a:rPr lang="en-IN" sz="8000" b="1" dirty="0"/>
              <a:t>METHODOLOGIES</a:t>
            </a:r>
            <a:br>
              <a:rPr lang="en-IN" b="1" dirty="0"/>
            </a:br>
            <a:endParaRPr lang="en-IN" dirty="0"/>
          </a:p>
        </p:txBody>
      </p:sp>
      <p:sp>
        <p:nvSpPr>
          <p:cNvPr id="3" name="Content Placeholder 2">
            <a:extLst>
              <a:ext uri="{FF2B5EF4-FFF2-40B4-BE49-F238E27FC236}">
                <a16:creationId xmlns:a16="http://schemas.microsoft.com/office/drawing/2014/main" id="{F5830289-1D03-53F7-17C4-D455649E10EC}"/>
              </a:ext>
            </a:extLst>
          </p:cNvPr>
          <p:cNvSpPr>
            <a:spLocks noGrp="1"/>
          </p:cNvSpPr>
          <p:nvPr>
            <p:ph idx="1"/>
          </p:nvPr>
        </p:nvSpPr>
        <p:spPr>
          <a:xfrm>
            <a:off x="1201615" y="2523391"/>
            <a:ext cx="9788769" cy="3609609"/>
          </a:xfrm>
        </p:spPr>
        <p:txBody>
          <a:bodyPr>
            <a:normAutofit fontScale="85000" lnSpcReduction="20000"/>
          </a:bodyPr>
          <a:lstStyle/>
          <a:p>
            <a:r>
              <a:rPr lang="en-US" b="1" dirty="0"/>
              <a:t>Supervised Learning</a:t>
            </a:r>
            <a:r>
              <a:rPr lang="en-US" dirty="0"/>
              <a:t>: Use labeled datasets of spam and legitimate emails to train classification models.</a:t>
            </a:r>
          </a:p>
          <a:p>
            <a:r>
              <a:rPr lang="en-US" b="1" dirty="0"/>
              <a:t>Natural Language Processing</a:t>
            </a:r>
            <a:r>
              <a:rPr lang="en-US" dirty="0"/>
              <a:t>: Apply NLP techniques to extract meaningful features from email text and metadata.</a:t>
            </a:r>
          </a:p>
          <a:p>
            <a:r>
              <a:rPr lang="en-US" b="1" dirty="0"/>
              <a:t>Ensemble Methods</a:t>
            </a:r>
            <a:r>
              <a:rPr lang="en-US" dirty="0"/>
              <a:t>: Combine multiple models, such as decision trees and random forests, for improved accuracy.</a:t>
            </a:r>
          </a:p>
          <a:p>
            <a:r>
              <a:rPr lang="en-US" b="1" dirty="0"/>
              <a:t>Continuous Model Refinement</a:t>
            </a:r>
            <a:r>
              <a:rPr lang="en-US" dirty="0"/>
              <a:t>: Regularly update and retrain the model to adapt to evolving spam tactics.</a:t>
            </a:r>
          </a:p>
          <a:p>
            <a:r>
              <a:rPr lang="en-IN" b="1" dirty="0"/>
              <a:t>Support Vector Machine (SVM): </a:t>
            </a:r>
            <a:r>
              <a:rPr lang="en-US" dirty="0"/>
              <a:t>SVM is a formally defined discriminative supervised learning classifier that takes labeled examples for training and gives a hyperplane as output, classifying new data. </a:t>
            </a:r>
            <a:endParaRPr lang="en-IN" dirty="0"/>
          </a:p>
        </p:txBody>
      </p:sp>
    </p:spTree>
    <p:extLst>
      <p:ext uri="{BB962C8B-B14F-4D97-AF65-F5344CB8AC3E}">
        <p14:creationId xmlns:p14="http://schemas.microsoft.com/office/powerpoint/2010/main" val="2892520179"/>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343E0-7CD5-8643-35D6-5E979E79B9FF}"/>
              </a:ext>
            </a:extLst>
          </p:cNvPr>
          <p:cNvSpPr>
            <a:spLocks noGrp="1"/>
          </p:cNvSpPr>
          <p:nvPr>
            <p:ph type="title"/>
          </p:nvPr>
        </p:nvSpPr>
        <p:spPr>
          <a:xfrm>
            <a:off x="1295401" y="695542"/>
            <a:ext cx="9601196" cy="1303867"/>
          </a:xfrm>
        </p:spPr>
        <p:txBody>
          <a:bodyPr>
            <a:normAutofit fontScale="90000"/>
          </a:bodyPr>
          <a:lstStyle/>
          <a:p>
            <a:pPr algn="ctr"/>
            <a:r>
              <a:rPr lang="en-IN" sz="8000" b="1" dirty="0"/>
              <a:t>GUI</a:t>
            </a:r>
            <a:endParaRPr lang="en-IN" dirty="0"/>
          </a:p>
        </p:txBody>
      </p:sp>
      <p:pic>
        <p:nvPicPr>
          <p:cNvPr id="7" name="Content Placeholder 6">
            <a:extLst>
              <a:ext uri="{FF2B5EF4-FFF2-40B4-BE49-F238E27FC236}">
                <a16:creationId xmlns:a16="http://schemas.microsoft.com/office/drawing/2014/main" id="{4B6CBAFA-660C-4C93-8F1B-33C0C70DDA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1" y="1818527"/>
            <a:ext cx="9718496" cy="4056812"/>
          </a:xfrm>
        </p:spPr>
      </p:pic>
    </p:spTree>
    <p:extLst>
      <p:ext uri="{BB962C8B-B14F-4D97-AF65-F5344CB8AC3E}">
        <p14:creationId xmlns:p14="http://schemas.microsoft.com/office/powerpoint/2010/main" val="3517259338"/>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739E-759E-D126-99D4-E195EA6B8758}"/>
              </a:ext>
            </a:extLst>
          </p:cNvPr>
          <p:cNvSpPr>
            <a:spLocks noGrp="1"/>
          </p:cNvSpPr>
          <p:nvPr>
            <p:ph type="title"/>
          </p:nvPr>
        </p:nvSpPr>
        <p:spPr>
          <a:xfrm>
            <a:off x="1084386" y="1268043"/>
            <a:ext cx="9601196" cy="1303867"/>
          </a:xfrm>
        </p:spPr>
        <p:txBody>
          <a:bodyPr>
            <a:normAutofit fontScale="90000"/>
          </a:bodyPr>
          <a:lstStyle/>
          <a:p>
            <a:pPr algn="ctr"/>
            <a:r>
              <a:rPr lang="en-IN" sz="7300" b="1" dirty="0"/>
              <a:t>RESULTS</a:t>
            </a:r>
            <a:br>
              <a:rPr lang="en-IN" b="1" dirty="0"/>
            </a:br>
            <a:endParaRPr lang="en-IN" dirty="0"/>
          </a:p>
        </p:txBody>
      </p:sp>
      <p:sp>
        <p:nvSpPr>
          <p:cNvPr id="3" name="Content Placeholder 2">
            <a:extLst>
              <a:ext uri="{FF2B5EF4-FFF2-40B4-BE49-F238E27FC236}">
                <a16:creationId xmlns:a16="http://schemas.microsoft.com/office/drawing/2014/main" id="{593A669F-A32D-101F-8D61-9E07B9C7A608}"/>
              </a:ext>
            </a:extLst>
          </p:cNvPr>
          <p:cNvSpPr>
            <a:spLocks noGrp="1"/>
          </p:cNvSpPr>
          <p:nvPr>
            <p:ph idx="1"/>
          </p:nvPr>
        </p:nvSpPr>
        <p:spPr/>
        <p:txBody>
          <a:bodyPr/>
          <a:lstStyle/>
          <a:p>
            <a:r>
              <a:rPr lang="en-US" b="1" dirty="0"/>
              <a:t>Accuracy: </a:t>
            </a:r>
            <a:r>
              <a:rPr lang="en-US" dirty="0"/>
              <a:t>The machine learning model achieves over 95% accuracy in identifying spam emails.</a:t>
            </a:r>
          </a:p>
          <a:p>
            <a:r>
              <a:rPr lang="en-US" b="1" dirty="0"/>
              <a:t>False Positive Rate: </a:t>
            </a:r>
            <a:r>
              <a:rPr lang="en-US" dirty="0"/>
              <a:t>The system maintains a low false positive rate, ensuring minimal disruption to legitimate email delivery.</a:t>
            </a:r>
          </a:p>
          <a:p>
            <a:r>
              <a:rPr lang="en-US" b="1" dirty="0"/>
              <a:t>Scalability: </a:t>
            </a:r>
            <a:r>
              <a:rPr lang="en-US" dirty="0"/>
              <a:t>The solution can handle high volumes of email traffic with low latency and minimal computational resources.</a:t>
            </a:r>
          </a:p>
          <a:p>
            <a:endParaRPr lang="en-US" dirty="0"/>
          </a:p>
          <a:p>
            <a:endParaRPr lang="en-US" dirty="0"/>
          </a:p>
          <a:p>
            <a:endParaRPr lang="en-IN" dirty="0"/>
          </a:p>
        </p:txBody>
      </p:sp>
    </p:spTree>
    <p:extLst>
      <p:ext uri="{BB962C8B-B14F-4D97-AF65-F5344CB8AC3E}">
        <p14:creationId xmlns:p14="http://schemas.microsoft.com/office/powerpoint/2010/main" val="3180082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EC60-92FF-E1E9-65FC-769A2E2BB33F}"/>
              </a:ext>
            </a:extLst>
          </p:cNvPr>
          <p:cNvSpPr>
            <a:spLocks noGrp="1"/>
          </p:cNvSpPr>
          <p:nvPr>
            <p:ph type="title"/>
          </p:nvPr>
        </p:nvSpPr>
        <p:spPr>
          <a:xfrm>
            <a:off x="1049217" y="1351409"/>
            <a:ext cx="9601196" cy="1303867"/>
          </a:xfrm>
        </p:spPr>
        <p:txBody>
          <a:bodyPr>
            <a:normAutofit fontScale="90000"/>
          </a:bodyPr>
          <a:lstStyle/>
          <a:p>
            <a:pPr algn="ctr"/>
            <a:r>
              <a:rPr lang="en-IN" sz="7300" b="1" dirty="0"/>
              <a:t>CONCLUSION</a:t>
            </a:r>
            <a:br>
              <a:rPr lang="en-IN" b="1" dirty="0"/>
            </a:br>
            <a:endParaRPr lang="en-IN" dirty="0"/>
          </a:p>
        </p:txBody>
      </p:sp>
      <p:sp>
        <p:nvSpPr>
          <p:cNvPr id="3" name="Content Placeholder 2">
            <a:extLst>
              <a:ext uri="{FF2B5EF4-FFF2-40B4-BE49-F238E27FC236}">
                <a16:creationId xmlns:a16="http://schemas.microsoft.com/office/drawing/2014/main" id="{02605BF1-84D1-4CB3-7828-901D7DB81B34}"/>
              </a:ext>
            </a:extLst>
          </p:cNvPr>
          <p:cNvSpPr>
            <a:spLocks noGrp="1"/>
          </p:cNvSpPr>
          <p:nvPr>
            <p:ph idx="1"/>
          </p:nvPr>
        </p:nvSpPr>
        <p:spPr>
          <a:xfrm>
            <a:off x="1295402" y="2479431"/>
            <a:ext cx="10058398" cy="3697532"/>
          </a:xfrm>
        </p:spPr>
        <p:txBody>
          <a:bodyPr>
            <a:normAutofit fontScale="92500" lnSpcReduction="10000"/>
          </a:bodyPr>
          <a:lstStyle/>
          <a:p>
            <a:r>
              <a:rPr lang="en-US" dirty="0"/>
              <a:t>The machine learning-based email spam detection system provides a highly effective solution to a significant problem. By accurately identifying and filtering out spam, the system enhances the overall email experience for users. Continuous model updates and refinements ensure the system remains adaptable to evolving spam tactics. In conclusion, this project has demonstrated that machine learning, combined with effective feature engineering and model selection, can be a powerful tool in the ongoing battle against email spam. By implementing this spam detection system, we've taken a significant step towards minimizing the impact of spam messages on email users' lives. Email inboxes are now a safer place, thanks to the successful implementation of our email spam detection system. As we conclude this project, we look forward to continued improvements and innovations in email security.</a:t>
            </a:r>
            <a:endParaRPr lang="en-IN" dirty="0"/>
          </a:p>
        </p:txBody>
      </p:sp>
    </p:spTree>
    <p:extLst>
      <p:ext uri="{BB962C8B-B14F-4D97-AF65-F5344CB8AC3E}">
        <p14:creationId xmlns:p14="http://schemas.microsoft.com/office/powerpoint/2010/main" val="26427772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0AF12-4D52-724A-5C37-043CD9C4E406}"/>
              </a:ext>
            </a:extLst>
          </p:cNvPr>
          <p:cNvSpPr>
            <a:spLocks noGrp="1"/>
          </p:cNvSpPr>
          <p:nvPr>
            <p:ph type="title"/>
          </p:nvPr>
        </p:nvSpPr>
        <p:spPr>
          <a:xfrm>
            <a:off x="1295402" y="1397977"/>
            <a:ext cx="9228990" cy="888022"/>
          </a:xfrm>
        </p:spPr>
        <p:txBody>
          <a:bodyPr>
            <a:normAutofit fontScale="90000"/>
          </a:bodyPr>
          <a:lstStyle/>
          <a:p>
            <a:pPr algn="ctr"/>
            <a:r>
              <a:rPr lang="en-IN" sz="7300" b="1" dirty="0"/>
              <a:t>REFERENCES</a:t>
            </a:r>
            <a:br>
              <a:rPr lang="en-IN" b="1" dirty="0"/>
            </a:br>
            <a:endParaRPr lang="en-IN" dirty="0"/>
          </a:p>
        </p:txBody>
      </p:sp>
      <p:sp>
        <p:nvSpPr>
          <p:cNvPr id="3" name="Content Placeholder 2">
            <a:extLst>
              <a:ext uri="{FF2B5EF4-FFF2-40B4-BE49-F238E27FC236}">
                <a16:creationId xmlns:a16="http://schemas.microsoft.com/office/drawing/2014/main" id="{5F263281-DFA5-F714-DD18-310035862169}"/>
              </a:ext>
            </a:extLst>
          </p:cNvPr>
          <p:cNvSpPr>
            <a:spLocks noGrp="1"/>
          </p:cNvSpPr>
          <p:nvPr>
            <p:ph idx="1"/>
          </p:nvPr>
        </p:nvSpPr>
        <p:spPr/>
        <p:txBody>
          <a:bodyPr/>
          <a:lstStyle/>
          <a:p>
            <a:pPr marL="0" indent="0">
              <a:buNone/>
            </a:pPr>
            <a:r>
              <a:rPr lang="en-US" dirty="0"/>
              <a:t>For more information on the technical aspects and best practices of email spam detection using machine learning, please refer to the following resources:</a:t>
            </a:r>
          </a:p>
          <a:p>
            <a:r>
              <a:rPr lang="en-IN" dirty="0">
                <a:hlinkClick r:id="rId2"/>
              </a:rPr>
              <a:t>https://onlinelibrary.wiley.com/doi/10.1155/2022/1862888</a:t>
            </a:r>
            <a:endParaRPr lang="en-IN" dirty="0"/>
          </a:p>
          <a:p>
            <a:r>
              <a:rPr lang="en-IN" dirty="0">
                <a:hlinkClick r:id="rId3"/>
              </a:rPr>
              <a:t>https://medium.com/@Coursesteach/spam-detection-using-machine-learning-methods-dd5dbc799b6b</a:t>
            </a:r>
            <a:endParaRPr lang="en-IN" dirty="0"/>
          </a:p>
          <a:p>
            <a:endParaRPr lang="en-IN" dirty="0"/>
          </a:p>
        </p:txBody>
      </p:sp>
    </p:spTree>
    <p:extLst>
      <p:ext uri="{BB962C8B-B14F-4D97-AF65-F5344CB8AC3E}">
        <p14:creationId xmlns:p14="http://schemas.microsoft.com/office/powerpoint/2010/main" val="425407258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6F82-B065-2373-D18B-13F207382DA9}"/>
              </a:ext>
            </a:extLst>
          </p:cNvPr>
          <p:cNvSpPr>
            <a:spLocks noGrp="1"/>
          </p:cNvSpPr>
          <p:nvPr>
            <p:ph type="title"/>
          </p:nvPr>
        </p:nvSpPr>
        <p:spPr/>
        <p:txBody>
          <a:bodyPr>
            <a:noAutofit/>
          </a:bodyPr>
          <a:lstStyle/>
          <a:p>
            <a:pPr algn="ctr"/>
            <a:r>
              <a:rPr lang="en-IN" sz="8000" b="1" dirty="0"/>
              <a:t>ABSTRACT</a:t>
            </a:r>
          </a:p>
        </p:txBody>
      </p:sp>
      <p:sp>
        <p:nvSpPr>
          <p:cNvPr id="4" name="Rectangle 1">
            <a:extLst>
              <a:ext uri="{FF2B5EF4-FFF2-40B4-BE49-F238E27FC236}">
                <a16:creationId xmlns:a16="http://schemas.microsoft.com/office/drawing/2014/main" id="{3A36B4D3-BD20-405C-9CF1-41B11480EBC0}"/>
              </a:ext>
            </a:extLst>
          </p:cNvPr>
          <p:cNvSpPr>
            <a:spLocks noGrp="1" noChangeArrowheads="1"/>
          </p:cNvSpPr>
          <p:nvPr>
            <p:ph idx="1"/>
          </p:nvPr>
        </p:nvSpPr>
        <p:spPr bwMode="auto">
          <a:xfrm>
            <a:off x="1209675" y="2670165"/>
            <a:ext cx="944462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Project Objective:</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Build a machine learning model to detect spam emails accurately.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Data Processing:</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Collected a dataset of email messages labeled as spam or non-spam.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Performed text preprocessing and vectorization to convert text into numerical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Algorithm Used:</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Employed the Multinomial Naive Bayes algorithm for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Selected this algorithm for its effectiveness in handling text-based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Model Training and Testing:</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Split the data into training and testing sets to validate the model's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Trained the model using labeled data to improve its prediction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5420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6F82-B065-2373-D18B-13F207382DA9}"/>
              </a:ext>
            </a:extLst>
          </p:cNvPr>
          <p:cNvSpPr>
            <a:spLocks noGrp="1"/>
          </p:cNvSpPr>
          <p:nvPr>
            <p:ph type="title"/>
          </p:nvPr>
        </p:nvSpPr>
        <p:spPr/>
        <p:txBody>
          <a:bodyPr>
            <a:noAutofit/>
          </a:bodyPr>
          <a:lstStyle/>
          <a:p>
            <a:pPr algn="ctr"/>
            <a:r>
              <a:rPr lang="en-IN" sz="8000" b="1" dirty="0"/>
              <a:t>INTRODUCTION</a:t>
            </a:r>
          </a:p>
        </p:txBody>
      </p:sp>
      <p:sp>
        <p:nvSpPr>
          <p:cNvPr id="3" name="Content Placeholder 2">
            <a:extLst>
              <a:ext uri="{FF2B5EF4-FFF2-40B4-BE49-F238E27FC236}">
                <a16:creationId xmlns:a16="http://schemas.microsoft.com/office/drawing/2014/main" id="{47AA424F-41DE-81EB-D5E1-95517DECD8C1}"/>
              </a:ext>
            </a:extLst>
          </p:cNvPr>
          <p:cNvSpPr>
            <a:spLocks noGrp="1"/>
          </p:cNvSpPr>
          <p:nvPr>
            <p:ph idx="1"/>
          </p:nvPr>
        </p:nvSpPr>
        <p:spPr>
          <a:xfrm>
            <a:off x="1210407" y="2778369"/>
            <a:ext cx="10175631" cy="3200400"/>
          </a:xfrm>
        </p:spPr>
        <p:txBody>
          <a:bodyPr>
            <a:normAutofit fontScale="85000" lnSpcReduction="20000"/>
          </a:bodyPr>
          <a:lstStyle/>
          <a:p>
            <a:pPr algn="just"/>
            <a:r>
              <a:rPr lang="en-US" dirty="0"/>
              <a:t>Email spam detection is a critical challenge that requires advanced techniques to identify and filter out unwanted messages.</a:t>
            </a:r>
            <a:r>
              <a:rPr lang="en-US" b="0" i="0" dirty="0">
                <a:effectLst/>
              </a:rPr>
              <a:t> Big tech companies are always working on making sure they catch all those annoying spam emails and messages before they reach you. It’s a top priority for them to keep their customers happy and spam-free.</a:t>
            </a:r>
            <a:r>
              <a:rPr lang="en-US" dirty="0"/>
              <a:t> Machine learning models can be trained on large datasets to detect patterns and characteristics of spam emails, enabling efficient and scalable solutions. Spam emails are unsolicited, mass-distributed messages that often contain advertisements, scams, or malicious content. Spam emails are unsolicited, mass-distributed messages that often contain advertisements, scams, or malicious content. The volume of spam emails has increased dramatically in recent years, necessitating robust detection and filtering solutions.</a:t>
            </a:r>
            <a:r>
              <a:rPr lang="en-US" b="0" dirty="0">
                <a:effectLst/>
              </a:rPr>
              <a:t> In today's digital age, the challenge of combating spam emails is more pressing than ever. Spam emails, or junk mail, inundate our inboxes with unsolicited and often malicious content, ranging from cryptic messages to scams and phishing attempts. </a:t>
            </a:r>
            <a:endParaRPr lang="en-US" sz="2000" dirty="0"/>
          </a:p>
          <a:p>
            <a:endParaRPr lang="en-US" sz="2000" dirty="0"/>
          </a:p>
          <a:p>
            <a:endParaRPr lang="en-US" sz="1600" dirty="0"/>
          </a:p>
          <a:p>
            <a:endParaRPr lang="en-US" sz="2400" dirty="0"/>
          </a:p>
          <a:p>
            <a:endParaRPr lang="en-IN" dirty="0"/>
          </a:p>
        </p:txBody>
      </p:sp>
    </p:spTree>
    <p:extLst>
      <p:ext uri="{BB962C8B-B14F-4D97-AF65-F5344CB8AC3E}">
        <p14:creationId xmlns:p14="http://schemas.microsoft.com/office/powerpoint/2010/main" val="256010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3C58-EAD6-6054-C7CD-BC42E052FF98}"/>
              </a:ext>
            </a:extLst>
          </p:cNvPr>
          <p:cNvSpPr>
            <a:spLocks noGrp="1"/>
          </p:cNvSpPr>
          <p:nvPr>
            <p:ph type="title"/>
          </p:nvPr>
        </p:nvSpPr>
        <p:spPr>
          <a:xfrm>
            <a:off x="683138" y="835269"/>
            <a:ext cx="10515600" cy="1325563"/>
          </a:xfrm>
        </p:spPr>
        <p:txBody>
          <a:bodyPr>
            <a:normAutofit/>
          </a:bodyPr>
          <a:lstStyle/>
          <a:p>
            <a:pPr algn="ctr"/>
            <a:r>
              <a:rPr lang="en-IN" sz="7200" b="1" dirty="0"/>
              <a:t>OBJECTIVE</a:t>
            </a:r>
          </a:p>
        </p:txBody>
      </p:sp>
      <p:sp>
        <p:nvSpPr>
          <p:cNvPr id="3" name="Content Placeholder 2">
            <a:extLst>
              <a:ext uri="{FF2B5EF4-FFF2-40B4-BE49-F238E27FC236}">
                <a16:creationId xmlns:a16="http://schemas.microsoft.com/office/drawing/2014/main" id="{AFEE132A-FA00-B2E4-9AE0-08DF6F3E7BAA}"/>
              </a:ext>
            </a:extLst>
          </p:cNvPr>
          <p:cNvSpPr>
            <a:spLocks noGrp="1"/>
          </p:cNvSpPr>
          <p:nvPr>
            <p:ph idx="1"/>
          </p:nvPr>
        </p:nvSpPr>
        <p:spPr>
          <a:xfrm>
            <a:off x="553915" y="2611314"/>
            <a:ext cx="11043139" cy="3508131"/>
          </a:xfrm>
        </p:spPr>
        <p:txBody>
          <a:bodyPr>
            <a:normAutofit fontScale="92500" lnSpcReduction="20000"/>
          </a:bodyPr>
          <a:lstStyle/>
          <a:p>
            <a:r>
              <a:rPr lang="en-US" dirty="0"/>
              <a:t>Our project begins with the preprocessing of a substantial email dataset, encompassing tasks such as data cleaning, handling missing values, and converting text data into a format suitable for machine learning. Email data presents unique characteristics.</a:t>
            </a:r>
          </a:p>
          <a:p>
            <a:r>
              <a:rPr lang="en-US" dirty="0"/>
              <a:t> We focus on engineering specific email features, such as the sender's address, recipient list, subject line, and email body, to create meaningful inputs for our spam detection model. </a:t>
            </a:r>
          </a:p>
          <a:p>
            <a:r>
              <a:rPr lang="en-US" dirty="0"/>
              <a:t>We aim to design and evaluate a robust spam detection model. Our choice of machine learning algorithms, including decision trees, support vector machines, and neural networks, seeks to maximize the model's effectiveness.</a:t>
            </a:r>
          </a:p>
          <a:p>
            <a:r>
              <a:rPr lang="en-US" dirty="0"/>
              <a:t> Identifying potential challenges in email spam detection, including evasive techniques used by spammers, and proposing avenues for future work and research in this domain.</a:t>
            </a:r>
            <a:endParaRPr lang="en-IN" dirty="0"/>
          </a:p>
        </p:txBody>
      </p:sp>
    </p:spTree>
    <p:extLst>
      <p:ext uri="{BB962C8B-B14F-4D97-AF65-F5344CB8AC3E}">
        <p14:creationId xmlns:p14="http://schemas.microsoft.com/office/powerpoint/2010/main" val="323206519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645C-EA86-5D22-9444-268BDDAA027F}"/>
              </a:ext>
            </a:extLst>
          </p:cNvPr>
          <p:cNvSpPr>
            <a:spLocks noGrp="1"/>
          </p:cNvSpPr>
          <p:nvPr>
            <p:ph type="title"/>
          </p:nvPr>
        </p:nvSpPr>
        <p:spPr/>
        <p:txBody>
          <a:bodyPr/>
          <a:lstStyle/>
          <a:p>
            <a:pPr algn="ctr"/>
            <a:r>
              <a:rPr lang="en-IN" sz="7200" b="1" dirty="0"/>
              <a:t>PROBLEM</a:t>
            </a:r>
            <a:r>
              <a:rPr lang="en-IN" dirty="0"/>
              <a:t> </a:t>
            </a:r>
          </a:p>
        </p:txBody>
      </p:sp>
      <p:sp>
        <p:nvSpPr>
          <p:cNvPr id="3" name="Content Placeholder 2">
            <a:extLst>
              <a:ext uri="{FF2B5EF4-FFF2-40B4-BE49-F238E27FC236}">
                <a16:creationId xmlns:a16="http://schemas.microsoft.com/office/drawing/2014/main" id="{BE872F63-A7C0-207B-0743-F7FAA5749D24}"/>
              </a:ext>
            </a:extLst>
          </p:cNvPr>
          <p:cNvSpPr>
            <a:spLocks noGrp="1"/>
          </p:cNvSpPr>
          <p:nvPr>
            <p:ph idx="1"/>
          </p:nvPr>
        </p:nvSpPr>
        <p:spPr>
          <a:xfrm>
            <a:off x="1295401" y="2556931"/>
            <a:ext cx="9601196" cy="3641645"/>
          </a:xfrm>
        </p:spPr>
        <p:txBody>
          <a:bodyPr>
            <a:normAutofit/>
          </a:bodyPr>
          <a:lstStyle/>
          <a:p>
            <a:r>
              <a:rPr lang="en-US" b="1" dirty="0"/>
              <a:t>Identifying Spam Characteristics: </a:t>
            </a:r>
            <a:r>
              <a:rPr lang="en-US" dirty="0"/>
              <a:t>Spam emails can have varying content, subject lines, and sender information, making it challenging to develop rules-based detection methods.</a:t>
            </a:r>
          </a:p>
          <a:p>
            <a:r>
              <a:rPr lang="en-US" b="1" dirty="0"/>
              <a:t>Evolving Spam Tactics: </a:t>
            </a:r>
            <a:r>
              <a:rPr lang="en-US" dirty="0"/>
              <a:t>Spammers continually adapt their tactics to evade detection, requiring flexible and adaptive detection models.</a:t>
            </a:r>
          </a:p>
          <a:p>
            <a:r>
              <a:rPr lang="en-US" b="1" dirty="0"/>
              <a:t>Balancing Accuracy and Performance: </a:t>
            </a:r>
            <a:r>
              <a:rPr lang="en-US" dirty="0"/>
              <a:t>Effective spam detection must achieve high accuracy while maintaining low latency and computational resource requirements.</a:t>
            </a:r>
          </a:p>
          <a:p>
            <a:endParaRPr lang="en-US" dirty="0"/>
          </a:p>
          <a:p>
            <a:endParaRPr lang="en-US" dirty="0"/>
          </a:p>
          <a:p>
            <a:endParaRPr lang="en-IN" dirty="0"/>
          </a:p>
        </p:txBody>
      </p:sp>
    </p:spTree>
    <p:extLst>
      <p:ext uri="{BB962C8B-B14F-4D97-AF65-F5344CB8AC3E}">
        <p14:creationId xmlns:p14="http://schemas.microsoft.com/office/powerpoint/2010/main" val="40723242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F0AA1-7A3F-6E6F-2BC4-F51F01C18FF1}"/>
              </a:ext>
            </a:extLst>
          </p:cNvPr>
          <p:cNvSpPr>
            <a:spLocks noGrp="1"/>
          </p:cNvSpPr>
          <p:nvPr>
            <p:ph type="title"/>
          </p:nvPr>
        </p:nvSpPr>
        <p:spPr>
          <a:xfrm>
            <a:off x="1295402" y="1125415"/>
            <a:ext cx="9510344" cy="1160584"/>
          </a:xfrm>
        </p:spPr>
        <p:txBody>
          <a:bodyPr>
            <a:normAutofit fontScale="90000"/>
          </a:bodyPr>
          <a:lstStyle/>
          <a:p>
            <a:pPr algn="ctr"/>
            <a:r>
              <a:rPr lang="en-IN" sz="8000" b="1" dirty="0"/>
              <a:t>SOLUTIONS</a:t>
            </a:r>
            <a:br>
              <a:rPr lang="en-IN" b="1" dirty="0"/>
            </a:br>
            <a:endParaRPr lang="en-IN" dirty="0"/>
          </a:p>
        </p:txBody>
      </p:sp>
      <p:sp>
        <p:nvSpPr>
          <p:cNvPr id="3" name="Content Placeholder 2">
            <a:extLst>
              <a:ext uri="{FF2B5EF4-FFF2-40B4-BE49-F238E27FC236}">
                <a16:creationId xmlns:a16="http://schemas.microsoft.com/office/drawing/2014/main" id="{42CACB25-ADEF-DFFE-89A0-8B70588E9BA1}"/>
              </a:ext>
            </a:extLst>
          </p:cNvPr>
          <p:cNvSpPr>
            <a:spLocks noGrp="1"/>
          </p:cNvSpPr>
          <p:nvPr>
            <p:ph idx="1"/>
          </p:nvPr>
        </p:nvSpPr>
        <p:spPr/>
        <p:txBody>
          <a:bodyPr/>
          <a:lstStyle/>
          <a:p>
            <a:r>
              <a:rPr lang="en-US" b="1" dirty="0"/>
              <a:t>Data Collection: </a:t>
            </a:r>
            <a:r>
              <a:rPr lang="en-US" dirty="0"/>
              <a:t>Gather a large, diverse dataset of both spam and legitimate emails to train the machine learning model.</a:t>
            </a:r>
          </a:p>
          <a:p>
            <a:r>
              <a:rPr lang="en-US" b="1" dirty="0"/>
              <a:t>Feature Engineering: </a:t>
            </a:r>
            <a:r>
              <a:rPr lang="en-US" dirty="0"/>
              <a:t>Identify and extract relevant features from the email content, sender information, and metadata to enable effective classification.</a:t>
            </a:r>
          </a:p>
          <a:p>
            <a:r>
              <a:rPr lang="en-US" b="1" dirty="0"/>
              <a:t>Machine Learning Models: </a:t>
            </a:r>
            <a:r>
              <a:rPr lang="en-US" dirty="0"/>
              <a:t>We employed a range of machine learning algorithms to train and evaluate the email spam detection model . This model includes decision trees , </a:t>
            </a:r>
            <a:r>
              <a:rPr lang="en-US" dirty="0" err="1"/>
              <a:t>svms</a:t>
            </a:r>
            <a:r>
              <a:rPr lang="en-US" dirty="0"/>
              <a:t> and more</a:t>
            </a:r>
            <a:endParaRPr lang="en-US" b="1" dirty="0"/>
          </a:p>
          <a:p>
            <a:endParaRPr lang="en-US" dirty="0"/>
          </a:p>
          <a:p>
            <a:endParaRPr lang="en-IN" dirty="0"/>
          </a:p>
        </p:txBody>
      </p:sp>
    </p:spTree>
    <p:extLst>
      <p:ext uri="{BB962C8B-B14F-4D97-AF65-F5344CB8AC3E}">
        <p14:creationId xmlns:p14="http://schemas.microsoft.com/office/powerpoint/2010/main" val="1023889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6142-469B-43C3-1C92-C203AF3DEAE2}"/>
              </a:ext>
            </a:extLst>
          </p:cNvPr>
          <p:cNvSpPr>
            <a:spLocks noGrp="1"/>
          </p:cNvSpPr>
          <p:nvPr>
            <p:ph type="title"/>
          </p:nvPr>
        </p:nvSpPr>
        <p:spPr>
          <a:xfrm>
            <a:off x="624255" y="624254"/>
            <a:ext cx="10893668" cy="2250831"/>
          </a:xfrm>
        </p:spPr>
        <p:txBody>
          <a:bodyPr>
            <a:normAutofit fontScale="90000"/>
          </a:bodyPr>
          <a:lstStyle/>
          <a:p>
            <a:pPr algn="ctr"/>
            <a:r>
              <a:rPr lang="en-IN" sz="8000" b="1" dirty="0"/>
              <a:t>TECHNOLOGIES USED</a:t>
            </a:r>
            <a:br>
              <a:rPr lang="en-IN" b="1" dirty="0"/>
            </a:br>
            <a:endParaRPr lang="en-IN" dirty="0"/>
          </a:p>
        </p:txBody>
      </p:sp>
      <p:sp>
        <p:nvSpPr>
          <p:cNvPr id="3" name="Content Placeholder 2">
            <a:extLst>
              <a:ext uri="{FF2B5EF4-FFF2-40B4-BE49-F238E27FC236}">
                <a16:creationId xmlns:a16="http://schemas.microsoft.com/office/drawing/2014/main" id="{DD66A9DA-B895-8C3C-94E2-1D8E1D54B108}"/>
              </a:ext>
            </a:extLst>
          </p:cNvPr>
          <p:cNvSpPr>
            <a:spLocks noGrp="1"/>
          </p:cNvSpPr>
          <p:nvPr>
            <p:ph idx="1"/>
          </p:nvPr>
        </p:nvSpPr>
        <p:spPr>
          <a:xfrm>
            <a:off x="1093178" y="2741571"/>
            <a:ext cx="9601196" cy="3318936"/>
          </a:xfrm>
        </p:spPr>
        <p:txBody>
          <a:bodyPr/>
          <a:lstStyle/>
          <a:p>
            <a:r>
              <a:rPr lang="en-US" b="1" dirty="0"/>
              <a:t>Python: </a:t>
            </a:r>
            <a:r>
              <a:rPr lang="en-US" dirty="0"/>
              <a:t>The primary programming language for data preprocessing, model development, and deployment.</a:t>
            </a:r>
          </a:p>
          <a:p>
            <a:r>
              <a:rPr lang="en-US" b="1" dirty="0"/>
              <a:t>Algorithms: </a:t>
            </a:r>
            <a:r>
              <a:rPr lang="en-US" dirty="0"/>
              <a:t>Our choice of machine learning algorithms, including decision trees, support vector machines, and neural networks, seeks to maximize the model's effectiveness.</a:t>
            </a:r>
          </a:p>
          <a:p>
            <a:r>
              <a:rPr lang="en-US" b="1" dirty="0"/>
              <a:t>NLP Techniques: </a:t>
            </a:r>
            <a:r>
              <a:rPr lang="en-US" dirty="0"/>
              <a:t>Natural language processing methods for extracting features and understanding email content.</a:t>
            </a:r>
          </a:p>
          <a:p>
            <a:endParaRPr lang="en-IN" dirty="0"/>
          </a:p>
        </p:txBody>
      </p:sp>
    </p:spTree>
    <p:extLst>
      <p:ext uri="{BB962C8B-B14F-4D97-AF65-F5344CB8AC3E}">
        <p14:creationId xmlns:p14="http://schemas.microsoft.com/office/powerpoint/2010/main" val="41391417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FEF0-FCA2-FF8E-6A29-14198E064D61}"/>
              </a:ext>
            </a:extLst>
          </p:cNvPr>
          <p:cNvSpPr>
            <a:spLocks noGrp="1"/>
          </p:cNvSpPr>
          <p:nvPr>
            <p:ph type="title"/>
          </p:nvPr>
        </p:nvSpPr>
        <p:spPr>
          <a:xfrm>
            <a:off x="1041889" y="982132"/>
            <a:ext cx="10108221" cy="1462130"/>
          </a:xfrm>
        </p:spPr>
        <p:txBody>
          <a:bodyPr>
            <a:noAutofit/>
          </a:bodyPr>
          <a:lstStyle/>
          <a:p>
            <a:r>
              <a:rPr lang="en-IN" sz="6000" b="1" dirty="0"/>
              <a:t>Distribution of Spam VS Ham</a:t>
            </a:r>
          </a:p>
        </p:txBody>
      </p:sp>
      <p:sp>
        <p:nvSpPr>
          <p:cNvPr id="4" name="Content Placeholder 3">
            <a:extLst>
              <a:ext uri="{FF2B5EF4-FFF2-40B4-BE49-F238E27FC236}">
                <a16:creationId xmlns:a16="http://schemas.microsoft.com/office/drawing/2014/main" id="{1A028C49-DFF7-44E2-9B58-427D008BE9B3}"/>
              </a:ext>
            </a:extLst>
          </p:cNvPr>
          <p:cNvSpPr>
            <a:spLocks noGrp="1"/>
          </p:cNvSpPr>
          <p:nvPr>
            <p:ph idx="1"/>
          </p:nvPr>
        </p:nvSpPr>
        <p:spPr/>
        <p:txBody>
          <a:bodyPr>
            <a:normAutofit fontScale="62500" lnSpcReduction="20000"/>
          </a:bodyPr>
          <a:lstStyle/>
          <a:p>
            <a:r>
              <a:rPr lang="en-US" b="0" dirty="0">
                <a:solidFill>
                  <a:srgbClr val="008000"/>
                </a:solidFill>
                <a:effectLst/>
                <a:latin typeface="Consolas" panose="020B0609020204030204" pitchFamily="49" charset="0"/>
              </a:rPr>
              <a:t># Chart - 1 Pie Chart Visualization Code For Distribution of Spam vs Ham Messages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spread = df[</a:t>
            </a:r>
            <a:r>
              <a:rPr lang="en-US" b="0" dirty="0">
                <a:solidFill>
                  <a:srgbClr val="A31515"/>
                </a:solidFill>
                <a:effectLst/>
                <a:latin typeface="Consolas" panose="020B0609020204030204" pitchFamily="49" charset="0"/>
              </a:rPr>
              <a:t>'Category'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value_counts</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plt.rcParams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figure.figsize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Set Labels</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spread.plot</a:t>
            </a:r>
            <a:r>
              <a:rPr lang="en-US" b="0" dirty="0">
                <a:solidFill>
                  <a:srgbClr val="000000"/>
                </a:solidFill>
                <a:effectLst/>
                <a:latin typeface="Consolas" panose="020B0609020204030204" pitchFamily="49" charset="0"/>
              </a:rPr>
              <a:t>(kind = </a:t>
            </a:r>
            <a:r>
              <a:rPr lang="en-US" b="0" dirty="0">
                <a:solidFill>
                  <a:srgbClr val="A31515"/>
                </a:solidFill>
                <a:effectLst/>
                <a:latin typeface="Consolas" panose="020B0609020204030204" pitchFamily="49" charset="0"/>
              </a:rPr>
              <a:t>'pie'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autopct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'%1.2f%%'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cmap</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'Set1'</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plt.title</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'Distribution</a:t>
            </a:r>
            <a:r>
              <a:rPr lang="en-US" b="0" dirty="0">
                <a:solidFill>
                  <a:srgbClr val="A31515"/>
                </a:solidFill>
                <a:effectLst/>
                <a:latin typeface="Consolas" panose="020B0609020204030204" pitchFamily="49" charset="0"/>
              </a:rPr>
              <a:t> of Spam vs Ham'</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Display the Chart</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plt.show</a:t>
            </a:r>
            <a:r>
              <a:rPr lang="en-US" b="0" dirty="0">
                <a:solidFill>
                  <a:srgbClr val="000000"/>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20779681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FEF0-FCA2-FF8E-6A29-14198E064D61}"/>
              </a:ext>
            </a:extLst>
          </p:cNvPr>
          <p:cNvSpPr>
            <a:spLocks noGrp="1"/>
          </p:cNvSpPr>
          <p:nvPr>
            <p:ph type="title"/>
          </p:nvPr>
        </p:nvSpPr>
        <p:spPr>
          <a:xfrm>
            <a:off x="1041889" y="982132"/>
            <a:ext cx="10108221" cy="1462130"/>
          </a:xfrm>
        </p:spPr>
        <p:txBody>
          <a:bodyPr>
            <a:noAutofit/>
          </a:bodyPr>
          <a:lstStyle/>
          <a:p>
            <a:r>
              <a:rPr lang="en-IN" sz="6000" b="1" dirty="0"/>
              <a:t>Distribution of Spam VS Ham</a:t>
            </a:r>
          </a:p>
        </p:txBody>
      </p:sp>
      <p:pic>
        <p:nvPicPr>
          <p:cNvPr id="5" name="Content Placeholder 4">
            <a:extLst>
              <a:ext uri="{FF2B5EF4-FFF2-40B4-BE49-F238E27FC236}">
                <a16:creationId xmlns:a16="http://schemas.microsoft.com/office/drawing/2014/main" id="{D1FA899A-6F0A-018C-1475-51FB5F1C6705}"/>
              </a:ext>
            </a:extLst>
          </p:cNvPr>
          <p:cNvPicPr>
            <a:picLocks noGrp="1" noChangeAspect="1"/>
          </p:cNvPicPr>
          <p:nvPr>
            <p:ph idx="1"/>
          </p:nvPr>
        </p:nvPicPr>
        <p:blipFill>
          <a:blip r:embed="rId2"/>
          <a:stretch>
            <a:fillRect/>
          </a:stretch>
        </p:blipFill>
        <p:spPr>
          <a:xfrm>
            <a:off x="4664467" y="2444262"/>
            <a:ext cx="4022332" cy="3754315"/>
          </a:xfrm>
        </p:spPr>
      </p:pic>
      <p:sp>
        <p:nvSpPr>
          <p:cNvPr id="3" name="TextBox 2">
            <a:extLst>
              <a:ext uri="{FF2B5EF4-FFF2-40B4-BE49-F238E27FC236}">
                <a16:creationId xmlns:a16="http://schemas.microsoft.com/office/drawing/2014/main" id="{0D6A2DD1-C455-4F5D-BCBA-AE9AF04B0997}"/>
              </a:ext>
            </a:extLst>
          </p:cNvPr>
          <p:cNvSpPr txBox="1"/>
          <p:nvPr/>
        </p:nvSpPr>
        <p:spPr>
          <a:xfrm>
            <a:off x="1041889" y="2537717"/>
            <a:ext cx="3622578" cy="461665"/>
          </a:xfrm>
          <a:prstGeom prst="rect">
            <a:avLst/>
          </a:prstGeom>
          <a:noFill/>
        </p:spPr>
        <p:txBody>
          <a:bodyPr wrap="square" rtlCol="0">
            <a:spAutoFit/>
          </a:bodyPr>
          <a:lstStyle/>
          <a:p>
            <a:r>
              <a:rPr lang="en-US" sz="2400" b="1" dirty="0"/>
              <a:t>OUTPUT:</a:t>
            </a:r>
          </a:p>
        </p:txBody>
      </p:sp>
    </p:spTree>
    <p:extLst>
      <p:ext uri="{BB962C8B-B14F-4D97-AF65-F5344CB8AC3E}">
        <p14:creationId xmlns:p14="http://schemas.microsoft.com/office/powerpoint/2010/main" val="37079779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451</TotalTime>
  <Words>1211</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Consolas</vt:lpstr>
      <vt:lpstr>Garamond</vt:lpstr>
      <vt:lpstr>Organic</vt:lpstr>
      <vt:lpstr>EMAIL SPAM DETECTION USING MACHINE LEARNING</vt:lpstr>
      <vt:lpstr>ABSTRACT</vt:lpstr>
      <vt:lpstr>INTRODUCTION</vt:lpstr>
      <vt:lpstr>OBJECTIVE</vt:lpstr>
      <vt:lpstr>PROBLEM </vt:lpstr>
      <vt:lpstr>SOLUTIONS </vt:lpstr>
      <vt:lpstr>TECHNOLOGIES USED </vt:lpstr>
      <vt:lpstr>Distribution of Spam VS Ham</vt:lpstr>
      <vt:lpstr>Distribution of Spam VS Ham</vt:lpstr>
      <vt:lpstr>Most Used Words in Spam Emails</vt:lpstr>
      <vt:lpstr> ML Model using ROC curve</vt:lpstr>
      <vt:lpstr>ML Model:Multinomial Naïve Bayes</vt:lpstr>
      <vt:lpstr>METHODOLOGIES </vt:lpstr>
      <vt:lpstr>GUI</vt:lpstr>
      <vt:lpstr>RESULTS </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DETECTION USING MACHINE LEARNING</dc:title>
  <dc:creator>ronakarora2005@outlook.com</dc:creator>
  <cp:lastModifiedBy>MOHIT GAUTAM</cp:lastModifiedBy>
  <cp:revision>8</cp:revision>
  <dcterms:created xsi:type="dcterms:W3CDTF">2024-10-06T09:27:57Z</dcterms:created>
  <dcterms:modified xsi:type="dcterms:W3CDTF">2024-10-07T10:09:33Z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C:\Users\gauta\AppData\Local\Microsoft\Windows\INetCache\IE\9BCWNGF6\EMAIL_SPAM_DETECTION_USING_MACHINE_LEARNING[1][1].pptx</vt:lpwstr>
  </property>
</Properties>
</file>