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318" r:id="rId3"/>
    <p:sldId id="327" r:id="rId4"/>
    <p:sldId id="321" r:id="rId5"/>
    <p:sldId id="278" r:id="rId6"/>
    <p:sldId id="329" r:id="rId7"/>
    <p:sldId id="326" r:id="rId8"/>
    <p:sldId id="325" r:id="rId9"/>
    <p:sldId id="315" r:id="rId10"/>
    <p:sldId id="324" r:id="rId11"/>
    <p:sldId id="29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D7"/>
    <a:srgbClr val="1414FF"/>
    <a:srgbClr val="0A0AFF"/>
    <a:srgbClr val="3C3CFF"/>
    <a:srgbClr val="2828FF"/>
    <a:srgbClr val="FF8637"/>
    <a:srgbClr val="3333FF"/>
    <a:srgbClr val="03149E"/>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692" autoAdjust="0"/>
  </p:normalViewPr>
  <p:slideViewPr>
    <p:cSldViewPr snapToGrid="0">
      <p:cViewPr varScale="1">
        <p:scale>
          <a:sx n="69" d="100"/>
          <a:sy n="69" d="100"/>
        </p:scale>
        <p:origin x="700" y="6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t>2/15/2017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t>‹#›</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2</a:t>
            </a:fld>
            <a:endParaRPr lang="en-US"/>
          </a:p>
        </p:txBody>
      </p:sp>
    </p:spTree>
    <p:extLst>
      <p:ext uri="{BB962C8B-B14F-4D97-AF65-F5344CB8AC3E}">
        <p14:creationId xmlns:p14="http://schemas.microsoft.com/office/powerpoint/2010/main" val="178234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4</a:t>
            </a:fld>
            <a:endParaRPr lang="en-US"/>
          </a:p>
        </p:txBody>
      </p:sp>
    </p:spTree>
    <p:extLst>
      <p:ext uri="{BB962C8B-B14F-4D97-AF65-F5344CB8AC3E}">
        <p14:creationId xmlns:p14="http://schemas.microsoft.com/office/powerpoint/2010/main" val="1728191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9</a:t>
            </a:fld>
            <a:endParaRPr lang="en-US"/>
          </a:p>
        </p:txBody>
      </p:sp>
    </p:spTree>
    <p:extLst>
      <p:ext uri="{BB962C8B-B14F-4D97-AF65-F5344CB8AC3E}">
        <p14:creationId xmlns:p14="http://schemas.microsoft.com/office/powerpoint/2010/main" val="88761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10</a:t>
            </a:fld>
            <a:endParaRPr lang="en-US"/>
          </a:p>
        </p:txBody>
      </p:sp>
    </p:spTree>
    <p:extLst>
      <p:ext uri="{BB962C8B-B14F-4D97-AF65-F5344CB8AC3E}">
        <p14:creationId xmlns:p14="http://schemas.microsoft.com/office/powerpoint/2010/main" val="792188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11</a:t>
            </a:fld>
            <a:endParaRPr lang="en-US"/>
          </a:p>
        </p:txBody>
      </p:sp>
    </p:spTree>
    <p:extLst>
      <p:ext uri="{BB962C8B-B14F-4D97-AF65-F5344CB8AC3E}">
        <p14:creationId xmlns:p14="http://schemas.microsoft.com/office/powerpoint/2010/main" val="412353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Test info</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BBFFC7-5AFF-4374-B478-E246B74FFF8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1186678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7577681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3606978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6226494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3155369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BBFFC7-5AFF-4374-B478-E246B74FFF84}"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5169700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BBFFC7-5AFF-4374-B478-E246B74FFF84}"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6432376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BBFFC7-5AFF-4374-B478-E246B74FFF84}"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2557909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BFFC7-5AFF-4374-B478-E246B74FFF84}"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648889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948140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779914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powerpoint.sage-fox.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Test info</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2/15/2017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a:t>
            </a:fld>
            <a:endParaRPr lang="en-US" dirty="0"/>
          </a:p>
        </p:txBody>
      </p:sp>
      <p:pic>
        <p:nvPicPr>
          <p:cNvPr id="14" name="Picture 13">
            <a:hlinkClick r:id="rId13"/>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817542" y="6744680"/>
            <a:ext cx="365760" cy="98854"/>
          </a:xfrm>
          <a:prstGeom prst="rect">
            <a:avLst/>
          </a:prstGeom>
          <a:noFill/>
          <a:effectLst/>
        </p:spPr>
      </p:pic>
    </p:spTree>
    <p:extLst>
      <p:ext uri="{BB962C8B-B14F-4D97-AF65-F5344CB8AC3E}">
        <p14:creationId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jp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hyperlink" Target="http://powerpoint.sage-fox.com/" TargetMode="Externa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8715" y="477307"/>
            <a:ext cx="7436776" cy="3077766"/>
          </a:xfrm>
          <a:prstGeom prst="rect">
            <a:avLst/>
          </a:prstGeom>
          <a:solidFill>
            <a:schemeClr val="bg2">
              <a:lumMod val="10000"/>
              <a:alpha val="35000"/>
            </a:schemeClr>
          </a:solidFill>
        </p:spPr>
        <p:txBody>
          <a:bodyPr wrap="square" rtlCol="0">
            <a:spAutoFit/>
          </a:bodyPr>
          <a:lstStyle/>
          <a:p>
            <a:r>
              <a:rPr lang="en-US" sz="5400" dirty="0">
                <a:solidFill>
                  <a:schemeClr val="bg1"/>
                </a:solidFill>
                <a:latin typeface="Calibri" panose="020F0502020204030204" pitchFamily="34" charset="0"/>
                <a:cs typeface="Estrangelo Edessa" panose="03080600000000000000" pitchFamily="66" charset="0"/>
              </a:rPr>
              <a:t> Cooperation </a:t>
            </a:r>
          </a:p>
          <a:p>
            <a:r>
              <a:rPr lang="en-US" sz="5400" dirty="0">
                <a:solidFill>
                  <a:schemeClr val="bg1"/>
                </a:solidFill>
                <a:latin typeface="Calibri" panose="020F0502020204030204" pitchFamily="34" charset="0"/>
                <a:cs typeface="Estrangelo Edessa" panose="03080600000000000000" pitchFamily="66" charset="0"/>
              </a:rPr>
              <a:t>         v/s</a:t>
            </a:r>
          </a:p>
          <a:p>
            <a:r>
              <a:rPr lang="en-US" sz="5400">
                <a:solidFill>
                  <a:schemeClr val="bg1"/>
                </a:solidFill>
                <a:latin typeface="Calibri" panose="020F0502020204030204" pitchFamily="34" charset="0"/>
                <a:cs typeface="Estrangelo Edessa" panose="03080600000000000000" pitchFamily="66" charset="0"/>
              </a:rPr>
              <a:t> Competition</a:t>
            </a:r>
            <a:endParaRPr lang="en-US" sz="5400" dirty="0">
              <a:solidFill>
                <a:schemeClr val="bg1"/>
              </a:solidFill>
              <a:latin typeface="Calibri" panose="020F0502020204030204" pitchFamily="34" charset="0"/>
              <a:cs typeface="Estrangelo Edessa" panose="03080600000000000000" pitchFamily="66" charset="0"/>
            </a:endParaRPr>
          </a:p>
          <a:p>
            <a:r>
              <a:rPr lang="en-US" sz="3200" dirty="0">
                <a:solidFill>
                  <a:schemeClr val="bg1"/>
                </a:solidFill>
                <a:latin typeface="+mj-lt"/>
                <a:cs typeface="Estrangelo Edessa" panose="03080600000000000000" pitchFamily="66" charset="0"/>
              </a:rPr>
              <a:t>  Why helping matters !</a:t>
            </a:r>
          </a:p>
        </p:txBody>
      </p:sp>
      <p:sp>
        <p:nvSpPr>
          <p:cNvPr id="10" name="TextBox 9">
            <a:hlinkClick r:id="rId3"/>
          </p:cNvPr>
          <p:cNvSpPr txBox="1"/>
          <p:nvPr/>
        </p:nvSpPr>
        <p:spPr>
          <a:xfrm>
            <a:off x="9716655" y="5987257"/>
            <a:ext cx="2383196" cy="646331"/>
          </a:xfrm>
          <a:prstGeom prst="rect">
            <a:avLst/>
          </a:prstGeom>
          <a:solidFill>
            <a:schemeClr val="bg2">
              <a:lumMod val="10000"/>
              <a:alpha val="35000"/>
            </a:schemeClr>
          </a:solidFill>
        </p:spPr>
        <p:txBody>
          <a:bodyPr wrap="square" rtlCol="0">
            <a:spAutoFit/>
          </a:bodyPr>
          <a:lstStyle/>
          <a:p>
            <a:r>
              <a:rPr lang="en-US" sz="2400" i="1" dirty="0">
                <a:solidFill>
                  <a:schemeClr val="bg1"/>
                </a:solidFill>
                <a:latin typeface="Calibri" panose="020F0502020204030204" pitchFamily="34" charset="0"/>
                <a:cs typeface="Estrangelo Edessa" panose="03080600000000000000" pitchFamily="66" charset="0"/>
              </a:rPr>
              <a:t>Gautam Baghel</a:t>
            </a:r>
          </a:p>
          <a:p>
            <a:r>
              <a:rPr lang="en-US" sz="1200" i="1" dirty="0">
                <a:solidFill>
                  <a:schemeClr val="bg1"/>
                </a:solidFill>
                <a:latin typeface="Calibri" panose="020F0502020204030204" pitchFamily="34" charset="0"/>
                <a:cs typeface="Estrangelo Edessa" panose="03080600000000000000" pitchFamily="66" charset="0"/>
              </a:rPr>
              <a:t>Feb 15, 2017</a:t>
            </a:r>
          </a:p>
        </p:txBody>
      </p:sp>
    </p:spTree>
    <p:extLst>
      <p:ext uri="{BB962C8B-B14F-4D97-AF65-F5344CB8AC3E}">
        <p14:creationId xmlns:p14="http://schemas.microsoft.com/office/powerpoint/2010/main" val="37202229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5391807"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5391807" y="0"/>
            <a:ext cx="6800193"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643631" y="1196429"/>
            <a:ext cx="6400800" cy="10972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Three to four percent difference may not seem significant but in a high league game where stakes are high it will make a huge difference. Who cares? Company does, to keep players satisfied and hooked riot ensures that players get involved with each other.</a:t>
            </a:r>
            <a:endParaRPr lang="en-US" dirty="0">
              <a:solidFill>
                <a:schemeClr val="tx1"/>
              </a:solidFill>
              <a:cs typeface="Browallia New" panose="020B0604020202020204" pitchFamily="34" charset="-34"/>
            </a:endParaRPr>
          </a:p>
        </p:txBody>
      </p:sp>
      <p:sp>
        <p:nvSpPr>
          <p:cNvPr id="7" name="Pentagon 6"/>
          <p:cNvSpPr/>
          <p:nvPr/>
        </p:nvSpPr>
        <p:spPr>
          <a:xfrm>
            <a:off x="5643633" y="650817"/>
            <a:ext cx="3093967" cy="530415"/>
          </a:xfrm>
          <a:custGeom>
            <a:avLst/>
            <a:gdLst>
              <a:gd name="connsiteX0" fmla="*/ 0 w 2732943"/>
              <a:gd name="connsiteY0" fmla="*/ 0 h 691116"/>
              <a:gd name="connsiteX1" fmla="*/ 2387385 w 2732943"/>
              <a:gd name="connsiteY1" fmla="*/ 0 h 691116"/>
              <a:gd name="connsiteX2" fmla="*/ 2732943 w 2732943"/>
              <a:gd name="connsiteY2" fmla="*/ 345558 h 691116"/>
              <a:gd name="connsiteX3" fmla="*/ 2387385 w 2732943"/>
              <a:gd name="connsiteY3" fmla="*/ 691116 h 691116"/>
              <a:gd name="connsiteX4" fmla="*/ 0 w 2732943"/>
              <a:gd name="connsiteY4" fmla="*/ 691116 h 691116"/>
              <a:gd name="connsiteX5" fmla="*/ 0 w 2732943"/>
              <a:gd name="connsiteY5" fmla="*/ 0 h 691116"/>
              <a:gd name="connsiteX0" fmla="*/ 0 w 2584087"/>
              <a:gd name="connsiteY0" fmla="*/ 0 h 691116"/>
              <a:gd name="connsiteX1" fmla="*/ 2387385 w 2584087"/>
              <a:gd name="connsiteY1" fmla="*/ 0 h 691116"/>
              <a:gd name="connsiteX2" fmla="*/ 2584087 w 2584087"/>
              <a:gd name="connsiteY2" fmla="*/ 356191 h 691116"/>
              <a:gd name="connsiteX3" fmla="*/ 2387385 w 2584087"/>
              <a:gd name="connsiteY3" fmla="*/ 691116 h 691116"/>
              <a:gd name="connsiteX4" fmla="*/ 0 w 2584087"/>
              <a:gd name="connsiteY4" fmla="*/ 691116 h 691116"/>
              <a:gd name="connsiteX5" fmla="*/ 0 w 2584087"/>
              <a:gd name="connsiteY5" fmla="*/ 0 h 691116"/>
              <a:gd name="connsiteX0" fmla="*/ 0 w 2584087"/>
              <a:gd name="connsiteY0" fmla="*/ 0 h 691116"/>
              <a:gd name="connsiteX1" fmla="*/ 485768 w 2584087"/>
              <a:gd name="connsiteY1" fmla="*/ 4349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465737 w 2584087"/>
              <a:gd name="connsiteY1" fmla="*/ 25614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75753 w 2584087"/>
              <a:gd name="connsiteY2" fmla="*/ 4349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4087" h="691116">
                <a:moveTo>
                  <a:pt x="0" y="0"/>
                </a:moveTo>
                <a:cubicBezTo>
                  <a:pt x="75119" y="4994"/>
                  <a:pt x="120190" y="169476"/>
                  <a:pt x="225357" y="153205"/>
                </a:cubicBezTo>
                <a:cubicBezTo>
                  <a:pt x="358901" y="181559"/>
                  <a:pt x="432351" y="71688"/>
                  <a:pt x="475753" y="4349"/>
                </a:cubicBezTo>
                <a:lnTo>
                  <a:pt x="2387385" y="0"/>
                </a:lnTo>
                <a:lnTo>
                  <a:pt x="2584087" y="356191"/>
                </a:lnTo>
                <a:lnTo>
                  <a:pt x="2387385" y="691116"/>
                </a:lnTo>
                <a:lnTo>
                  <a:pt x="0" y="691116"/>
                </a:lnTo>
                <a:lnTo>
                  <a:pt x="0" y="0"/>
                </a:lnTo>
                <a:close/>
              </a:path>
            </a:pathLst>
          </a:custGeom>
          <a:solidFill>
            <a:schemeClr val="bg2">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Significance</a:t>
            </a:r>
          </a:p>
        </p:txBody>
      </p:sp>
      <p:sp>
        <p:nvSpPr>
          <p:cNvPr id="10" name="Oval 9"/>
          <p:cNvSpPr/>
          <p:nvPr/>
        </p:nvSpPr>
        <p:spPr>
          <a:xfrm>
            <a:off x="5643633" y="344250"/>
            <a:ext cx="457200" cy="457200"/>
          </a:xfrm>
          <a:prstGeom prst="ellipse">
            <a:avLst/>
          </a:prstGeom>
          <a:solidFill>
            <a:schemeClr val="bg2">
              <a:lumMod val="10000"/>
            </a:schemeClr>
          </a:solidFill>
          <a:ln w="50800">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1</a:t>
            </a:r>
          </a:p>
        </p:txBody>
      </p:sp>
      <p:sp>
        <p:nvSpPr>
          <p:cNvPr id="16" name="Pentagon 6"/>
          <p:cNvSpPr/>
          <p:nvPr/>
        </p:nvSpPr>
        <p:spPr>
          <a:xfrm>
            <a:off x="5638800" y="2783876"/>
            <a:ext cx="3098800" cy="530415"/>
          </a:xfrm>
          <a:custGeom>
            <a:avLst/>
            <a:gdLst>
              <a:gd name="connsiteX0" fmla="*/ 0 w 2732943"/>
              <a:gd name="connsiteY0" fmla="*/ 0 h 691116"/>
              <a:gd name="connsiteX1" fmla="*/ 2387385 w 2732943"/>
              <a:gd name="connsiteY1" fmla="*/ 0 h 691116"/>
              <a:gd name="connsiteX2" fmla="*/ 2732943 w 2732943"/>
              <a:gd name="connsiteY2" fmla="*/ 345558 h 691116"/>
              <a:gd name="connsiteX3" fmla="*/ 2387385 w 2732943"/>
              <a:gd name="connsiteY3" fmla="*/ 691116 h 691116"/>
              <a:gd name="connsiteX4" fmla="*/ 0 w 2732943"/>
              <a:gd name="connsiteY4" fmla="*/ 691116 h 691116"/>
              <a:gd name="connsiteX5" fmla="*/ 0 w 2732943"/>
              <a:gd name="connsiteY5" fmla="*/ 0 h 691116"/>
              <a:gd name="connsiteX0" fmla="*/ 0 w 2584087"/>
              <a:gd name="connsiteY0" fmla="*/ 0 h 691116"/>
              <a:gd name="connsiteX1" fmla="*/ 2387385 w 2584087"/>
              <a:gd name="connsiteY1" fmla="*/ 0 h 691116"/>
              <a:gd name="connsiteX2" fmla="*/ 2584087 w 2584087"/>
              <a:gd name="connsiteY2" fmla="*/ 356191 h 691116"/>
              <a:gd name="connsiteX3" fmla="*/ 2387385 w 2584087"/>
              <a:gd name="connsiteY3" fmla="*/ 691116 h 691116"/>
              <a:gd name="connsiteX4" fmla="*/ 0 w 2584087"/>
              <a:gd name="connsiteY4" fmla="*/ 691116 h 691116"/>
              <a:gd name="connsiteX5" fmla="*/ 0 w 2584087"/>
              <a:gd name="connsiteY5" fmla="*/ 0 h 691116"/>
              <a:gd name="connsiteX0" fmla="*/ 0 w 2584087"/>
              <a:gd name="connsiteY0" fmla="*/ 0 h 691116"/>
              <a:gd name="connsiteX1" fmla="*/ 485768 w 2584087"/>
              <a:gd name="connsiteY1" fmla="*/ 4349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465737 w 2584087"/>
              <a:gd name="connsiteY1" fmla="*/ 25614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75753 w 2584087"/>
              <a:gd name="connsiteY2" fmla="*/ 4349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4087" h="691116">
                <a:moveTo>
                  <a:pt x="0" y="0"/>
                </a:moveTo>
                <a:cubicBezTo>
                  <a:pt x="75119" y="4994"/>
                  <a:pt x="120190" y="169476"/>
                  <a:pt x="225357" y="153205"/>
                </a:cubicBezTo>
                <a:cubicBezTo>
                  <a:pt x="358901" y="181559"/>
                  <a:pt x="432351" y="71688"/>
                  <a:pt x="475753" y="4349"/>
                </a:cubicBezTo>
                <a:lnTo>
                  <a:pt x="2387385" y="0"/>
                </a:lnTo>
                <a:lnTo>
                  <a:pt x="2584087" y="356191"/>
                </a:lnTo>
                <a:lnTo>
                  <a:pt x="2387385" y="691116"/>
                </a:lnTo>
                <a:lnTo>
                  <a:pt x="0" y="691116"/>
                </a:lnTo>
                <a:lnTo>
                  <a:pt x="0" y="0"/>
                </a:lnTo>
                <a:close/>
              </a:path>
            </a:pathLst>
          </a:custGeom>
          <a:solidFill>
            <a:schemeClr val="bg2">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Correctness</a:t>
            </a:r>
          </a:p>
        </p:txBody>
      </p:sp>
      <p:sp>
        <p:nvSpPr>
          <p:cNvPr id="17" name="Pentagon 6"/>
          <p:cNvSpPr/>
          <p:nvPr/>
        </p:nvSpPr>
        <p:spPr>
          <a:xfrm>
            <a:off x="5643632" y="4835433"/>
            <a:ext cx="3093968" cy="530415"/>
          </a:xfrm>
          <a:custGeom>
            <a:avLst/>
            <a:gdLst>
              <a:gd name="connsiteX0" fmla="*/ 0 w 2732943"/>
              <a:gd name="connsiteY0" fmla="*/ 0 h 691116"/>
              <a:gd name="connsiteX1" fmla="*/ 2387385 w 2732943"/>
              <a:gd name="connsiteY1" fmla="*/ 0 h 691116"/>
              <a:gd name="connsiteX2" fmla="*/ 2732943 w 2732943"/>
              <a:gd name="connsiteY2" fmla="*/ 345558 h 691116"/>
              <a:gd name="connsiteX3" fmla="*/ 2387385 w 2732943"/>
              <a:gd name="connsiteY3" fmla="*/ 691116 h 691116"/>
              <a:gd name="connsiteX4" fmla="*/ 0 w 2732943"/>
              <a:gd name="connsiteY4" fmla="*/ 691116 h 691116"/>
              <a:gd name="connsiteX5" fmla="*/ 0 w 2732943"/>
              <a:gd name="connsiteY5" fmla="*/ 0 h 691116"/>
              <a:gd name="connsiteX0" fmla="*/ 0 w 2584087"/>
              <a:gd name="connsiteY0" fmla="*/ 0 h 691116"/>
              <a:gd name="connsiteX1" fmla="*/ 2387385 w 2584087"/>
              <a:gd name="connsiteY1" fmla="*/ 0 h 691116"/>
              <a:gd name="connsiteX2" fmla="*/ 2584087 w 2584087"/>
              <a:gd name="connsiteY2" fmla="*/ 356191 h 691116"/>
              <a:gd name="connsiteX3" fmla="*/ 2387385 w 2584087"/>
              <a:gd name="connsiteY3" fmla="*/ 691116 h 691116"/>
              <a:gd name="connsiteX4" fmla="*/ 0 w 2584087"/>
              <a:gd name="connsiteY4" fmla="*/ 691116 h 691116"/>
              <a:gd name="connsiteX5" fmla="*/ 0 w 2584087"/>
              <a:gd name="connsiteY5" fmla="*/ 0 h 691116"/>
              <a:gd name="connsiteX0" fmla="*/ 0 w 2584087"/>
              <a:gd name="connsiteY0" fmla="*/ 0 h 691116"/>
              <a:gd name="connsiteX1" fmla="*/ 485768 w 2584087"/>
              <a:gd name="connsiteY1" fmla="*/ 4349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465737 w 2584087"/>
              <a:gd name="connsiteY1" fmla="*/ 25614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75753 w 2584087"/>
              <a:gd name="connsiteY2" fmla="*/ 4349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4087" h="691116">
                <a:moveTo>
                  <a:pt x="0" y="0"/>
                </a:moveTo>
                <a:cubicBezTo>
                  <a:pt x="75119" y="4994"/>
                  <a:pt x="120190" y="169476"/>
                  <a:pt x="225357" y="153205"/>
                </a:cubicBezTo>
                <a:cubicBezTo>
                  <a:pt x="358901" y="181559"/>
                  <a:pt x="432351" y="71688"/>
                  <a:pt x="475753" y="4349"/>
                </a:cubicBezTo>
                <a:lnTo>
                  <a:pt x="2387385" y="0"/>
                </a:lnTo>
                <a:lnTo>
                  <a:pt x="2584087" y="356191"/>
                </a:lnTo>
                <a:lnTo>
                  <a:pt x="2387385" y="691116"/>
                </a:lnTo>
                <a:lnTo>
                  <a:pt x="0" y="691116"/>
                </a:lnTo>
                <a:lnTo>
                  <a:pt x="0" y="0"/>
                </a:lnTo>
                <a:close/>
              </a:path>
            </a:pathLst>
          </a:custGeom>
          <a:solidFill>
            <a:schemeClr val="bg2">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Factors not considered</a:t>
            </a:r>
          </a:p>
        </p:txBody>
      </p:sp>
      <p:sp>
        <p:nvSpPr>
          <p:cNvPr id="18" name="Oval 17"/>
          <p:cNvSpPr/>
          <p:nvPr/>
        </p:nvSpPr>
        <p:spPr>
          <a:xfrm>
            <a:off x="5620483" y="2427456"/>
            <a:ext cx="457200" cy="457200"/>
          </a:xfrm>
          <a:prstGeom prst="ellipse">
            <a:avLst/>
          </a:prstGeom>
          <a:solidFill>
            <a:schemeClr val="bg2">
              <a:lumMod val="10000"/>
            </a:schemeClr>
          </a:solidFill>
          <a:ln w="508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p>
        </p:txBody>
      </p:sp>
      <p:sp>
        <p:nvSpPr>
          <p:cNvPr id="22" name="Rectangle 21"/>
          <p:cNvSpPr/>
          <p:nvPr/>
        </p:nvSpPr>
        <p:spPr>
          <a:xfrm>
            <a:off x="5643631" y="3315863"/>
            <a:ext cx="6400800" cy="10972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To be sure the result we got are valid for every prediction made a 10 fold cross validation is performed. Team division based on assists suggest only the most cooperative player and high gold low assist assure star player.</a:t>
            </a:r>
            <a:endParaRPr lang="en-US" dirty="0">
              <a:solidFill>
                <a:schemeClr val="tx1"/>
              </a:solidFill>
              <a:cs typeface="Browallia New" panose="020B0604020202020204" pitchFamily="34" charset="-34"/>
            </a:endParaRPr>
          </a:p>
        </p:txBody>
      </p:sp>
      <p:sp>
        <p:nvSpPr>
          <p:cNvPr id="24" name="Rectangle 23"/>
          <p:cNvSpPr/>
          <p:nvPr/>
        </p:nvSpPr>
        <p:spPr>
          <a:xfrm>
            <a:off x="5643631" y="5365848"/>
            <a:ext cx="6400800" cy="10972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Riots internal mechanism to form teams may already be factoring this thing to forming teams since balance in both the teams is quintessential. It can intentional or unintentional.</a:t>
            </a:r>
            <a:endParaRPr lang="en-US" dirty="0">
              <a:solidFill>
                <a:schemeClr val="tx1"/>
              </a:solidFill>
              <a:cs typeface="Browallia New" panose="020B0604020202020204" pitchFamily="34" charset="-34"/>
            </a:endParaRPr>
          </a:p>
          <a:p>
            <a:endParaRPr lang="en-US" dirty="0">
              <a:solidFill>
                <a:schemeClr val="tx1"/>
              </a:solidFill>
              <a:cs typeface="Browallia New" panose="020B0604020202020204" pitchFamily="34" charset="-34"/>
            </a:endParaRPr>
          </a:p>
        </p:txBody>
      </p:sp>
      <p:sp>
        <p:nvSpPr>
          <p:cNvPr id="21" name="Oval 20"/>
          <p:cNvSpPr/>
          <p:nvPr/>
        </p:nvSpPr>
        <p:spPr>
          <a:xfrm>
            <a:off x="5644429" y="4502201"/>
            <a:ext cx="457200" cy="457200"/>
          </a:xfrm>
          <a:prstGeom prst="ellipse">
            <a:avLst/>
          </a:prstGeom>
          <a:solidFill>
            <a:schemeClr val="bg2">
              <a:lumMod val="10000"/>
            </a:schemeClr>
          </a:solidFill>
          <a:ln w="50800">
            <a:solidFill>
              <a:srgbClr val="0000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3</a:t>
            </a:r>
          </a:p>
        </p:txBody>
      </p:sp>
      <p:sp>
        <p:nvSpPr>
          <p:cNvPr id="26" name="TextBox 25"/>
          <p:cNvSpPr txBox="1"/>
          <p:nvPr/>
        </p:nvSpPr>
        <p:spPr>
          <a:xfrm>
            <a:off x="67807" y="62924"/>
            <a:ext cx="1701479"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400" dirty="0">
                <a:solidFill>
                  <a:schemeClr val="bg1"/>
                </a:solidFill>
              </a:rPr>
              <a:t>RESULTS</a:t>
            </a:r>
          </a:p>
        </p:txBody>
      </p:sp>
    </p:spTree>
    <p:extLst>
      <p:ext uri="{BB962C8B-B14F-4D97-AF65-F5344CB8AC3E}">
        <p14:creationId xmlns:p14="http://schemas.microsoft.com/office/powerpoint/2010/main" val="38621886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27" name="Rectangle 26"/>
          <p:cNvSpPr/>
          <p:nvPr/>
        </p:nvSpPr>
        <p:spPr>
          <a:xfrm>
            <a:off x="0" y="0"/>
            <a:ext cx="12192000" cy="6843346"/>
          </a:xfrm>
          <a:prstGeom prst="rect">
            <a:avLst/>
          </a:prstGeom>
          <a:solidFill>
            <a:schemeClr val="accent1">
              <a:alpha val="7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flipV="1">
            <a:off x="86076" y="6735624"/>
            <a:ext cx="432165" cy="107722"/>
          </a:xfrm>
          <a:prstGeom prst="rect">
            <a:avLst/>
          </a:prstGeom>
          <a:noFill/>
        </p:spPr>
        <p:txBody>
          <a:bodyPr wrap="square" rtlCol="0">
            <a:spAutoFit/>
          </a:bodyPr>
          <a:lstStyle/>
          <a:p>
            <a:r>
              <a:rPr lang="en-US" sz="100" dirty="0">
                <a:solidFill>
                  <a:schemeClr val="bg1">
                    <a:lumMod val="75000"/>
                  </a:schemeClr>
                </a:solidFill>
                <a:hlinkClick r:id="rId4"/>
              </a:rPr>
              <a:t>Free PowerPoint Templates</a:t>
            </a:r>
            <a:endParaRPr lang="en-US" sz="100" dirty="0">
              <a:solidFill>
                <a:schemeClr val="bg1">
                  <a:lumMod val="75000"/>
                </a:schemeClr>
              </a:solidFill>
            </a:endParaRPr>
          </a:p>
        </p:txBody>
      </p:sp>
      <p:sp>
        <p:nvSpPr>
          <p:cNvPr id="14" name="Rounded Rectangle 13"/>
          <p:cNvSpPr/>
          <p:nvPr/>
        </p:nvSpPr>
        <p:spPr>
          <a:xfrm>
            <a:off x="716284" y="1477247"/>
            <a:ext cx="5089324" cy="115591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911914" y="1640560"/>
            <a:ext cx="3708966" cy="830997"/>
          </a:xfrm>
          <a:prstGeom prst="rect">
            <a:avLst/>
          </a:prstGeom>
          <a:noFill/>
        </p:spPr>
        <p:txBody>
          <a:bodyPr wrap="square" rtlCol="0">
            <a:spAutoFit/>
          </a:bodyPr>
          <a:lstStyle/>
          <a:p>
            <a:r>
              <a:rPr lang="en-US" sz="2400" dirty="0">
                <a:latin typeface="+mj-lt"/>
              </a:rPr>
              <a:t>Team based gameplay better than star-play DONE!</a:t>
            </a:r>
            <a:endParaRPr lang="en-US" sz="2400" dirty="0">
              <a:latin typeface="+mj-lt"/>
              <a:cs typeface="Browallia New" panose="020B0604020202020204" pitchFamily="34" charset="-34"/>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902" y="1558049"/>
            <a:ext cx="1017183" cy="1005840"/>
          </a:xfrm>
          <a:prstGeom prst="rect">
            <a:avLst/>
          </a:prstGeom>
          <a:effectLst>
            <a:outerShdw blurRad="50800" dist="38100" dir="2700000" algn="tl" rotWithShape="0">
              <a:prstClr val="black">
                <a:alpha val="40000"/>
              </a:prstClr>
            </a:outerShdw>
          </a:effectLst>
        </p:spPr>
      </p:pic>
      <p:sp>
        <p:nvSpPr>
          <p:cNvPr id="19" name="Rounded Rectangle 18"/>
          <p:cNvSpPr/>
          <p:nvPr/>
        </p:nvSpPr>
        <p:spPr>
          <a:xfrm>
            <a:off x="6360973" y="1477247"/>
            <a:ext cx="5089324" cy="115591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16284" y="3089338"/>
            <a:ext cx="5089324" cy="115591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11146" y="4864742"/>
            <a:ext cx="5089324" cy="115591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384172" y="3089338"/>
            <a:ext cx="5089324" cy="115591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384172" y="4864742"/>
            <a:ext cx="5089324" cy="115591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1869933" y="3071106"/>
            <a:ext cx="3708966" cy="1200329"/>
          </a:xfrm>
          <a:prstGeom prst="rect">
            <a:avLst/>
          </a:prstGeom>
          <a:noFill/>
        </p:spPr>
        <p:txBody>
          <a:bodyPr wrap="square" rtlCol="0">
            <a:spAutoFit/>
          </a:bodyPr>
          <a:lstStyle/>
          <a:p>
            <a:r>
              <a:rPr lang="en-US" sz="2400" dirty="0">
                <a:latin typeface="+mj-lt"/>
              </a:rPr>
              <a:t>Work to be done, riots internal mechanisms may affect results</a:t>
            </a:r>
            <a:endParaRPr lang="en-US" sz="2400" dirty="0">
              <a:latin typeface="+mj-lt"/>
              <a:cs typeface="Browallia New" panose="020B0604020202020204" pitchFamily="34" charset="-34"/>
            </a:endParaRPr>
          </a:p>
        </p:txBody>
      </p:sp>
      <p:sp>
        <p:nvSpPr>
          <p:cNvPr id="25" name="TextBox 24"/>
          <p:cNvSpPr txBox="1"/>
          <p:nvPr/>
        </p:nvSpPr>
        <p:spPr>
          <a:xfrm>
            <a:off x="1911914" y="5027201"/>
            <a:ext cx="3708966" cy="830997"/>
          </a:xfrm>
          <a:prstGeom prst="rect">
            <a:avLst/>
          </a:prstGeom>
          <a:noFill/>
        </p:spPr>
        <p:txBody>
          <a:bodyPr wrap="square" rtlCol="0">
            <a:spAutoFit/>
          </a:bodyPr>
          <a:lstStyle/>
          <a:p>
            <a:r>
              <a:rPr lang="en-US" sz="2400" dirty="0">
                <a:latin typeface="+mj-lt"/>
              </a:rPr>
              <a:t>Somehow include Game theory into this!</a:t>
            </a:r>
            <a:endParaRPr lang="en-US" sz="2400" dirty="0">
              <a:latin typeface="+mj-lt"/>
              <a:cs typeface="Browallia New" panose="020B0604020202020204" pitchFamily="34" charset="-34"/>
            </a:endParaRPr>
          </a:p>
        </p:txBody>
      </p:sp>
      <p:sp>
        <p:nvSpPr>
          <p:cNvPr id="32" name="TextBox 31"/>
          <p:cNvSpPr txBox="1"/>
          <p:nvPr/>
        </p:nvSpPr>
        <p:spPr>
          <a:xfrm>
            <a:off x="7535840" y="1455040"/>
            <a:ext cx="3708966" cy="1200329"/>
          </a:xfrm>
          <a:prstGeom prst="rect">
            <a:avLst/>
          </a:prstGeom>
          <a:noFill/>
        </p:spPr>
        <p:txBody>
          <a:bodyPr wrap="square" rtlCol="0">
            <a:spAutoFit/>
          </a:bodyPr>
          <a:lstStyle/>
          <a:p>
            <a:r>
              <a:rPr lang="en-US" sz="2400" dirty="0">
                <a:latin typeface="+mj-lt"/>
              </a:rPr>
              <a:t>Elements in the game to include to balance star play behavior</a:t>
            </a:r>
            <a:endParaRPr lang="en-US" sz="2400" dirty="0">
              <a:latin typeface="+mj-lt"/>
              <a:cs typeface="Browallia New" panose="020B0604020202020204" pitchFamily="34" charset="-34"/>
            </a:endParaRPr>
          </a:p>
        </p:txBody>
      </p:sp>
      <p:sp>
        <p:nvSpPr>
          <p:cNvPr id="33" name="TextBox 32"/>
          <p:cNvSpPr txBox="1"/>
          <p:nvPr/>
        </p:nvSpPr>
        <p:spPr>
          <a:xfrm>
            <a:off x="7551576" y="3252651"/>
            <a:ext cx="3708966" cy="830997"/>
          </a:xfrm>
          <a:prstGeom prst="rect">
            <a:avLst/>
          </a:prstGeom>
          <a:noFill/>
        </p:spPr>
        <p:txBody>
          <a:bodyPr wrap="square" rtlCol="0">
            <a:spAutoFit/>
          </a:bodyPr>
          <a:lstStyle/>
          <a:p>
            <a:r>
              <a:rPr lang="en-US" sz="2400" dirty="0">
                <a:latin typeface="+mj-lt"/>
              </a:rPr>
              <a:t>Identify potential matches which are team fixed</a:t>
            </a:r>
            <a:endParaRPr lang="en-US" sz="2400" dirty="0">
              <a:latin typeface="+mj-lt"/>
              <a:cs typeface="Browallia New" panose="020B0604020202020204" pitchFamily="34" charset="-34"/>
            </a:endParaRP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902" y="3164376"/>
            <a:ext cx="1017183" cy="1005840"/>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0859" y="4951060"/>
            <a:ext cx="994367" cy="983277"/>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26116" y="3164376"/>
            <a:ext cx="1009724" cy="1005840"/>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81525" y="5028205"/>
            <a:ext cx="772698" cy="828987"/>
          </a:xfrm>
          <a:prstGeom prst="rect">
            <a:avLst/>
          </a:prstGeom>
          <a:effectLst>
            <a:outerShdw blurRad="50800" dist="38100" dir="2700000" algn="tl" rotWithShape="0">
              <a:prstClr val="black">
                <a:alpha val="40000"/>
              </a:prstClr>
            </a:outerShdw>
          </a:effectLst>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52586" y="1569555"/>
            <a:ext cx="1007377" cy="1003503"/>
          </a:xfrm>
          <a:prstGeom prst="rect">
            <a:avLst/>
          </a:prstGeom>
          <a:effectLst>
            <a:outerShdw blurRad="50800" dist="38100" dir="2700000" algn="tl" rotWithShape="0">
              <a:prstClr val="black">
                <a:alpha val="40000"/>
              </a:prstClr>
            </a:outerShdw>
          </a:effectLst>
        </p:spPr>
      </p:pic>
      <p:sp>
        <p:nvSpPr>
          <p:cNvPr id="28" name="TextBox 27"/>
          <p:cNvSpPr txBox="1"/>
          <p:nvPr/>
        </p:nvSpPr>
        <p:spPr>
          <a:xfrm>
            <a:off x="67807" y="62924"/>
            <a:ext cx="7182738"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400" dirty="0">
                <a:solidFill>
                  <a:schemeClr val="bg1"/>
                </a:solidFill>
              </a:rPr>
              <a:t>CONCLUSION AND WHAT I WANTED TO INCLUDE</a:t>
            </a:r>
          </a:p>
        </p:txBody>
      </p:sp>
      <p:sp>
        <p:nvSpPr>
          <p:cNvPr id="26" name="TextBox 25"/>
          <p:cNvSpPr txBox="1"/>
          <p:nvPr/>
        </p:nvSpPr>
        <p:spPr>
          <a:xfrm>
            <a:off x="7639321" y="5027201"/>
            <a:ext cx="3708966" cy="830997"/>
          </a:xfrm>
          <a:prstGeom prst="rect">
            <a:avLst/>
          </a:prstGeom>
          <a:noFill/>
        </p:spPr>
        <p:txBody>
          <a:bodyPr wrap="square" rtlCol="0">
            <a:spAutoFit/>
          </a:bodyPr>
          <a:lstStyle/>
          <a:p>
            <a:r>
              <a:rPr lang="en-US" sz="2400" dirty="0">
                <a:latin typeface="+mj-lt"/>
              </a:rPr>
              <a:t>Work in progress for clustering algorithm</a:t>
            </a:r>
            <a:endParaRPr lang="en-US" sz="2400" dirty="0">
              <a:latin typeface="+mj-lt"/>
              <a:cs typeface="Browallia New" panose="020B0604020202020204" pitchFamily="34" charset="-34"/>
            </a:endParaRPr>
          </a:p>
        </p:txBody>
      </p:sp>
    </p:spTree>
    <p:extLst>
      <p:ext uri="{BB962C8B-B14F-4D97-AF65-F5344CB8AC3E}">
        <p14:creationId xmlns:p14="http://schemas.microsoft.com/office/powerpoint/2010/main" val="17138764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1999"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19578" y="2390786"/>
            <a:ext cx="11152842" cy="3169186"/>
          </a:xfrm>
          <a:prstGeom prst="roundRect">
            <a:avLst/>
          </a:prstGeom>
          <a:solidFill>
            <a:schemeClr val="bg2">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36577" y="2852994"/>
            <a:ext cx="9347926" cy="646331"/>
          </a:xfrm>
          <a:prstGeom prst="rect">
            <a:avLst/>
          </a:prstGeom>
          <a:noFill/>
        </p:spPr>
        <p:txBody>
          <a:bodyPr wrap="square" rtlCol="0">
            <a:spAutoFit/>
          </a:bodyPr>
          <a:lstStyle/>
          <a:p>
            <a:r>
              <a:rPr lang="en-US" sz="3600" i="1" dirty="0">
                <a:solidFill>
                  <a:schemeClr val="bg1"/>
                </a:solidFill>
                <a:latin typeface="+mj-lt"/>
              </a:rPr>
              <a:t>QUESTIONS OR COMMENTS ??</a:t>
            </a:r>
          </a:p>
        </p:txBody>
      </p:sp>
      <p:sp>
        <p:nvSpPr>
          <p:cNvPr id="4" name="TextBox 3"/>
          <p:cNvSpPr txBox="1"/>
          <p:nvPr/>
        </p:nvSpPr>
        <p:spPr>
          <a:xfrm>
            <a:off x="3036577" y="4209166"/>
            <a:ext cx="5667913" cy="646331"/>
          </a:xfrm>
          <a:prstGeom prst="rect">
            <a:avLst/>
          </a:prstGeom>
          <a:noFill/>
        </p:spPr>
        <p:txBody>
          <a:bodyPr wrap="square" rtlCol="0">
            <a:spAutoFit/>
          </a:bodyPr>
          <a:lstStyle/>
          <a:p>
            <a:r>
              <a:rPr lang="en-US" sz="3600" i="1" dirty="0">
                <a:solidFill>
                  <a:schemeClr val="bg1"/>
                </a:solidFill>
                <a:latin typeface="+mj-lt"/>
              </a:rPr>
              <a:t>Thank you !</a:t>
            </a:r>
          </a:p>
        </p:txBody>
      </p:sp>
      <p:sp>
        <p:nvSpPr>
          <p:cNvPr id="7" name="TextBox 6"/>
          <p:cNvSpPr txBox="1"/>
          <p:nvPr/>
        </p:nvSpPr>
        <p:spPr>
          <a:xfrm>
            <a:off x="67807" y="62924"/>
            <a:ext cx="1701479"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400" dirty="0">
                <a:solidFill>
                  <a:schemeClr val="bg1"/>
                </a:solidFill>
              </a:rPr>
              <a:t>END</a:t>
            </a:r>
          </a:p>
        </p:txBody>
      </p:sp>
    </p:spTree>
    <p:extLst>
      <p:ext uri="{BB962C8B-B14F-4D97-AF65-F5344CB8AC3E}">
        <p14:creationId xmlns:p14="http://schemas.microsoft.com/office/powerpoint/2010/main" val="20397855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6" name="Rectangle 5"/>
          <p:cNvSpPr/>
          <p:nvPr/>
        </p:nvSpPr>
        <p:spPr>
          <a:xfrm>
            <a:off x="5194254" y="0"/>
            <a:ext cx="6997746"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 y="0"/>
            <a:ext cx="5194255" cy="6858000"/>
          </a:xfrm>
          <a:prstGeom prst="rect">
            <a:avLst/>
          </a:prstGeom>
          <a:solidFill>
            <a:schemeClr val="accent1">
              <a:alpha val="7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85621" y="1395734"/>
            <a:ext cx="4572000" cy="3139321"/>
          </a:xfrm>
          <a:prstGeom prst="rect">
            <a:avLst/>
          </a:prstGeom>
          <a:noFill/>
          <a:ln>
            <a:noFill/>
          </a:ln>
        </p:spPr>
        <p:txBody>
          <a:bodyPr wrap="square" rtlCol="0">
            <a:spAutoFit/>
          </a:bodyPr>
          <a:lstStyle/>
          <a:p>
            <a:r>
              <a:rPr lang="en-US" dirty="0">
                <a:solidFill>
                  <a:schemeClr val="bg1"/>
                </a:solidFill>
              </a:rPr>
              <a:t>Multiplayer online battle arena game. </a:t>
            </a:r>
          </a:p>
          <a:p>
            <a:endParaRPr lang="en-US" dirty="0">
              <a:solidFill>
                <a:schemeClr val="bg1"/>
              </a:solidFill>
              <a:cs typeface="Estrangelo Edessa" panose="03080600000000000000" pitchFamily="66" charset="0"/>
            </a:endParaRPr>
          </a:p>
          <a:p>
            <a:pPr marL="285750" indent="-285750">
              <a:lnSpc>
                <a:spcPct val="150000"/>
              </a:lnSpc>
              <a:buFont typeface="Arial" panose="020B0604020202020204" pitchFamily="34" charset="0"/>
              <a:buChar char="•"/>
            </a:pPr>
            <a:r>
              <a:rPr lang="en-US" dirty="0">
                <a:solidFill>
                  <a:schemeClr val="bg1"/>
                </a:solidFill>
              </a:rPr>
              <a:t>Two teams with 5 players in each</a:t>
            </a:r>
          </a:p>
          <a:p>
            <a:pPr marL="285750" indent="-285750">
              <a:lnSpc>
                <a:spcPct val="150000"/>
              </a:lnSpc>
              <a:buFont typeface="Arial" panose="020B0604020202020204" pitchFamily="34" charset="0"/>
              <a:buChar char="•"/>
            </a:pPr>
            <a:r>
              <a:rPr lang="en-US" dirty="0">
                <a:solidFill>
                  <a:schemeClr val="bg1"/>
                </a:solidFill>
              </a:rPr>
              <a:t>Different classes of players like magic, predator, assault etc.</a:t>
            </a:r>
          </a:p>
          <a:p>
            <a:pPr marL="285750" indent="-285750">
              <a:lnSpc>
                <a:spcPct val="150000"/>
              </a:lnSpc>
              <a:buFont typeface="Arial" panose="020B0604020202020204" pitchFamily="34" charset="0"/>
              <a:buChar char="•"/>
            </a:pPr>
            <a:r>
              <a:rPr lang="en-US" dirty="0">
                <a:solidFill>
                  <a:schemeClr val="bg1"/>
                </a:solidFill>
              </a:rPr>
              <a:t>5 Major player roles- Top, Bottom, Mid, Forest and Support</a:t>
            </a:r>
          </a:p>
          <a:p>
            <a:pPr marL="285750" indent="-285750">
              <a:lnSpc>
                <a:spcPct val="150000"/>
              </a:lnSpc>
              <a:buFont typeface="Arial" panose="020B0604020202020204" pitchFamily="34" charset="0"/>
              <a:buChar char="•"/>
            </a:pPr>
            <a:r>
              <a:rPr lang="en-US" dirty="0">
                <a:solidFill>
                  <a:schemeClr val="bg1"/>
                </a:solidFill>
              </a:rPr>
              <a:t>PS: No one aims to be support.</a:t>
            </a:r>
            <a:endParaRPr lang="en-US" dirty="0">
              <a:solidFill>
                <a:schemeClr val="bg1"/>
              </a:solidFill>
              <a:cs typeface="Estrangelo Edessa" panose="03080600000000000000" pitchFamily="66" charset="0"/>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625" y="123695"/>
            <a:ext cx="738887" cy="777631"/>
          </a:xfrm>
          <a:prstGeom prst="rect">
            <a:avLst/>
          </a:prstGeom>
          <a:effectLst>
            <a:outerShdw blurRad="50800" dist="38100" dir="5400000" algn="t" rotWithShape="0">
              <a:prstClr val="black">
                <a:alpha val="40000"/>
              </a:prstClr>
            </a:outerShdw>
          </a:effectLst>
        </p:spPr>
      </p:pic>
      <p:sp>
        <p:nvSpPr>
          <p:cNvPr id="28" name="TextBox 27"/>
          <p:cNvSpPr txBox="1"/>
          <p:nvPr/>
        </p:nvSpPr>
        <p:spPr>
          <a:xfrm>
            <a:off x="445273" y="220124"/>
            <a:ext cx="3708966" cy="584775"/>
          </a:xfrm>
          <a:prstGeom prst="rect">
            <a:avLst/>
          </a:prstGeom>
          <a:noFill/>
        </p:spPr>
        <p:txBody>
          <a:bodyPr wrap="square" rtlCol="0">
            <a:spAutoFit/>
          </a:bodyPr>
          <a:lstStyle/>
          <a:p>
            <a:r>
              <a:rPr lang="en-US" sz="3200" dirty="0">
                <a:solidFill>
                  <a:schemeClr val="bg1"/>
                </a:solidFill>
              </a:rPr>
              <a:t>League is a MOBA</a:t>
            </a:r>
            <a:endParaRPr lang="en-US" sz="3200" dirty="0">
              <a:solidFill>
                <a:schemeClr val="bg1"/>
              </a:solidFill>
              <a:cs typeface="Browallia New" panose="020B0604020202020204" pitchFamily="34" charset="-34"/>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5621" y="4535055"/>
            <a:ext cx="4363469" cy="2198253"/>
          </a:xfrm>
          <a:prstGeom prst="rect">
            <a:avLst/>
          </a:prstGeom>
          <a:effectLst>
            <a:outerShdw blurRad="50800" dist="38100" dir="2700000" algn="tl" rotWithShape="0">
              <a:prstClr val="black">
                <a:alpha val="40000"/>
              </a:prstClr>
            </a:outerShdw>
          </a:effectLst>
        </p:spPr>
      </p:pic>
      <p:sp>
        <p:nvSpPr>
          <p:cNvPr id="8" name="TextBox 7"/>
          <p:cNvSpPr txBox="1"/>
          <p:nvPr/>
        </p:nvSpPr>
        <p:spPr>
          <a:xfrm>
            <a:off x="10467371" y="27695"/>
            <a:ext cx="1701479"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400" dirty="0">
                <a:solidFill>
                  <a:schemeClr val="bg1"/>
                </a:solidFill>
              </a:rPr>
              <a:t>Game Intro</a:t>
            </a:r>
          </a:p>
        </p:txBody>
      </p:sp>
    </p:spTree>
    <p:extLst>
      <p:ext uri="{BB962C8B-B14F-4D97-AF65-F5344CB8AC3E}">
        <p14:creationId xmlns:p14="http://schemas.microsoft.com/office/powerpoint/2010/main" val="10387286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0" name="Rectangle 19"/>
          <p:cNvSpPr/>
          <p:nvPr/>
        </p:nvSpPr>
        <p:spPr>
          <a:xfrm>
            <a:off x="8021" y="-25150"/>
            <a:ext cx="12192000" cy="6858000"/>
          </a:xfrm>
          <a:prstGeom prst="rect">
            <a:avLst/>
          </a:prstGeom>
          <a:solidFill>
            <a:schemeClr val="accent1">
              <a:alpha val="7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561647" y="5560236"/>
            <a:ext cx="6747128"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a:outerShdw blurRad="50800" dist="38100" dir="2700000" algn="tl" rotWithShape="0">
              <a:prstClr val="black">
                <a:alpha val="40000"/>
              </a:prstClr>
            </a:outerShdw>
          </a:effectLst>
        </p:spPr>
        <p:txBody>
          <a:bodyPr wrap="square" rtlCol="0">
            <a:spAutoFit/>
          </a:bodyPr>
          <a:lstStyle/>
          <a:p>
            <a:r>
              <a:rPr lang="en-US" sz="2400" dirty="0"/>
              <a:t>Why would I give something if I can have it all ? Especially if I have the opportunity.</a:t>
            </a:r>
            <a:endParaRPr lang="en-US" sz="2400" dirty="0">
              <a:cs typeface="Browallia New" panose="020B0604020202020204" pitchFamily="34" charset="-34"/>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738" y="986625"/>
            <a:ext cx="5176147" cy="4361530"/>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23" y="986625"/>
            <a:ext cx="4962295" cy="4361530"/>
          </a:xfrm>
          <a:prstGeom prst="rect">
            <a:avLst/>
          </a:prstGeom>
          <a:effectLst>
            <a:outerShdw blurRad="50800" dist="38100" dir="2700000" algn="tl" rotWithShape="0">
              <a:prstClr val="black">
                <a:alpha val="40000"/>
              </a:prstClr>
            </a:outerShdw>
          </a:effectLst>
        </p:spPr>
      </p:pic>
      <p:sp>
        <p:nvSpPr>
          <p:cNvPr id="10" name="Rectangle 9"/>
          <p:cNvSpPr/>
          <p:nvPr/>
        </p:nvSpPr>
        <p:spPr>
          <a:xfrm>
            <a:off x="585294" y="156254"/>
            <a:ext cx="3400863" cy="134927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183096" y="179789"/>
            <a:ext cx="2903467" cy="523220"/>
          </a:xfrm>
          <a:prstGeom prst="rect">
            <a:avLst/>
          </a:prstGeom>
          <a:noFill/>
        </p:spPr>
        <p:txBody>
          <a:bodyPr wrap="square" rtlCol="0">
            <a:spAutoFit/>
          </a:bodyPr>
          <a:lstStyle/>
          <a:p>
            <a:r>
              <a:rPr lang="en-US" sz="2800" u="sng" dirty="0"/>
              <a:t>THE PROBLEM</a:t>
            </a:r>
          </a:p>
        </p:txBody>
      </p:sp>
      <p:sp>
        <p:nvSpPr>
          <p:cNvPr id="22" name="TextBox 21"/>
          <p:cNvSpPr txBox="1"/>
          <p:nvPr/>
        </p:nvSpPr>
        <p:spPr>
          <a:xfrm>
            <a:off x="842155" y="176646"/>
            <a:ext cx="2930237" cy="1569660"/>
          </a:xfrm>
          <a:prstGeom prst="rect">
            <a:avLst/>
          </a:prstGeom>
          <a:noFill/>
        </p:spPr>
        <p:txBody>
          <a:bodyPr wrap="square" rtlCol="0">
            <a:spAutoFit/>
          </a:bodyPr>
          <a:lstStyle/>
          <a:p>
            <a:r>
              <a:rPr lang="en-US" sz="2400" dirty="0"/>
              <a:t>Star Player</a:t>
            </a:r>
          </a:p>
          <a:p>
            <a:r>
              <a:rPr lang="en-US" i="1" dirty="0">
                <a:latin typeface="+mj-lt"/>
              </a:rPr>
              <a:t>Typical examples will include hogging resources. Trying to “Outshine” others </a:t>
            </a:r>
            <a:endParaRPr lang="en-US" i="1" dirty="0">
              <a:latin typeface="+mj-lt"/>
              <a:cs typeface="Browallia New" panose="020B0604020202020204" pitchFamily="34" charset="-34"/>
            </a:endParaRPr>
          </a:p>
          <a:p>
            <a:endParaRPr lang="en-US" dirty="0"/>
          </a:p>
        </p:txBody>
      </p:sp>
      <p:cxnSp>
        <p:nvCxnSpPr>
          <p:cNvPr id="25" name="Straight Connector 24"/>
          <p:cNvCxnSpPr/>
          <p:nvPr/>
        </p:nvCxnSpPr>
        <p:spPr>
          <a:xfrm>
            <a:off x="1267691" y="3323792"/>
            <a:ext cx="0" cy="11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07816" y="6832850"/>
            <a:ext cx="337528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07816" y="5054148"/>
            <a:ext cx="3375280" cy="103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695148" y="156253"/>
            <a:ext cx="3400863" cy="134927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65317" y="156253"/>
            <a:ext cx="2930237" cy="1569660"/>
          </a:xfrm>
          <a:prstGeom prst="rect">
            <a:avLst/>
          </a:prstGeom>
          <a:noFill/>
        </p:spPr>
        <p:txBody>
          <a:bodyPr wrap="square" rtlCol="0">
            <a:spAutoFit/>
          </a:bodyPr>
          <a:lstStyle/>
          <a:p>
            <a:r>
              <a:rPr lang="en-US" sz="2400" dirty="0"/>
              <a:t>Team Player</a:t>
            </a:r>
          </a:p>
          <a:p>
            <a:r>
              <a:rPr lang="en-US" i="1" dirty="0">
                <a:latin typeface="+mj-lt"/>
              </a:rPr>
              <a:t>Shares resources agrees with teammates. Gets left out in charts and rankings.</a:t>
            </a:r>
            <a:endParaRPr lang="en-US" i="1" dirty="0">
              <a:latin typeface="+mj-lt"/>
              <a:cs typeface="Browallia New" panose="020B0604020202020204" pitchFamily="34" charset="-34"/>
            </a:endParaRPr>
          </a:p>
          <a:p>
            <a:endParaRPr lang="en-US" dirty="0"/>
          </a:p>
        </p:txBody>
      </p:sp>
    </p:spTree>
    <p:extLst>
      <p:ext uri="{BB962C8B-B14F-4D97-AF65-F5344CB8AC3E}">
        <p14:creationId xmlns:p14="http://schemas.microsoft.com/office/powerpoint/2010/main" val="27612224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3317353"/>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384" y="3317358"/>
            <a:ext cx="12189616" cy="354064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48463" y="3745714"/>
            <a:ext cx="2537991" cy="302454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a:p>
            <a:r>
              <a:rPr lang="en-US" dirty="0">
                <a:solidFill>
                  <a:schemeClr val="tx1"/>
                </a:solidFill>
              </a:rPr>
              <a:t>They tried to explore the game based on classes selected by a team. They tried to predict whether specific set of classes when groups leads to higher chances of victory used (LDA,QDA and clustering)</a:t>
            </a:r>
            <a:endParaRPr lang="en-US" dirty="0">
              <a:solidFill>
                <a:schemeClr val="tx1"/>
              </a:solidFill>
              <a:cs typeface="Browallia New" panose="020B0604020202020204" pitchFamily="34" charset="-34"/>
            </a:endParaRPr>
          </a:p>
          <a:p>
            <a:pPr algn="ctr"/>
            <a:endParaRPr lang="en-US" dirty="0"/>
          </a:p>
        </p:txBody>
      </p:sp>
      <p:sp>
        <p:nvSpPr>
          <p:cNvPr id="7" name="Pentagon 6"/>
          <p:cNvSpPr/>
          <p:nvPr/>
        </p:nvSpPr>
        <p:spPr>
          <a:xfrm>
            <a:off x="251460" y="2962694"/>
            <a:ext cx="2743200" cy="691116"/>
          </a:xfrm>
          <a:custGeom>
            <a:avLst/>
            <a:gdLst>
              <a:gd name="connsiteX0" fmla="*/ 0 w 2732943"/>
              <a:gd name="connsiteY0" fmla="*/ 0 h 691116"/>
              <a:gd name="connsiteX1" fmla="*/ 2387385 w 2732943"/>
              <a:gd name="connsiteY1" fmla="*/ 0 h 691116"/>
              <a:gd name="connsiteX2" fmla="*/ 2732943 w 2732943"/>
              <a:gd name="connsiteY2" fmla="*/ 345558 h 691116"/>
              <a:gd name="connsiteX3" fmla="*/ 2387385 w 2732943"/>
              <a:gd name="connsiteY3" fmla="*/ 691116 h 691116"/>
              <a:gd name="connsiteX4" fmla="*/ 0 w 2732943"/>
              <a:gd name="connsiteY4" fmla="*/ 691116 h 691116"/>
              <a:gd name="connsiteX5" fmla="*/ 0 w 2732943"/>
              <a:gd name="connsiteY5" fmla="*/ 0 h 691116"/>
              <a:gd name="connsiteX0" fmla="*/ 0 w 2584087"/>
              <a:gd name="connsiteY0" fmla="*/ 0 h 691116"/>
              <a:gd name="connsiteX1" fmla="*/ 2387385 w 2584087"/>
              <a:gd name="connsiteY1" fmla="*/ 0 h 691116"/>
              <a:gd name="connsiteX2" fmla="*/ 2584087 w 2584087"/>
              <a:gd name="connsiteY2" fmla="*/ 356191 h 691116"/>
              <a:gd name="connsiteX3" fmla="*/ 2387385 w 2584087"/>
              <a:gd name="connsiteY3" fmla="*/ 691116 h 691116"/>
              <a:gd name="connsiteX4" fmla="*/ 0 w 2584087"/>
              <a:gd name="connsiteY4" fmla="*/ 691116 h 691116"/>
              <a:gd name="connsiteX5" fmla="*/ 0 w 2584087"/>
              <a:gd name="connsiteY5" fmla="*/ 0 h 691116"/>
              <a:gd name="connsiteX0" fmla="*/ 0 w 2584087"/>
              <a:gd name="connsiteY0" fmla="*/ 0 h 691116"/>
              <a:gd name="connsiteX1" fmla="*/ 485768 w 2584087"/>
              <a:gd name="connsiteY1" fmla="*/ 4349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465737 w 2584087"/>
              <a:gd name="connsiteY1" fmla="*/ 25614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75753 w 2584087"/>
              <a:gd name="connsiteY2" fmla="*/ 4349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4087" h="691116">
                <a:moveTo>
                  <a:pt x="0" y="0"/>
                </a:moveTo>
                <a:cubicBezTo>
                  <a:pt x="75119" y="4994"/>
                  <a:pt x="120190" y="169476"/>
                  <a:pt x="225357" y="153205"/>
                </a:cubicBezTo>
                <a:cubicBezTo>
                  <a:pt x="358901" y="181559"/>
                  <a:pt x="432351" y="71688"/>
                  <a:pt x="475753" y="4349"/>
                </a:cubicBezTo>
                <a:lnTo>
                  <a:pt x="2387385" y="0"/>
                </a:lnTo>
                <a:lnTo>
                  <a:pt x="2584087" y="356191"/>
                </a:lnTo>
                <a:lnTo>
                  <a:pt x="2387385" y="691116"/>
                </a:lnTo>
                <a:lnTo>
                  <a:pt x="0" y="691116"/>
                </a:lnTo>
                <a:lnTo>
                  <a:pt x="0" y="0"/>
                </a:lnTo>
                <a:close/>
              </a:path>
            </a:pathLst>
          </a:custGeom>
          <a:solidFill>
            <a:schemeClr val="bg2">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based team</a:t>
            </a:r>
          </a:p>
        </p:txBody>
      </p:sp>
      <p:sp>
        <p:nvSpPr>
          <p:cNvPr id="10" name="Oval 9"/>
          <p:cNvSpPr/>
          <p:nvPr/>
        </p:nvSpPr>
        <p:spPr>
          <a:xfrm>
            <a:off x="239233" y="2583615"/>
            <a:ext cx="548640" cy="548640"/>
          </a:xfrm>
          <a:prstGeom prst="ellipse">
            <a:avLst/>
          </a:prstGeom>
          <a:solidFill>
            <a:schemeClr val="bg2">
              <a:lumMod val="10000"/>
            </a:schemeClr>
          </a:solidFill>
          <a:ln w="50800">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1</a:t>
            </a:r>
          </a:p>
        </p:txBody>
      </p:sp>
      <p:sp>
        <p:nvSpPr>
          <p:cNvPr id="34" name="Pentagon 6"/>
          <p:cNvSpPr/>
          <p:nvPr/>
        </p:nvSpPr>
        <p:spPr>
          <a:xfrm>
            <a:off x="3267386" y="2962694"/>
            <a:ext cx="2743200" cy="691116"/>
          </a:xfrm>
          <a:custGeom>
            <a:avLst/>
            <a:gdLst>
              <a:gd name="connsiteX0" fmla="*/ 0 w 2732943"/>
              <a:gd name="connsiteY0" fmla="*/ 0 h 691116"/>
              <a:gd name="connsiteX1" fmla="*/ 2387385 w 2732943"/>
              <a:gd name="connsiteY1" fmla="*/ 0 h 691116"/>
              <a:gd name="connsiteX2" fmla="*/ 2732943 w 2732943"/>
              <a:gd name="connsiteY2" fmla="*/ 345558 h 691116"/>
              <a:gd name="connsiteX3" fmla="*/ 2387385 w 2732943"/>
              <a:gd name="connsiteY3" fmla="*/ 691116 h 691116"/>
              <a:gd name="connsiteX4" fmla="*/ 0 w 2732943"/>
              <a:gd name="connsiteY4" fmla="*/ 691116 h 691116"/>
              <a:gd name="connsiteX5" fmla="*/ 0 w 2732943"/>
              <a:gd name="connsiteY5" fmla="*/ 0 h 691116"/>
              <a:gd name="connsiteX0" fmla="*/ 0 w 2584087"/>
              <a:gd name="connsiteY0" fmla="*/ 0 h 691116"/>
              <a:gd name="connsiteX1" fmla="*/ 2387385 w 2584087"/>
              <a:gd name="connsiteY1" fmla="*/ 0 h 691116"/>
              <a:gd name="connsiteX2" fmla="*/ 2584087 w 2584087"/>
              <a:gd name="connsiteY2" fmla="*/ 356191 h 691116"/>
              <a:gd name="connsiteX3" fmla="*/ 2387385 w 2584087"/>
              <a:gd name="connsiteY3" fmla="*/ 691116 h 691116"/>
              <a:gd name="connsiteX4" fmla="*/ 0 w 2584087"/>
              <a:gd name="connsiteY4" fmla="*/ 691116 h 691116"/>
              <a:gd name="connsiteX5" fmla="*/ 0 w 2584087"/>
              <a:gd name="connsiteY5" fmla="*/ 0 h 691116"/>
              <a:gd name="connsiteX0" fmla="*/ 0 w 2584087"/>
              <a:gd name="connsiteY0" fmla="*/ 0 h 691116"/>
              <a:gd name="connsiteX1" fmla="*/ 485768 w 2584087"/>
              <a:gd name="connsiteY1" fmla="*/ 4349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465737 w 2584087"/>
              <a:gd name="connsiteY1" fmla="*/ 25614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75753 w 2584087"/>
              <a:gd name="connsiteY2" fmla="*/ 4349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4087" h="691116">
                <a:moveTo>
                  <a:pt x="0" y="0"/>
                </a:moveTo>
                <a:cubicBezTo>
                  <a:pt x="75119" y="4994"/>
                  <a:pt x="120190" y="169476"/>
                  <a:pt x="225357" y="153205"/>
                </a:cubicBezTo>
                <a:cubicBezTo>
                  <a:pt x="358901" y="181559"/>
                  <a:pt x="432351" y="71688"/>
                  <a:pt x="475753" y="4349"/>
                </a:cubicBezTo>
                <a:lnTo>
                  <a:pt x="2387385" y="0"/>
                </a:lnTo>
                <a:lnTo>
                  <a:pt x="2584087" y="356191"/>
                </a:lnTo>
                <a:lnTo>
                  <a:pt x="2387385" y="691116"/>
                </a:lnTo>
                <a:lnTo>
                  <a:pt x="0" y="691116"/>
                </a:lnTo>
                <a:lnTo>
                  <a:pt x="0" y="0"/>
                </a:lnTo>
                <a:close/>
              </a:path>
            </a:pathLst>
          </a:custGeom>
          <a:solidFill>
            <a:schemeClr val="bg2">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Player roles in team</a:t>
            </a:r>
          </a:p>
        </p:txBody>
      </p:sp>
      <p:sp>
        <p:nvSpPr>
          <p:cNvPr id="37" name="Pentagon 6"/>
          <p:cNvSpPr/>
          <p:nvPr/>
        </p:nvSpPr>
        <p:spPr>
          <a:xfrm>
            <a:off x="6274273" y="2962694"/>
            <a:ext cx="2743200" cy="691116"/>
          </a:xfrm>
          <a:custGeom>
            <a:avLst/>
            <a:gdLst>
              <a:gd name="connsiteX0" fmla="*/ 0 w 2732943"/>
              <a:gd name="connsiteY0" fmla="*/ 0 h 691116"/>
              <a:gd name="connsiteX1" fmla="*/ 2387385 w 2732943"/>
              <a:gd name="connsiteY1" fmla="*/ 0 h 691116"/>
              <a:gd name="connsiteX2" fmla="*/ 2732943 w 2732943"/>
              <a:gd name="connsiteY2" fmla="*/ 345558 h 691116"/>
              <a:gd name="connsiteX3" fmla="*/ 2387385 w 2732943"/>
              <a:gd name="connsiteY3" fmla="*/ 691116 h 691116"/>
              <a:gd name="connsiteX4" fmla="*/ 0 w 2732943"/>
              <a:gd name="connsiteY4" fmla="*/ 691116 h 691116"/>
              <a:gd name="connsiteX5" fmla="*/ 0 w 2732943"/>
              <a:gd name="connsiteY5" fmla="*/ 0 h 691116"/>
              <a:gd name="connsiteX0" fmla="*/ 0 w 2584087"/>
              <a:gd name="connsiteY0" fmla="*/ 0 h 691116"/>
              <a:gd name="connsiteX1" fmla="*/ 2387385 w 2584087"/>
              <a:gd name="connsiteY1" fmla="*/ 0 h 691116"/>
              <a:gd name="connsiteX2" fmla="*/ 2584087 w 2584087"/>
              <a:gd name="connsiteY2" fmla="*/ 356191 h 691116"/>
              <a:gd name="connsiteX3" fmla="*/ 2387385 w 2584087"/>
              <a:gd name="connsiteY3" fmla="*/ 691116 h 691116"/>
              <a:gd name="connsiteX4" fmla="*/ 0 w 2584087"/>
              <a:gd name="connsiteY4" fmla="*/ 691116 h 691116"/>
              <a:gd name="connsiteX5" fmla="*/ 0 w 2584087"/>
              <a:gd name="connsiteY5" fmla="*/ 0 h 691116"/>
              <a:gd name="connsiteX0" fmla="*/ 0 w 2584087"/>
              <a:gd name="connsiteY0" fmla="*/ 0 h 691116"/>
              <a:gd name="connsiteX1" fmla="*/ 485768 w 2584087"/>
              <a:gd name="connsiteY1" fmla="*/ 4349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465737 w 2584087"/>
              <a:gd name="connsiteY1" fmla="*/ 25614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75753 w 2584087"/>
              <a:gd name="connsiteY2" fmla="*/ 4349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4087" h="691116">
                <a:moveTo>
                  <a:pt x="0" y="0"/>
                </a:moveTo>
                <a:cubicBezTo>
                  <a:pt x="75119" y="4994"/>
                  <a:pt x="120190" y="169476"/>
                  <a:pt x="225357" y="153205"/>
                </a:cubicBezTo>
                <a:cubicBezTo>
                  <a:pt x="358901" y="181559"/>
                  <a:pt x="432351" y="71688"/>
                  <a:pt x="475753" y="4349"/>
                </a:cubicBezTo>
                <a:lnTo>
                  <a:pt x="2387385" y="0"/>
                </a:lnTo>
                <a:lnTo>
                  <a:pt x="2584087" y="356191"/>
                </a:lnTo>
                <a:lnTo>
                  <a:pt x="2387385" y="691116"/>
                </a:lnTo>
                <a:lnTo>
                  <a:pt x="0" y="691116"/>
                </a:lnTo>
                <a:lnTo>
                  <a:pt x="0" y="0"/>
                </a:lnTo>
                <a:close/>
              </a:path>
            </a:pathLst>
          </a:custGeom>
          <a:solidFill>
            <a:schemeClr val="bg2">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DOTA 2: team comp.</a:t>
            </a:r>
          </a:p>
        </p:txBody>
      </p:sp>
      <p:sp>
        <p:nvSpPr>
          <p:cNvPr id="38" name="Pentagon 6"/>
          <p:cNvSpPr/>
          <p:nvPr/>
        </p:nvSpPr>
        <p:spPr>
          <a:xfrm>
            <a:off x="9281160" y="2961836"/>
            <a:ext cx="2743200" cy="691116"/>
          </a:xfrm>
          <a:custGeom>
            <a:avLst/>
            <a:gdLst>
              <a:gd name="connsiteX0" fmla="*/ 0 w 2732943"/>
              <a:gd name="connsiteY0" fmla="*/ 0 h 691116"/>
              <a:gd name="connsiteX1" fmla="*/ 2387385 w 2732943"/>
              <a:gd name="connsiteY1" fmla="*/ 0 h 691116"/>
              <a:gd name="connsiteX2" fmla="*/ 2732943 w 2732943"/>
              <a:gd name="connsiteY2" fmla="*/ 345558 h 691116"/>
              <a:gd name="connsiteX3" fmla="*/ 2387385 w 2732943"/>
              <a:gd name="connsiteY3" fmla="*/ 691116 h 691116"/>
              <a:gd name="connsiteX4" fmla="*/ 0 w 2732943"/>
              <a:gd name="connsiteY4" fmla="*/ 691116 h 691116"/>
              <a:gd name="connsiteX5" fmla="*/ 0 w 2732943"/>
              <a:gd name="connsiteY5" fmla="*/ 0 h 691116"/>
              <a:gd name="connsiteX0" fmla="*/ 0 w 2584087"/>
              <a:gd name="connsiteY0" fmla="*/ 0 h 691116"/>
              <a:gd name="connsiteX1" fmla="*/ 2387385 w 2584087"/>
              <a:gd name="connsiteY1" fmla="*/ 0 h 691116"/>
              <a:gd name="connsiteX2" fmla="*/ 2584087 w 2584087"/>
              <a:gd name="connsiteY2" fmla="*/ 356191 h 691116"/>
              <a:gd name="connsiteX3" fmla="*/ 2387385 w 2584087"/>
              <a:gd name="connsiteY3" fmla="*/ 691116 h 691116"/>
              <a:gd name="connsiteX4" fmla="*/ 0 w 2584087"/>
              <a:gd name="connsiteY4" fmla="*/ 691116 h 691116"/>
              <a:gd name="connsiteX5" fmla="*/ 0 w 2584087"/>
              <a:gd name="connsiteY5" fmla="*/ 0 h 691116"/>
              <a:gd name="connsiteX0" fmla="*/ 0 w 2584087"/>
              <a:gd name="connsiteY0" fmla="*/ 0 h 691116"/>
              <a:gd name="connsiteX1" fmla="*/ 485768 w 2584087"/>
              <a:gd name="connsiteY1" fmla="*/ 4349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465737 w 2584087"/>
              <a:gd name="connsiteY1" fmla="*/ 25614 h 691116"/>
              <a:gd name="connsiteX2" fmla="*/ 2387385 w 2584087"/>
              <a:gd name="connsiteY2" fmla="*/ 0 h 691116"/>
              <a:gd name="connsiteX3" fmla="*/ 2584087 w 2584087"/>
              <a:gd name="connsiteY3" fmla="*/ 356191 h 691116"/>
              <a:gd name="connsiteX4" fmla="*/ 2387385 w 2584087"/>
              <a:gd name="connsiteY4" fmla="*/ 691116 h 691116"/>
              <a:gd name="connsiteX5" fmla="*/ 0 w 2584087"/>
              <a:gd name="connsiteY5" fmla="*/ 691116 h 691116"/>
              <a:gd name="connsiteX6" fmla="*/ 0 w 2584087"/>
              <a:gd name="connsiteY6"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15341 w 2584087"/>
              <a:gd name="connsiteY1" fmla="*/ 131940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65737 w 2584087"/>
              <a:gd name="connsiteY2" fmla="*/ 25614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 name="connsiteX0" fmla="*/ 0 w 2584087"/>
              <a:gd name="connsiteY0" fmla="*/ 0 h 691116"/>
              <a:gd name="connsiteX1" fmla="*/ 225357 w 2584087"/>
              <a:gd name="connsiteY1" fmla="*/ 153205 h 691116"/>
              <a:gd name="connsiteX2" fmla="*/ 475753 w 2584087"/>
              <a:gd name="connsiteY2" fmla="*/ 4349 h 691116"/>
              <a:gd name="connsiteX3" fmla="*/ 2387385 w 2584087"/>
              <a:gd name="connsiteY3" fmla="*/ 0 h 691116"/>
              <a:gd name="connsiteX4" fmla="*/ 2584087 w 2584087"/>
              <a:gd name="connsiteY4" fmla="*/ 356191 h 691116"/>
              <a:gd name="connsiteX5" fmla="*/ 2387385 w 2584087"/>
              <a:gd name="connsiteY5" fmla="*/ 691116 h 691116"/>
              <a:gd name="connsiteX6" fmla="*/ 0 w 2584087"/>
              <a:gd name="connsiteY6" fmla="*/ 691116 h 691116"/>
              <a:gd name="connsiteX7" fmla="*/ 0 w 2584087"/>
              <a:gd name="connsiteY7" fmla="*/ 0 h 69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4087" h="691116">
                <a:moveTo>
                  <a:pt x="0" y="0"/>
                </a:moveTo>
                <a:cubicBezTo>
                  <a:pt x="75119" y="4994"/>
                  <a:pt x="120190" y="169476"/>
                  <a:pt x="225357" y="153205"/>
                </a:cubicBezTo>
                <a:cubicBezTo>
                  <a:pt x="358901" y="181559"/>
                  <a:pt x="432351" y="71688"/>
                  <a:pt x="475753" y="4349"/>
                </a:cubicBezTo>
                <a:lnTo>
                  <a:pt x="2387385" y="0"/>
                </a:lnTo>
                <a:lnTo>
                  <a:pt x="2584087" y="356191"/>
                </a:lnTo>
                <a:lnTo>
                  <a:pt x="2387385" y="691116"/>
                </a:lnTo>
                <a:lnTo>
                  <a:pt x="0" y="691116"/>
                </a:lnTo>
                <a:lnTo>
                  <a:pt x="0" y="0"/>
                </a:lnTo>
                <a:close/>
              </a:path>
            </a:pathLst>
          </a:custGeom>
          <a:solidFill>
            <a:schemeClr val="bg2">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Player Skill in MOBA</a:t>
            </a:r>
          </a:p>
        </p:txBody>
      </p:sp>
      <p:sp>
        <p:nvSpPr>
          <p:cNvPr id="42" name="Oval 41"/>
          <p:cNvSpPr/>
          <p:nvPr/>
        </p:nvSpPr>
        <p:spPr>
          <a:xfrm>
            <a:off x="3256895" y="2551838"/>
            <a:ext cx="548640" cy="548640"/>
          </a:xfrm>
          <a:prstGeom prst="ellipse">
            <a:avLst/>
          </a:prstGeom>
          <a:solidFill>
            <a:schemeClr val="bg2">
              <a:lumMod val="10000"/>
            </a:schemeClr>
          </a:solidFill>
          <a:ln w="508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p>
        </p:txBody>
      </p:sp>
      <p:sp>
        <p:nvSpPr>
          <p:cNvPr id="43" name="Oval 42"/>
          <p:cNvSpPr/>
          <p:nvPr/>
        </p:nvSpPr>
        <p:spPr>
          <a:xfrm>
            <a:off x="6251555" y="2577808"/>
            <a:ext cx="548640" cy="548640"/>
          </a:xfrm>
          <a:prstGeom prst="ellipse">
            <a:avLst/>
          </a:prstGeom>
          <a:solidFill>
            <a:schemeClr val="bg2">
              <a:lumMod val="10000"/>
            </a:schemeClr>
          </a:solidFill>
          <a:ln w="50800">
            <a:solidFill>
              <a:srgbClr val="0000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3</a:t>
            </a:r>
          </a:p>
        </p:txBody>
      </p:sp>
      <p:sp>
        <p:nvSpPr>
          <p:cNvPr id="44" name="Oval 43"/>
          <p:cNvSpPr/>
          <p:nvPr/>
        </p:nvSpPr>
        <p:spPr>
          <a:xfrm>
            <a:off x="9265653" y="2577808"/>
            <a:ext cx="548640" cy="548640"/>
          </a:xfrm>
          <a:prstGeom prst="ellipse">
            <a:avLst/>
          </a:prstGeom>
          <a:solidFill>
            <a:schemeClr val="bg2">
              <a:lumMod val="10000"/>
            </a:schemeClr>
          </a:solidFill>
          <a:ln w="50800">
            <a:solidFill>
              <a:schemeClr val="accent6">
                <a:lumMod val="75000"/>
                <a:alpha val="7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4</a:t>
            </a:r>
          </a:p>
        </p:txBody>
      </p:sp>
      <p:sp>
        <p:nvSpPr>
          <p:cNvPr id="45" name="Rectangle 44"/>
          <p:cNvSpPr/>
          <p:nvPr/>
        </p:nvSpPr>
        <p:spPr>
          <a:xfrm>
            <a:off x="3267386" y="3745714"/>
            <a:ext cx="2537991" cy="302454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They tried to divide teams into set of classes and predicted that roles defined by them proved to win significantly higher then randomly playing the game without a particular role (many </a:t>
            </a:r>
            <a:r>
              <a:rPr lang="en-US" dirty="0" err="1">
                <a:solidFill>
                  <a:schemeClr val="tx1"/>
                </a:solidFill>
              </a:rPr>
              <a:t>algos</a:t>
            </a:r>
            <a:r>
              <a:rPr lang="en-US" dirty="0">
                <a:solidFill>
                  <a:schemeClr val="tx1"/>
                </a:solidFill>
              </a:rPr>
              <a:t> use)</a:t>
            </a:r>
            <a:endParaRPr lang="en-US" dirty="0">
              <a:solidFill>
                <a:schemeClr val="tx1"/>
              </a:solidFill>
              <a:cs typeface="Browallia New" panose="020B0604020202020204" pitchFamily="34" charset="-34"/>
            </a:endParaRPr>
          </a:p>
          <a:p>
            <a:pPr algn="ctr"/>
            <a:endParaRPr lang="en-US" dirty="0"/>
          </a:p>
        </p:txBody>
      </p:sp>
      <p:sp>
        <p:nvSpPr>
          <p:cNvPr id="46" name="Rectangle 45"/>
          <p:cNvSpPr/>
          <p:nvPr/>
        </p:nvSpPr>
        <p:spPr>
          <a:xfrm>
            <a:off x="6286309" y="3745713"/>
            <a:ext cx="2731164" cy="302454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They used 3 orders of PCA to analyze each hero and their role in the match. They came up with a set of players which essentially lead the team to victory but were ineffective in the initial stage of the game.</a:t>
            </a:r>
            <a:endParaRPr lang="en-US" sz="2000" dirty="0">
              <a:solidFill>
                <a:schemeClr val="tx1"/>
              </a:solidFill>
              <a:cs typeface="Browallia New" panose="020B0604020202020204" pitchFamily="34" charset="-34"/>
            </a:endParaRPr>
          </a:p>
          <a:p>
            <a:pPr algn="ctr"/>
            <a:endParaRPr lang="en-US" dirty="0"/>
          </a:p>
        </p:txBody>
      </p:sp>
      <p:sp>
        <p:nvSpPr>
          <p:cNvPr id="47" name="Rectangle 46"/>
          <p:cNvSpPr/>
          <p:nvPr/>
        </p:nvSpPr>
        <p:spPr>
          <a:xfrm>
            <a:off x="9281160" y="3745712"/>
            <a:ext cx="2550622" cy="302454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Paper by </a:t>
            </a:r>
            <a:r>
              <a:rPr lang="en-US" sz="2000" dirty="0" err="1">
                <a:solidFill>
                  <a:schemeClr val="tx1"/>
                </a:solidFill>
              </a:rPr>
              <a:t>Magy</a:t>
            </a:r>
            <a:r>
              <a:rPr lang="en-US" sz="2000" dirty="0">
                <a:solidFill>
                  <a:schemeClr val="tx1"/>
                </a:solidFill>
              </a:rPr>
              <a:t> and Chen on player’s skill to successful play. They gathered bunch of data and they found base skill of player, base skill of champion and player’s champion specific skill to be essential.</a:t>
            </a:r>
            <a:endParaRPr lang="en-US" dirty="0"/>
          </a:p>
        </p:txBody>
      </p:sp>
      <p:sp>
        <p:nvSpPr>
          <p:cNvPr id="16" name="TextBox 15"/>
          <p:cNvSpPr txBox="1"/>
          <p:nvPr/>
        </p:nvSpPr>
        <p:spPr>
          <a:xfrm>
            <a:off x="67807" y="62924"/>
            <a:ext cx="2370593"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400" dirty="0">
                <a:solidFill>
                  <a:schemeClr val="bg1"/>
                </a:solidFill>
              </a:rPr>
              <a:t>PREVIOUS WORK</a:t>
            </a:r>
          </a:p>
        </p:txBody>
      </p:sp>
    </p:spTree>
    <p:extLst>
      <p:ext uri="{BB962C8B-B14F-4D97-AF65-F5344CB8AC3E}">
        <p14:creationId xmlns:p14="http://schemas.microsoft.com/office/powerpoint/2010/main" val="35313525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14" name="Rectangle 13"/>
          <p:cNvSpPr/>
          <p:nvPr/>
        </p:nvSpPr>
        <p:spPr>
          <a:xfrm>
            <a:off x="0" y="0"/>
            <a:ext cx="12192000" cy="6858000"/>
          </a:xfrm>
          <a:prstGeom prst="rect">
            <a:avLst/>
          </a:prstGeom>
          <a:solidFill>
            <a:schemeClr val="accent1">
              <a:alpha val="7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274862" y="4048062"/>
            <a:ext cx="7642275" cy="76944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4400" dirty="0">
                <a:solidFill>
                  <a:schemeClr val="bg1"/>
                </a:solidFill>
                <a:latin typeface="+mj-lt"/>
                <a:cs typeface="Estrangelo Edessa" panose="03080600000000000000" pitchFamily="66" charset="0"/>
              </a:rPr>
              <a:t>Team and Player Comparison</a:t>
            </a:r>
          </a:p>
        </p:txBody>
      </p:sp>
      <p:sp>
        <p:nvSpPr>
          <p:cNvPr id="2" name="Oval 1"/>
          <p:cNvSpPr/>
          <p:nvPr/>
        </p:nvSpPr>
        <p:spPr>
          <a:xfrm>
            <a:off x="2202534" y="1348615"/>
            <a:ext cx="2743200" cy="2583543"/>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064823" y="1350015"/>
            <a:ext cx="2743200" cy="2583543"/>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81769" y="1973844"/>
            <a:ext cx="2141368" cy="156966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9600" dirty="0">
                <a:solidFill>
                  <a:schemeClr val="bg1"/>
                </a:solidFill>
                <a:cs typeface="Estrangelo Edessa" panose="03080600000000000000" pitchFamily="66" charset="0"/>
              </a:rPr>
              <a:t>VS</a:t>
            </a:r>
          </a:p>
        </p:txBody>
      </p:sp>
      <p:sp>
        <p:nvSpPr>
          <p:cNvPr id="17" name="TextBox 16"/>
          <p:cNvSpPr txBox="1"/>
          <p:nvPr/>
        </p:nvSpPr>
        <p:spPr>
          <a:xfrm>
            <a:off x="2597793" y="2287843"/>
            <a:ext cx="1914330" cy="830997"/>
          </a:xfrm>
          <a:prstGeom prst="rect">
            <a:avLst/>
          </a:prstGeom>
          <a:noFill/>
        </p:spPr>
        <p:txBody>
          <a:bodyPr wrap="square" rtlCol="0">
            <a:spAutoFit/>
          </a:bodyPr>
          <a:lstStyle/>
          <a:p>
            <a:pPr algn="ctr"/>
            <a:r>
              <a:rPr lang="en-US" sz="4800" b="1" dirty="0">
                <a:cs typeface="Estrangelo Edessa" panose="03080600000000000000" pitchFamily="66" charset="0"/>
              </a:rPr>
              <a:t>Team</a:t>
            </a:r>
          </a:p>
        </p:txBody>
      </p:sp>
      <p:sp>
        <p:nvSpPr>
          <p:cNvPr id="18" name="TextBox 17"/>
          <p:cNvSpPr txBox="1"/>
          <p:nvPr/>
        </p:nvSpPr>
        <p:spPr>
          <a:xfrm>
            <a:off x="7366249" y="2224887"/>
            <a:ext cx="1875977" cy="830997"/>
          </a:xfrm>
          <a:prstGeom prst="rect">
            <a:avLst/>
          </a:prstGeom>
          <a:noFill/>
        </p:spPr>
        <p:txBody>
          <a:bodyPr wrap="square" rtlCol="0">
            <a:spAutoFit/>
          </a:bodyPr>
          <a:lstStyle/>
          <a:p>
            <a:pPr algn="ctr"/>
            <a:r>
              <a:rPr lang="en-US" sz="4800" b="1" dirty="0">
                <a:cs typeface="Estrangelo Edessa" panose="03080600000000000000" pitchFamily="66" charset="0"/>
              </a:rPr>
              <a:t>Player</a:t>
            </a:r>
          </a:p>
        </p:txBody>
      </p:sp>
      <p:sp>
        <p:nvSpPr>
          <p:cNvPr id="19" name="Rounded Rectangle 18"/>
          <p:cNvSpPr/>
          <p:nvPr/>
        </p:nvSpPr>
        <p:spPr>
          <a:xfrm>
            <a:off x="1509482" y="5024846"/>
            <a:ext cx="9269354" cy="1098881"/>
          </a:xfrm>
          <a:prstGeom prst="round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90252" y="5046509"/>
            <a:ext cx="9085943" cy="1077218"/>
          </a:xfrm>
          <a:prstGeom prst="rect">
            <a:avLst/>
          </a:prstGeom>
          <a:noFill/>
        </p:spPr>
        <p:txBody>
          <a:bodyPr wrap="square" rtlCol="0">
            <a:spAutoFit/>
          </a:bodyPr>
          <a:lstStyle/>
          <a:p>
            <a:pPr algn="ctr"/>
            <a:r>
              <a:rPr lang="en-US" sz="1600" dirty="0">
                <a:solidFill>
                  <a:schemeClr val="bg1"/>
                </a:solidFill>
                <a:latin typeface="+mj-lt"/>
              </a:rPr>
              <a:t>What do I mean by this ? </a:t>
            </a:r>
          </a:p>
          <a:p>
            <a:pPr algn="ctr"/>
            <a:r>
              <a:rPr lang="en-US" sz="1600" dirty="0">
                <a:solidFill>
                  <a:schemeClr val="bg1"/>
                </a:solidFill>
                <a:latin typeface="+mj-lt"/>
                <a:cs typeface="Estrangelo Edessa" panose="03080600000000000000" pitchFamily="66" charset="0"/>
              </a:rPr>
              <a:t>Why does this matter ?</a:t>
            </a:r>
          </a:p>
          <a:p>
            <a:pPr algn="ctr"/>
            <a:r>
              <a:rPr lang="en-US" sz="1600" dirty="0">
                <a:solidFill>
                  <a:schemeClr val="bg1"/>
                </a:solidFill>
                <a:latin typeface="+mj-lt"/>
                <a:cs typeface="Estrangelo Edessa" panose="03080600000000000000" pitchFamily="66" charset="0"/>
              </a:rPr>
              <a:t>How composition affects this?</a:t>
            </a:r>
          </a:p>
          <a:p>
            <a:pPr algn="ctr"/>
            <a:r>
              <a:rPr lang="en-US" sz="1600" dirty="0">
                <a:solidFill>
                  <a:schemeClr val="bg1"/>
                </a:solidFill>
                <a:latin typeface="+mj-lt"/>
                <a:cs typeface="Estrangelo Edessa" panose="03080600000000000000" pitchFamily="66" charset="0"/>
              </a:rPr>
              <a:t>Predefined teams v/s generated teams </a:t>
            </a:r>
          </a:p>
        </p:txBody>
      </p:sp>
    </p:spTree>
    <p:extLst>
      <p:ext uri="{BB962C8B-B14F-4D97-AF65-F5344CB8AC3E}">
        <p14:creationId xmlns:p14="http://schemas.microsoft.com/office/powerpoint/2010/main" val="18743711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15" name="Rectangle 14"/>
          <p:cNvSpPr/>
          <p:nvPr/>
        </p:nvSpPr>
        <p:spPr>
          <a:xfrm>
            <a:off x="-2" y="0"/>
            <a:ext cx="301752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59082" y="0"/>
            <a:ext cx="3017520" cy="6858000"/>
          </a:xfrm>
          <a:prstGeom prst="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18859" y="0"/>
            <a:ext cx="301752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174480" y="0"/>
            <a:ext cx="3017520"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09137" y="0"/>
            <a:ext cx="54864"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076602" y="0"/>
            <a:ext cx="54864"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27998" y="0"/>
            <a:ext cx="54864"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35196" y="945572"/>
            <a:ext cx="1735282" cy="17373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83242" y="3095954"/>
            <a:ext cx="1787236" cy="1953491"/>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Read the data</a:t>
            </a:r>
          </a:p>
          <a:p>
            <a:pPr algn="ctr"/>
            <a:r>
              <a:rPr lang="en-US" dirty="0">
                <a:solidFill>
                  <a:schemeClr val="bg1"/>
                </a:solidFill>
              </a:rPr>
              <a:t> </a:t>
            </a:r>
          </a:p>
          <a:p>
            <a:pPr algn="ctr"/>
            <a:r>
              <a:rPr lang="en-US" sz="1600" dirty="0">
                <a:solidFill>
                  <a:schemeClr val="bg1"/>
                </a:solidFill>
              </a:rPr>
              <a:t>Millions of data files available on riots API</a:t>
            </a:r>
            <a:endParaRPr lang="en-US" sz="1600" dirty="0">
              <a:solidFill>
                <a:schemeClr val="bg1"/>
              </a:solidFill>
              <a:cs typeface="Browallia New" panose="020B0604020202020204" pitchFamily="34" charset="-34"/>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498" y="1287399"/>
            <a:ext cx="1380825" cy="982510"/>
          </a:xfrm>
          <a:prstGeom prst="rect">
            <a:avLst/>
          </a:prstGeom>
        </p:spPr>
      </p:pic>
      <p:sp>
        <p:nvSpPr>
          <p:cNvPr id="16" name="Oval 15"/>
          <p:cNvSpPr/>
          <p:nvPr/>
        </p:nvSpPr>
        <p:spPr>
          <a:xfrm>
            <a:off x="3694626" y="945572"/>
            <a:ext cx="1735282" cy="17373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59978" y="945572"/>
            <a:ext cx="1735282" cy="17373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815600" y="945572"/>
            <a:ext cx="1735282" cy="173736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666987" y="3095953"/>
            <a:ext cx="1787236" cy="1953491"/>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Parse the file</a:t>
            </a:r>
          </a:p>
          <a:p>
            <a:pPr algn="ctr"/>
            <a:r>
              <a:rPr lang="en-US" dirty="0">
                <a:solidFill>
                  <a:schemeClr val="bg1"/>
                </a:solidFill>
              </a:rPr>
              <a:t> </a:t>
            </a:r>
          </a:p>
          <a:p>
            <a:pPr algn="ctr"/>
            <a:r>
              <a:rPr lang="en-US" sz="1600" dirty="0">
                <a:solidFill>
                  <a:schemeClr val="bg1"/>
                </a:solidFill>
              </a:rPr>
              <a:t>Include the things relevant to the research and clean the data.</a:t>
            </a:r>
            <a:endParaRPr lang="en-US" sz="1600" dirty="0">
              <a:solidFill>
                <a:schemeClr val="bg1"/>
              </a:solidFill>
              <a:cs typeface="Browallia New" panose="020B0604020202020204" pitchFamily="34" charset="-34"/>
            </a:endParaRPr>
          </a:p>
        </p:txBody>
      </p:sp>
      <p:sp>
        <p:nvSpPr>
          <p:cNvPr id="20" name="Rectangle 19"/>
          <p:cNvSpPr/>
          <p:nvPr/>
        </p:nvSpPr>
        <p:spPr>
          <a:xfrm>
            <a:off x="6733050" y="3095952"/>
            <a:ext cx="1787236" cy="1953491"/>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Fit into algorithm</a:t>
            </a:r>
          </a:p>
          <a:p>
            <a:pPr algn="ctr"/>
            <a:r>
              <a:rPr lang="en-US" dirty="0">
                <a:solidFill>
                  <a:schemeClr val="bg1"/>
                </a:solidFill>
              </a:rPr>
              <a:t> </a:t>
            </a:r>
          </a:p>
          <a:p>
            <a:pPr algn="ctr"/>
            <a:r>
              <a:rPr lang="en-US" sz="1600" dirty="0">
                <a:solidFill>
                  <a:schemeClr val="bg1"/>
                </a:solidFill>
              </a:rPr>
              <a:t>Use predefined set of R functions to predict</a:t>
            </a:r>
            <a:endParaRPr lang="en-US" sz="1600" dirty="0">
              <a:solidFill>
                <a:schemeClr val="bg1"/>
              </a:solidFill>
              <a:cs typeface="Browallia New" panose="020B0604020202020204" pitchFamily="34" charset="-34"/>
            </a:endParaRPr>
          </a:p>
        </p:txBody>
      </p:sp>
      <p:sp>
        <p:nvSpPr>
          <p:cNvPr id="21" name="Rectangle 20"/>
          <p:cNvSpPr/>
          <p:nvPr/>
        </p:nvSpPr>
        <p:spPr>
          <a:xfrm>
            <a:off x="9792734" y="3095951"/>
            <a:ext cx="1787236" cy="1953491"/>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Test</a:t>
            </a:r>
          </a:p>
          <a:p>
            <a:pPr algn="ctr"/>
            <a:r>
              <a:rPr lang="en-US" dirty="0">
                <a:solidFill>
                  <a:schemeClr val="bg1"/>
                </a:solidFill>
              </a:rPr>
              <a:t> </a:t>
            </a:r>
          </a:p>
          <a:p>
            <a:pPr algn="ctr"/>
            <a:r>
              <a:rPr lang="en-US" sz="1600" dirty="0">
                <a:solidFill>
                  <a:schemeClr val="bg1"/>
                </a:solidFill>
              </a:rPr>
              <a:t>Use 10 fold cross validation to check whether the results are consistent </a:t>
            </a:r>
            <a:endParaRPr lang="en-US" sz="1600" dirty="0">
              <a:solidFill>
                <a:schemeClr val="bg1"/>
              </a:solidFill>
              <a:cs typeface="Browallia New" panose="020B0604020202020204" pitchFamily="34" charset="-34"/>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438" y="1204684"/>
            <a:ext cx="1194921" cy="1194921"/>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1313" y="1228896"/>
            <a:ext cx="1170709" cy="1170709"/>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2441" y="1228896"/>
            <a:ext cx="1045479" cy="1112212"/>
          </a:xfrm>
          <a:prstGeom prst="rect">
            <a:avLst/>
          </a:prstGeom>
        </p:spPr>
      </p:pic>
      <p:sp>
        <p:nvSpPr>
          <p:cNvPr id="22" name="TextBox 21"/>
          <p:cNvSpPr txBox="1"/>
          <p:nvPr/>
        </p:nvSpPr>
        <p:spPr>
          <a:xfrm>
            <a:off x="67807" y="62924"/>
            <a:ext cx="2123516"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400" dirty="0">
                <a:solidFill>
                  <a:schemeClr val="bg1"/>
                </a:solidFill>
              </a:rPr>
              <a:t>MY APPROACH</a:t>
            </a:r>
          </a:p>
        </p:txBody>
      </p:sp>
    </p:spTree>
    <p:extLst>
      <p:ext uri="{BB962C8B-B14F-4D97-AF65-F5344CB8AC3E}">
        <p14:creationId xmlns:p14="http://schemas.microsoft.com/office/powerpoint/2010/main" val="9576749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0" name="Rectangle 19"/>
          <p:cNvSpPr/>
          <p:nvPr/>
        </p:nvSpPr>
        <p:spPr>
          <a:xfrm>
            <a:off x="0" y="0"/>
            <a:ext cx="12192000" cy="6858000"/>
          </a:xfrm>
          <a:prstGeom prst="rect">
            <a:avLst/>
          </a:prstGeom>
          <a:solidFill>
            <a:schemeClr val="accent1">
              <a:alpha val="7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33376" y="4670382"/>
            <a:ext cx="2743200" cy="13716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Take the data</a:t>
            </a:r>
          </a:p>
        </p:txBody>
      </p:sp>
      <p:sp>
        <p:nvSpPr>
          <p:cNvPr id="3" name="Right Triangle 2"/>
          <p:cNvSpPr/>
          <p:nvPr/>
        </p:nvSpPr>
        <p:spPr>
          <a:xfrm rot="10800000">
            <a:off x="2957215" y="5400773"/>
            <a:ext cx="630936" cy="630936"/>
          </a:xfrm>
          <a:prstGeom prst="r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61188" y="4031604"/>
            <a:ext cx="2696887" cy="13716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Add most column </a:t>
            </a:r>
          </a:p>
          <a:p>
            <a:r>
              <a:rPr lang="en-US" dirty="0">
                <a:solidFill>
                  <a:schemeClr val="tx1"/>
                </a:solidFill>
              </a:rPr>
              <a:t>member for team </a:t>
            </a:r>
          </a:p>
          <a:p>
            <a:r>
              <a:rPr lang="en-US" dirty="0">
                <a:solidFill>
                  <a:schemeClr val="tx1"/>
                </a:solidFill>
              </a:rPr>
              <a:t>data</a:t>
            </a:r>
          </a:p>
        </p:txBody>
      </p:sp>
      <p:sp>
        <p:nvSpPr>
          <p:cNvPr id="12" name="Right Triangle 11"/>
          <p:cNvSpPr/>
          <p:nvPr/>
        </p:nvSpPr>
        <p:spPr>
          <a:xfrm rot="10800000">
            <a:off x="5061877" y="4769257"/>
            <a:ext cx="630936" cy="630936"/>
          </a:xfrm>
          <a:prstGeom prst="r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61876" y="3398977"/>
            <a:ext cx="2743200" cy="13716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Consider every player with highest gold </a:t>
            </a:r>
          </a:p>
          <a:p>
            <a:r>
              <a:rPr lang="en-US" dirty="0">
                <a:solidFill>
                  <a:schemeClr val="tx1"/>
                </a:solidFill>
              </a:rPr>
              <a:t>earned and low assist</a:t>
            </a:r>
          </a:p>
          <a:p>
            <a:r>
              <a:rPr lang="en-US" dirty="0">
                <a:solidFill>
                  <a:schemeClr val="tx1"/>
                </a:solidFill>
              </a:rPr>
              <a:t>as star player</a:t>
            </a:r>
          </a:p>
        </p:txBody>
      </p:sp>
      <p:sp>
        <p:nvSpPr>
          <p:cNvPr id="13" name="Right Triangle 12"/>
          <p:cNvSpPr/>
          <p:nvPr/>
        </p:nvSpPr>
        <p:spPr>
          <a:xfrm rot="10800000">
            <a:off x="7178112" y="4138321"/>
            <a:ext cx="630936" cy="630936"/>
          </a:xfrm>
          <a:prstGeom prst="r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7179355" y="2080550"/>
            <a:ext cx="3505316" cy="2743200"/>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200" dirty="0">
                <a:solidFill>
                  <a:schemeClr val="tx1"/>
                </a:solidFill>
              </a:rPr>
              <a:t>Final data(Parsed)</a:t>
            </a:r>
          </a:p>
        </p:txBody>
      </p:sp>
      <p:sp>
        <p:nvSpPr>
          <p:cNvPr id="14" name="Oval 13"/>
          <p:cNvSpPr/>
          <p:nvPr/>
        </p:nvSpPr>
        <p:spPr>
          <a:xfrm>
            <a:off x="559056" y="4396062"/>
            <a:ext cx="548640" cy="548640"/>
          </a:xfrm>
          <a:prstGeom prst="ellipse">
            <a:avLst/>
          </a:prstGeom>
          <a:solidFill>
            <a:schemeClr val="bg2">
              <a:lumMod val="10000"/>
            </a:schemeClr>
          </a:solidFill>
          <a:ln w="50800">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1</a:t>
            </a:r>
          </a:p>
        </p:txBody>
      </p:sp>
      <p:sp>
        <p:nvSpPr>
          <p:cNvPr id="16" name="Oval 15"/>
          <p:cNvSpPr/>
          <p:nvPr/>
        </p:nvSpPr>
        <p:spPr>
          <a:xfrm>
            <a:off x="2724043" y="3751139"/>
            <a:ext cx="548640" cy="554048"/>
          </a:xfrm>
          <a:prstGeom prst="ellipse">
            <a:avLst/>
          </a:prstGeom>
          <a:solidFill>
            <a:schemeClr val="bg2">
              <a:lumMod val="10000"/>
            </a:schemeClr>
          </a:solidFill>
          <a:ln w="508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p>
        </p:txBody>
      </p:sp>
      <p:sp>
        <p:nvSpPr>
          <p:cNvPr id="17" name="Oval 16"/>
          <p:cNvSpPr/>
          <p:nvPr/>
        </p:nvSpPr>
        <p:spPr>
          <a:xfrm>
            <a:off x="4828704" y="3109077"/>
            <a:ext cx="548640" cy="548640"/>
          </a:xfrm>
          <a:prstGeom prst="ellipse">
            <a:avLst/>
          </a:prstGeom>
          <a:solidFill>
            <a:schemeClr val="bg2">
              <a:lumMod val="10000"/>
            </a:schemeClr>
          </a:solidFill>
          <a:ln w="50800">
            <a:solidFill>
              <a:srgbClr val="0000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3</a:t>
            </a:r>
          </a:p>
        </p:txBody>
      </p:sp>
      <p:sp>
        <p:nvSpPr>
          <p:cNvPr id="18" name="Oval 17"/>
          <p:cNvSpPr/>
          <p:nvPr/>
        </p:nvSpPr>
        <p:spPr>
          <a:xfrm>
            <a:off x="6944939" y="2431067"/>
            <a:ext cx="548640" cy="548640"/>
          </a:xfrm>
          <a:prstGeom prst="ellipse">
            <a:avLst/>
          </a:prstGeom>
          <a:solidFill>
            <a:schemeClr val="bg2">
              <a:lumMod val="10000"/>
            </a:schemeClr>
          </a:solidFill>
          <a:ln w="50800">
            <a:solidFill>
              <a:schemeClr val="accent6">
                <a:lumMod val="75000"/>
                <a:alpha val="7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4</a:t>
            </a:r>
          </a:p>
        </p:txBody>
      </p:sp>
      <p:sp>
        <p:nvSpPr>
          <p:cNvPr id="5" name="TextBox 4"/>
          <p:cNvSpPr txBox="1"/>
          <p:nvPr/>
        </p:nvSpPr>
        <p:spPr>
          <a:xfrm>
            <a:off x="5658075" y="847758"/>
            <a:ext cx="5818397" cy="830997"/>
          </a:xfrm>
          <a:prstGeom prst="rect">
            <a:avLst/>
          </a:prstGeom>
          <a:solidFill>
            <a:schemeClr val="accent1"/>
          </a:solidFill>
          <a:effectLst>
            <a:outerShdw blurRad="50800" dist="38100" dir="2700000" algn="tl" rotWithShape="0">
              <a:prstClr val="black">
                <a:alpha val="40000"/>
              </a:prstClr>
            </a:outerShdw>
          </a:effectLst>
        </p:spPr>
        <p:txBody>
          <a:bodyPr wrap="square" rtlCol="0">
            <a:spAutoFit/>
          </a:bodyPr>
          <a:lstStyle/>
          <a:p>
            <a:r>
              <a:rPr lang="en-US" sz="2400" dirty="0">
                <a:solidFill>
                  <a:schemeClr val="bg1"/>
                </a:solidFill>
              </a:rPr>
              <a:t>Initial data needed to be divided based on team and star players</a:t>
            </a:r>
            <a:endParaRPr lang="en-US" sz="2400" dirty="0">
              <a:solidFill>
                <a:schemeClr val="bg1"/>
              </a:solidFill>
              <a:cs typeface="Browallia New" panose="020B0604020202020204" pitchFamily="34" charset="-34"/>
            </a:endParaRPr>
          </a:p>
        </p:txBody>
      </p:sp>
      <p:sp>
        <p:nvSpPr>
          <p:cNvPr id="19" name="TextBox 18"/>
          <p:cNvSpPr txBox="1"/>
          <p:nvPr/>
        </p:nvSpPr>
        <p:spPr>
          <a:xfrm>
            <a:off x="67807" y="62924"/>
            <a:ext cx="2028848"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400" dirty="0">
                <a:solidFill>
                  <a:schemeClr val="bg1"/>
                </a:solidFill>
              </a:rPr>
              <a:t>DATA PARSING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056" y="898476"/>
            <a:ext cx="4669941" cy="2014964"/>
          </a:xfrm>
          <a:prstGeom prst="rect">
            <a:avLst/>
          </a:prstGeom>
        </p:spPr>
      </p:pic>
    </p:spTree>
    <p:extLst>
      <p:ext uri="{BB962C8B-B14F-4D97-AF65-F5344CB8AC3E}">
        <p14:creationId xmlns:p14="http://schemas.microsoft.com/office/powerpoint/2010/main" val="18530817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5" name="Rectangle 24"/>
          <p:cNvSpPr/>
          <p:nvPr/>
        </p:nvSpPr>
        <p:spPr>
          <a:xfrm>
            <a:off x="0" y="0"/>
            <a:ext cx="12192000" cy="6858000"/>
          </a:xfrm>
          <a:prstGeom prst="rect">
            <a:avLst/>
          </a:prstGeom>
          <a:solidFill>
            <a:schemeClr val="accent1">
              <a:alpha val="7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5988632" y="1670413"/>
            <a:ext cx="2570352" cy="58477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200" dirty="0"/>
              <a:t>-------------</a:t>
            </a:r>
          </a:p>
        </p:txBody>
      </p:sp>
      <p:sp>
        <p:nvSpPr>
          <p:cNvPr id="68" name="TextBox 67"/>
          <p:cNvSpPr txBox="1"/>
          <p:nvPr/>
        </p:nvSpPr>
        <p:spPr>
          <a:xfrm>
            <a:off x="6096000" y="3073603"/>
            <a:ext cx="2570352" cy="58477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200" dirty="0"/>
              <a:t>-------------</a:t>
            </a:r>
          </a:p>
        </p:txBody>
      </p:sp>
      <p:sp>
        <p:nvSpPr>
          <p:cNvPr id="69" name="TextBox 68"/>
          <p:cNvSpPr txBox="1"/>
          <p:nvPr/>
        </p:nvSpPr>
        <p:spPr>
          <a:xfrm>
            <a:off x="5852822" y="4476793"/>
            <a:ext cx="2570352" cy="58477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200" dirty="0"/>
              <a:t>-------------</a:t>
            </a:r>
          </a:p>
        </p:txBody>
      </p:sp>
      <p:sp>
        <p:nvSpPr>
          <p:cNvPr id="70" name="TextBox 69"/>
          <p:cNvSpPr txBox="1"/>
          <p:nvPr/>
        </p:nvSpPr>
        <p:spPr>
          <a:xfrm>
            <a:off x="5185459" y="5727577"/>
            <a:ext cx="2570352" cy="58477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200" dirty="0"/>
              <a:t>-------------</a:t>
            </a:r>
          </a:p>
        </p:txBody>
      </p:sp>
      <p:cxnSp>
        <p:nvCxnSpPr>
          <p:cNvPr id="52" name="Straight Connector 51"/>
          <p:cNvCxnSpPr/>
          <p:nvPr/>
        </p:nvCxnSpPr>
        <p:spPr>
          <a:xfrm flipH="1" flipV="1">
            <a:off x="2928395" y="4479404"/>
            <a:ext cx="1516283" cy="1354237"/>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26564" y="3882821"/>
            <a:ext cx="1858895" cy="790266"/>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517546" y="3386363"/>
            <a:ext cx="2083829" cy="0"/>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517546" y="2103303"/>
            <a:ext cx="1667914" cy="618964"/>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009419" y="1034726"/>
            <a:ext cx="1435259" cy="1208830"/>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24747" y="1670413"/>
            <a:ext cx="3200400" cy="320040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Different Classification and Clustering I used</a:t>
            </a:r>
          </a:p>
        </p:txBody>
      </p:sp>
      <p:sp>
        <p:nvSpPr>
          <p:cNvPr id="33" name="Oval 32"/>
          <p:cNvSpPr/>
          <p:nvPr/>
        </p:nvSpPr>
        <p:spPr>
          <a:xfrm>
            <a:off x="4229389" y="224164"/>
            <a:ext cx="1097280" cy="1097280"/>
          </a:xfrm>
          <a:prstGeom prst="ellipse">
            <a:avLst/>
          </a:prstGeom>
          <a:solidFill>
            <a:schemeClr val="bg2">
              <a:lumMod val="10000"/>
            </a:schemeClr>
          </a:solidFill>
          <a:ln w="38100">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1</a:t>
            </a:r>
          </a:p>
        </p:txBody>
      </p:sp>
      <p:sp>
        <p:nvSpPr>
          <p:cNvPr id="34" name="Oval 33"/>
          <p:cNvSpPr/>
          <p:nvPr/>
        </p:nvSpPr>
        <p:spPr>
          <a:xfrm>
            <a:off x="5052735" y="1437194"/>
            <a:ext cx="1097280" cy="1097280"/>
          </a:xfrm>
          <a:prstGeom prst="ellipse">
            <a:avLst/>
          </a:prstGeom>
          <a:solidFill>
            <a:schemeClr val="bg2">
              <a:lumMod val="10000"/>
            </a:schemeClr>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2</a:t>
            </a:r>
          </a:p>
        </p:txBody>
      </p:sp>
      <p:sp>
        <p:nvSpPr>
          <p:cNvPr id="35" name="Oval 34"/>
          <p:cNvSpPr/>
          <p:nvPr/>
        </p:nvSpPr>
        <p:spPr>
          <a:xfrm>
            <a:off x="5052735" y="4311946"/>
            <a:ext cx="1097280" cy="1097280"/>
          </a:xfrm>
          <a:prstGeom prst="ellipse">
            <a:avLst/>
          </a:prstGeom>
          <a:solidFill>
            <a:schemeClr val="bg2">
              <a:lumMod val="10000"/>
            </a:schemeClr>
          </a:soli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4</a:t>
            </a:r>
          </a:p>
        </p:txBody>
      </p:sp>
      <p:sp>
        <p:nvSpPr>
          <p:cNvPr id="36" name="Oval 35"/>
          <p:cNvSpPr/>
          <p:nvPr/>
        </p:nvSpPr>
        <p:spPr>
          <a:xfrm>
            <a:off x="4229389" y="5524976"/>
            <a:ext cx="1097280" cy="1097280"/>
          </a:xfrm>
          <a:prstGeom prst="ellipse">
            <a:avLst/>
          </a:prstGeom>
          <a:solidFill>
            <a:schemeClr val="bg2">
              <a:lumMod val="10000"/>
            </a:schemeClr>
          </a:solidFill>
          <a:ln w="38100">
            <a:solidFill>
              <a:srgbClr val="FF863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5</a:t>
            </a:r>
          </a:p>
        </p:txBody>
      </p:sp>
      <p:sp>
        <p:nvSpPr>
          <p:cNvPr id="37" name="Oval 36"/>
          <p:cNvSpPr/>
          <p:nvPr/>
        </p:nvSpPr>
        <p:spPr>
          <a:xfrm>
            <a:off x="5414637" y="2837723"/>
            <a:ext cx="1097280" cy="1097280"/>
          </a:xfrm>
          <a:prstGeom prst="ellipse">
            <a:avLst/>
          </a:prstGeom>
          <a:solidFill>
            <a:schemeClr val="bg2">
              <a:lumMod val="10000"/>
            </a:schemeClr>
          </a:solidFill>
          <a:ln w="38100">
            <a:solidFill>
              <a:srgbClr val="0000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rPr>
              <a:t>3</a:t>
            </a:r>
          </a:p>
        </p:txBody>
      </p:sp>
      <p:sp>
        <p:nvSpPr>
          <p:cNvPr id="61" name="TextBox 60"/>
          <p:cNvSpPr txBox="1"/>
          <p:nvPr/>
        </p:nvSpPr>
        <p:spPr>
          <a:xfrm>
            <a:off x="5261463" y="417928"/>
            <a:ext cx="2570352" cy="58477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200" dirty="0"/>
              <a:t>-------------</a:t>
            </a:r>
          </a:p>
        </p:txBody>
      </p:sp>
      <p:sp>
        <p:nvSpPr>
          <p:cNvPr id="62" name="Rectangle 61"/>
          <p:cNvSpPr/>
          <p:nvPr/>
        </p:nvSpPr>
        <p:spPr>
          <a:xfrm>
            <a:off x="6837829" y="91414"/>
            <a:ext cx="4474588" cy="12300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w="38100">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LDA</a:t>
            </a:r>
          </a:p>
          <a:p>
            <a:r>
              <a:rPr lang="en-US" dirty="0">
                <a:solidFill>
                  <a:schemeClr val="tx1"/>
                </a:solidFill>
                <a:latin typeface="+mj-lt"/>
              </a:rPr>
              <a:t>Linear discriminant analysis – basically tries to distance different things and bring together same type of things</a:t>
            </a:r>
            <a:endParaRPr lang="en-US" dirty="0">
              <a:solidFill>
                <a:schemeClr val="tx1"/>
              </a:solidFill>
              <a:latin typeface="+mj-lt"/>
              <a:cs typeface="Browallia New" panose="020B0604020202020204" pitchFamily="34" charset="-34"/>
            </a:endParaRPr>
          </a:p>
        </p:txBody>
      </p:sp>
      <p:sp>
        <p:nvSpPr>
          <p:cNvPr id="63" name="Rectangle 62"/>
          <p:cNvSpPr/>
          <p:nvPr/>
        </p:nvSpPr>
        <p:spPr>
          <a:xfrm>
            <a:off x="7244593" y="1514833"/>
            <a:ext cx="4614897" cy="10972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Logistic Regression</a:t>
            </a:r>
          </a:p>
          <a:p>
            <a:r>
              <a:rPr lang="en-US" dirty="0">
                <a:solidFill>
                  <a:schemeClr val="tx1"/>
                </a:solidFill>
                <a:latin typeface="+mj-lt"/>
              </a:rPr>
              <a:t>Tries to create a sigmoid function to base categorical values to form a continuous function</a:t>
            </a:r>
            <a:endParaRPr lang="en-US" dirty="0">
              <a:solidFill>
                <a:schemeClr val="tx1"/>
              </a:solidFill>
              <a:latin typeface="+mj-lt"/>
              <a:cs typeface="Browallia New" panose="020B0604020202020204" pitchFamily="34" charset="-34"/>
            </a:endParaRPr>
          </a:p>
        </p:txBody>
      </p:sp>
      <p:sp>
        <p:nvSpPr>
          <p:cNvPr id="64" name="Rectangle 63"/>
          <p:cNvSpPr/>
          <p:nvPr/>
        </p:nvSpPr>
        <p:spPr>
          <a:xfrm>
            <a:off x="7477374" y="2838058"/>
            <a:ext cx="4622261" cy="10972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w="38100">
            <a:solidFill>
              <a:srgbClr val="0000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QDA – Quadratic discriminant </a:t>
            </a:r>
          </a:p>
          <a:p>
            <a:r>
              <a:rPr lang="en-US" dirty="0">
                <a:solidFill>
                  <a:schemeClr val="tx1"/>
                </a:solidFill>
                <a:latin typeface="+mj-lt"/>
              </a:rPr>
              <a:t>Same thing as LDA but the relationship between the data may be exponential(quadratic)</a:t>
            </a:r>
            <a:endParaRPr lang="en-US" dirty="0">
              <a:solidFill>
                <a:schemeClr val="tx1"/>
              </a:solidFill>
              <a:latin typeface="+mj-lt"/>
              <a:cs typeface="Browallia New" panose="020B0604020202020204" pitchFamily="34" charset="-34"/>
            </a:endParaRPr>
          </a:p>
        </p:txBody>
      </p:sp>
      <p:sp>
        <p:nvSpPr>
          <p:cNvPr id="65" name="Rectangle 64"/>
          <p:cNvSpPr/>
          <p:nvPr/>
        </p:nvSpPr>
        <p:spPr>
          <a:xfrm>
            <a:off x="7244594" y="4165328"/>
            <a:ext cx="4474588" cy="10972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w="381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Decision Tree</a:t>
            </a:r>
          </a:p>
          <a:p>
            <a:r>
              <a:rPr lang="en-US" dirty="0">
                <a:solidFill>
                  <a:schemeClr val="tx1"/>
                </a:solidFill>
                <a:latin typeface="+mj-lt"/>
              </a:rPr>
              <a:t>Given finite number of choices creates children and sub nodes to reach certain state</a:t>
            </a:r>
            <a:endParaRPr lang="en-US" dirty="0">
              <a:solidFill>
                <a:schemeClr val="tx1"/>
              </a:solidFill>
              <a:latin typeface="+mj-lt"/>
              <a:cs typeface="Browallia New" panose="020B0604020202020204" pitchFamily="34" charset="-34"/>
            </a:endParaRPr>
          </a:p>
        </p:txBody>
      </p:sp>
      <p:sp>
        <p:nvSpPr>
          <p:cNvPr id="66" name="Rectangle 65"/>
          <p:cNvSpPr/>
          <p:nvPr/>
        </p:nvSpPr>
        <p:spPr>
          <a:xfrm>
            <a:off x="6837829" y="5487284"/>
            <a:ext cx="4474588" cy="10972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w="38100">
            <a:solidFill>
              <a:srgbClr val="FF863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Clustering</a:t>
            </a:r>
          </a:p>
          <a:p>
            <a:r>
              <a:rPr lang="en-US" dirty="0">
                <a:solidFill>
                  <a:schemeClr val="tx1"/>
                </a:solidFill>
                <a:latin typeface="+mj-lt"/>
              </a:rPr>
              <a:t>Unsupervised form of learning, groups people together who have similar tendencies.</a:t>
            </a:r>
            <a:endParaRPr lang="en-US" dirty="0">
              <a:solidFill>
                <a:schemeClr val="tx1"/>
              </a:solidFill>
              <a:latin typeface="+mj-lt"/>
              <a:cs typeface="Browallia New" panose="020B0604020202020204" pitchFamily="34" charset="-34"/>
            </a:endParaRPr>
          </a:p>
        </p:txBody>
      </p:sp>
      <p:sp>
        <p:nvSpPr>
          <p:cNvPr id="71" name="TextBox 70"/>
          <p:cNvSpPr txBox="1"/>
          <p:nvPr/>
        </p:nvSpPr>
        <p:spPr>
          <a:xfrm>
            <a:off x="67807" y="62924"/>
            <a:ext cx="1701479"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400" dirty="0">
                <a:solidFill>
                  <a:schemeClr val="bg1"/>
                </a:solidFill>
              </a:rPr>
              <a:t>SLIDE TITLE</a:t>
            </a:r>
          </a:p>
        </p:txBody>
      </p:sp>
    </p:spTree>
    <p:extLst>
      <p:ext uri="{BB962C8B-B14F-4D97-AF65-F5344CB8AC3E}">
        <p14:creationId xmlns:p14="http://schemas.microsoft.com/office/powerpoint/2010/main" val="13627795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6098385"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098385" y="0"/>
            <a:ext cx="6093616" cy="6858000"/>
          </a:xfrm>
          <a:prstGeom prst="rect">
            <a:avLst/>
          </a:prstGeom>
          <a:solidFill>
            <a:schemeClr val="accent1">
              <a:alpha val="7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289849" y="2395217"/>
            <a:ext cx="5587253" cy="305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38245" y="3616204"/>
            <a:ext cx="2433955"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txBody>
          <a:bodyPr wrap="square" rtlCol="0">
            <a:spAutoFit/>
          </a:bodyPr>
          <a:lstStyle/>
          <a:p>
            <a:r>
              <a:rPr lang="en-US" dirty="0">
                <a:latin typeface="+mj-lt"/>
              </a:rPr>
              <a:t>Team based approach shows a higher probability of winning by 3~4 %</a:t>
            </a:r>
            <a:endParaRPr lang="en-US" dirty="0">
              <a:latin typeface="+mj-lt"/>
              <a:cs typeface="Estrangelo Edessa" panose="03080600000000000000" pitchFamily="66" charset="0"/>
            </a:endParaRPr>
          </a:p>
        </p:txBody>
      </p:sp>
      <p:sp>
        <p:nvSpPr>
          <p:cNvPr id="41" name="TextBox 40"/>
          <p:cNvSpPr txBox="1"/>
          <p:nvPr/>
        </p:nvSpPr>
        <p:spPr>
          <a:xfrm>
            <a:off x="9310024" y="3616204"/>
            <a:ext cx="2433955"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txBody>
          <a:bodyPr wrap="square" rtlCol="0">
            <a:spAutoFit/>
          </a:bodyPr>
          <a:lstStyle/>
          <a:p>
            <a:r>
              <a:rPr lang="en-US" dirty="0">
                <a:latin typeface="+mj-lt"/>
              </a:rPr>
              <a:t>Star based approach remains on the lower side of the spectrum relatively.</a:t>
            </a:r>
            <a:endParaRPr lang="en-US" dirty="0">
              <a:latin typeface="+mj-lt"/>
              <a:cs typeface="Estrangelo Edessa" panose="03080600000000000000" pitchFamily="66"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2975" y="2619088"/>
            <a:ext cx="824031" cy="814841"/>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83889" y="2637511"/>
            <a:ext cx="818203" cy="809078"/>
          </a:xfrm>
          <a:prstGeom prst="rect">
            <a:avLst/>
          </a:prstGeom>
        </p:spPr>
      </p:pic>
      <p:sp>
        <p:nvSpPr>
          <p:cNvPr id="28" name="TextBox 27"/>
          <p:cNvSpPr txBox="1"/>
          <p:nvPr/>
        </p:nvSpPr>
        <p:spPr>
          <a:xfrm>
            <a:off x="6422974" y="364202"/>
            <a:ext cx="3708966" cy="584775"/>
          </a:xfrm>
          <a:prstGeom prst="rect">
            <a:avLst/>
          </a:prstGeom>
          <a:noFill/>
        </p:spPr>
        <p:txBody>
          <a:bodyPr wrap="square" rtlCol="0">
            <a:spAutoFit/>
          </a:bodyPr>
          <a:lstStyle/>
          <a:p>
            <a:r>
              <a:rPr lang="en-US" sz="3200" dirty="0">
                <a:solidFill>
                  <a:schemeClr val="bg1"/>
                </a:solidFill>
              </a:rPr>
              <a:t>FINAL RESULTS</a:t>
            </a:r>
            <a:endParaRPr lang="en-US" sz="3200" dirty="0">
              <a:solidFill>
                <a:schemeClr val="bg1"/>
              </a:solidFill>
              <a:cs typeface="Browallia New" panose="020B0604020202020204" pitchFamily="34" charset="-34"/>
            </a:endParaRPr>
          </a:p>
        </p:txBody>
      </p:sp>
      <p:sp>
        <p:nvSpPr>
          <p:cNvPr id="42" name="TextBox 41"/>
          <p:cNvSpPr txBox="1"/>
          <p:nvPr/>
        </p:nvSpPr>
        <p:spPr>
          <a:xfrm>
            <a:off x="6422974" y="1313178"/>
            <a:ext cx="5321005" cy="584775"/>
          </a:xfrm>
          <a:prstGeom prst="rect">
            <a:avLst/>
          </a:prstGeom>
          <a:noFill/>
          <a:ln>
            <a:noFill/>
          </a:ln>
        </p:spPr>
        <p:txBody>
          <a:bodyPr wrap="square" rtlCol="0">
            <a:spAutoFit/>
          </a:bodyPr>
          <a:lstStyle/>
          <a:p>
            <a:r>
              <a:rPr lang="en-US" sz="1600" dirty="0">
                <a:solidFill>
                  <a:schemeClr val="bg1"/>
                </a:solidFill>
                <a:latin typeface="+mj-lt"/>
              </a:rPr>
              <a:t>Table shows the result of each algorithm used after 10 fold cross validation</a:t>
            </a:r>
            <a:endParaRPr lang="en-US" sz="1600" dirty="0">
              <a:solidFill>
                <a:schemeClr val="bg1"/>
              </a:solidFill>
              <a:latin typeface="+mj-lt"/>
              <a:cs typeface="Estrangelo Edessa" panose="03080600000000000000" pitchFamily="66" charset="0"/>
            </a:endParaRPr>
          </a:p>
        </p:txBody>
      </p:sp>
      <p:sp>
        <p:nvSpPr>
          <p:cNvPr id="27" name="TextBox 26"/>
          <p:cNvSpPr txBox="1"/>
          <p:nvPr/>
        </p:nvSpPr>
        <p:spPr>
          <a:xfrm>
            <a:off x="7160569" y="2720568"/>
            <a:ext cx="1851491" cy="553998"/>
          </a:xfrm>
          <a:prstGeom prst="rect">
            <a:avLst/>
          </a:prstGeom>
          <a:noFill/>
        </p:spPr>
        <p:txBody>
          <a:bodyPr wrap="square" rtlCol="0">
            <a:spAutoFit/>
          </a:bodyPr>
          <a:lstStyle/>
          <a:p>
            <a:pPr algn="ctr"/>
            <a:r>
              <a:rPr lang="en-US" sz="3000" b="1" dirty="0">
                <a:solidFill>
                  <a:schemeClr val="bg1"/>
                </a:solidFill>
                <a:latin typeface="Candara" panose="020E0502030303020204" pitchFamily="34" charset="0"/>
                <a:cs typeface="Estrangelo Edessa" panose="03080600000000000000" pitchFamily="66" charset="0"/>
              </a:rPr>
              <a:t>TEAM 77%</a:t>
            </a:r>
          </a:p>
        </p:txBody>
      </p:sp>
      <p:sp>
        <p:nvSpPr>
          <p:cNvPr id="45" name="TextBox 44"/>
          <p:cNvSpPr txBox="1"/>
          <p:nvPr/>
        </p:nvSpPr>
        <p:spPr>
          <a:xfrm>
            <a:off x="10138617" y="2744654"/>
            <a:ext cx="1738485" cy="553998"/>
          </a:xfrm>
          <a:prstGeom prst="rect">
            <a:avLst/>
          </a:prstGeom>
          <a:noFill/>
        </p:spPr>
        <p:txBody>
          <a:bodyPr wrap="square" rtlCol="0">
            <a:spAutoFit/>
          </a:bodyPr>
          <a:lstStyle/>
          <a:p>
            <a:pPr algn="ctr"/>
            <a:r>
              <a:rPr lang="en-US" sz="3000" b="1" dirty="0">
                <a:solidFill>
                  <a:schemeClr val="bg1"/>
                </a:solidFill>
                <a:latin typeface="Candara" panose="020E0502030303020204" pitchFamily="34" charset="0"/>
                <a:cs typeface="Estrangelo Edessa" panose="03080600000000000000" pitchFamily="66" charset="0"/>
              </a:rPr>
              <a:t>STAR 74%</a:t>
            </a:r>
          </a:p>
        </p:txBody>
      </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83670" y="263324"/>
            <a:ext cx="738887" cy="777631"/>
          </a:xfrm>
          <a:prstGeom prst="rect">
            <a:avLst/>
          </a:prstGeom>
          <a:effectLst>
            <a:outerShdw blurRad="50800" dist="38100" dir="5400000" algn="t" rotWithShape="0">
              <a:prstClr val="black">
                <a:alpha val="40000"/>
              </a:prstClr>
            </a:outerShdw>
          </a:effectLst>
        </p:spPr>
      </p:pic>
      <p:sp>
        <p:nvSpPr>
          <p:cNvPr id="15" name="TextBox 14"/>
          <p:cNvSpPr txBox="1"/>
          <p:nvPr/>
        </p:nvSpPr>
        <p:spPr>
          <a:xfrm>
            <a:off x="67807" y="62924"/>
            <a:ext cx="3996193"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2400" dirty="0">
                <a:solidFill>
                  <a:schemeClr val="bg1"/>
                </a:solidFill>
              </a:rPr>
              <a:t>SINGLE ANALYSIS RESULTS</a:t>
            </a:r>
          </a:p>
        </p:txBody>
      </p:sp>
      <p:sp>
        <p:nvSpPr>
          <p:cNvPr id="16" name="Rectangle 15"/>
          <p:cNvSpPr/>
          <p:nvPr/>
        </p:nvSpPr>
        <p:spPr>
          <a:xfrm>
            <a:off x="966602" y="1734194"/>
            <a:ext cx="4063341" cy="342479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84434642"/>
              </p:ext>
            </p:extLst>
          </p:nvPr>
        </p:nvGraphicFramePr>
        <p:xfrm>
          <a:off x="1003740" y="1734194"/>
          <a:ext cx="4026203" cy="3424790"/>
        </p:xfrm>
        <a:graphic>
          <a:graphicData uri="http://schemas.openxmlformats.org/drawingml/2006/table">
            <a:tbl>
              <a:tblPr>
                <a:tableStyleId>{5C22544A-7EE6-4342-B048-85BDC9FD1C3A}</a:tableStyleId>
              </a:tblPr>
              <a:tblGrid>
                <a:gridCol w="96260">
                  <a:extLst>
                    <a:ext uri="{9D8B030D-6E8A-4147-A177-3AD203B41FA5}">
                      <a16:colId xmlns:a16="http://schemas.microsoft.com/office/drawing/2014/main" val="1852120730"/>
                    </a:ext>
                  </a:extLst>
                </a:gridCol>
                <a:gridCol w="1098627">
                  <a:extLst>
                    <a:ext uri="{9D8B030D-6E8A-4147-A177-3AD203B41FA5}">
                      <a16:colId xmlns:a16="http://schemas.microsoft.com/office/drawing/2014/main" val="997076160"/>
                    </a:ext>
                  </a:extLst>
                </a:gridCol>
                <a:gridCol w="96260">
                  <a:extLst>
                    <a:ext uri="{9D8B030D-6E8A-4147-A177-3AD203B41FA5}">
                      <a16:colId xmlns:a16="http://schemas.microsoft.com/office/drawing/2014/main" val="3477332255"/>
                    </a:ext>
                  </a:extLst>
                </a:gridCol>
                <a:gridCol w="1245111">
                  <a:extLst>
                    <a:ext uri="{9D8B030D-6E8A-4147-A177-3AD203B41FA5}">
                      <a16:colId xmlns:a16="http://schemas.microsoft.com/office/drawing/2014/main" val="1707284233"/>
                    </a:ext>
                  </a:extLst>
                </a:gridCol>
                <a:gridCol w="96260">
                  <a:extLst>
                    <a:ext uri="{9D8B030D-6E8A-4147-A177-3AD203B41FA5}">
                      <a16:colId xmlns:a16="http://schemas.microsoft.com/office/drawing/2014/main" val="1898518860"/>
                    </a:ext>
                  </a:extLst>
                </a:gridCol>
                <a:gridCol w="1201165">
                  <a:extLst>
                    <a:ext uri="{9D8B030D-6E8A-4147-A177-3AD203B41FA5}">
                      <a16:colId xmlns:a16="http://schemas.microsoft.com/office/drawing/2014/main" val="4006006636"/>
                    </a:ext>
                  </a:extLst>
                </a:gridCol>
                <a:gridCol w="96260">
                  <a:extLst>
                    <a:ext uri="{9D8B030D-6E8A-4147-A177-3AD203B41FA5}">
                      <a16:colId xmlns:a16="http://schemas.microsoft.com/office/drawing/2014/main" val="4042239618"/>
                    </a:ext>
                  </a:extLst>
                </a:gridCol>
                <a:gridCol w="96260">
                  <a:extLst>
                    <a:ext uri="{9D8B030D-6E8A-4147-A177-3AD203B41FA5}">
                      <a16:colId xmlns:a16="http://schemas.microsoft.com/office/drawing/2014/main" val="4109362437"/>
                    </a:ext>
                  </a:extLst>
                </a:gridCol>
              </a:tblGrid>
              <a:tr h="490350">
                <a:tc>
                  <a:txBody>
                    <a:bodyPr/>
                    <a:lstStyle/>
                    <a:p>
                      <a:pPr marL="0" marR="0">
                        <a:lnSpc>
                          <a:spcPct val="107000"/>
                        </a:lnSpc>
                        <a:spcBef>
                          <a:spcPts val="0"/>
                        </a:spcBef>
                        <a:spcAft>
                          <a:spcPts val="0"/>
                        </a:spcAft>
                      </a:pPr>
                      <a:r>
                        <a:rPr lang="en-US" sz="8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63500" marR="0">
                        <a:lnSpc>
                          <a:spcPct val="107000"/>
                        </a:lnSpc>
                        <a:spcBef>
                          <a:spcPts val="0"/>
                        </a:spcBef>
                        <a:spcAft>
                          <a:spcPts val="0"/>
                        </a:spcAft>
                      </a:pPr>
                      <a:r>
                        <a:rPr lang="en-US" sz="1800" dirty="0">
                          <a:effectLst/>
                        </a:rPr>
                        <a:t>Model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8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25400" algn="r">
                        <a:lnSpc>
                          <a:spcPct val="107000"/>
                        </a:lnSpc>
                        <a:spcBef>
                          <a:spcPts val="0"/>
                        </a:spcBef>
                        <a:spcAft>
                          <a:spcPts val="0"/>
                        </a:spcAft>
                      </a:pPr>
                      <a:r>
                        <a:rPr lang="en-US" sz="1800" dirty="0">
                          <a:effectLst/>
                        </a:rPr>
                        <a:t>mean F1 score TEAM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8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25400" algn="r">
                        <a:lnSpc>
                          <a:spcPct val="107000"/>
                        </a:lnSpc>
                        <a:spcBef>
                          <a:spcPts val="0"/>
                        </a:spcBef>
                        <a:spcAft>
                          <a:spcPts val="0"/>
                        </a:spcAft>
                      </a:pPr>
                      <a:r>
                        <a:rPr lang="en-US" sz="1800" dirty="0">
                          <a:effectLst/>
                        </a:rPr>
                        <a:t>mean F1 score STAR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8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663594894"/>
                  </a:ext>
                </a:extLst>
              </a:tr>
              <a:tr h="99868">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gridSpan="2">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US"/>
                    </a:p>
                  </a:txBody>
                  <a:tcPr/>
                </a:tc>
                <a:tc gridSpan="2">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US"/>
                    </a:p>
                  </a:txBody>
                  <a:tcPr/>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065975917"/>
                  </a:ext>
                </a:extLst>
              </a:tr>
              <a:tr h="122590">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63500" marR="0">
                        <a:lnSpc>
                          <a:spcPct val="107000"/>
                        </a:lnSpc>
                        <a:spcBef>
                          <a:spcPts val="0"/>
                        </a:spcBef>
                        <a:spcAft>
                          <a:spcPts val="0"/>
                        </a:spcAft>
                      </a:pPr>
                      <a:r>
                        <a:rPr lang="en-US" sz="1800" dirty="0">
                          <a:effectLst/>
                        </a:rPr>
                        <a:t>LDA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0" marR="25400" algn="r">
                        <a:lnSpc>
                          <a:spcPct val="107000"/>
                        </a:lnSpc>
                        <a:spcBef>
                          <a:spcPts val="0"/>
                        </a:spcBef>
                        <a:spcAft>
                          <a:spcPts val="0"/>
                        </a:spcAft>
                      </a:pPr>
                      <a:r>
                        <a:rPr lang="en-US" sz="1800" dirty="0">
                          <a:effectLst/>
                        </a:rPr>
                        <a:t>0.772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0" marR="25400" algn="r">
                        <a:lnSpc>
                          <a:spcPct val="107000"/>
                        </a:lnSpc>
                        <a:spcBef>
                          <a:spcPts val="0"/>
                        </a:spcBef>
                        <a:spcAft>
                          <a:spcPts val="0"/>
                        </a:spcAft>
                      </a:pPr>
                      <a:r>
                        <a:rPr lang="en-US" sz="1800" dirty="0">
                          <a:effectLst/>
                        </a:rPr>
                        <a:t>0.748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820153222"/>
                  </a:ext>
                </a:extLst>
              </a:tr>
              <a:tr h="459644">
                <a:tc>
                  <a:txBody>
                    <a:bodyPr/>
                    <a:lstStyle/>
                    <a:p>
                      <a:pPr marL="0" marR="0">
                        <a:lnSpc>
                          <a:spcPct val="107000"/>
                        </a:lnSpc>
                        <a:spcBef>
                          <a:spcPts val="0"/>
                        </a:spcBef>
                        <a:spcAft>
                          <a:spcPts val="0"/>
                        </a:spcAft>
                      </a:pPr>
                      <a:r>
                        <a:rPr lang="en-US" sz="7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743345574"/>
                  </a:ext>
                </a:extLst>
              </a:tr>
              <a:tr h="99868">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gridSpan="2">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US"/>
                    </a:p>
                  </a:txBody>
                  <a:tcPr/>
                </a:tc>
                <a:tc gridSpan="2">
                  <a:txBody>
                    <a:bodyPr/>
                    <a:lstStyle/>
                    <a:p>
                      <a:pPr marL="0" marR="0">
                        <a:lnSpc>
                          <a:spcPct val="107000"/>
                        </a:lnSpc>
                        <a:spcBef>
                          <a:spcPts val="0"/>
                        </a:spcBef>
                        <a:spcAft>
                          <a:spcPts val="0"/>
                        </a:spcAft>
                      </a:pPr>
                      <a:r>
                        <a:rPr lang="en-US" sz="15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US"/>
                    </a:p>
                  </a:txBody>
                  <a:tcPr/>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616872630"/>
                  </a:ext>
                </a:extLst>
              </a:tr>
              <a:tr h="122590">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63500" marR="0">
                        <a:lnSpc>
                          <a:spcPct val="107000"/>
                        </a:lnSpc>
                        <a:spcBef>
                          <a:spcPts val="0"/>
                        </a:spcBef>
                        <a:spcAft>
                          <a:spcPts val="0"/>
                        </a:spcAft>
                      </a:pPr>
                      <a:r>
                        <a:rPr lang="en-US" sz="1800" dirty="0">
                          <a:effectLst/>
                        </a:rPr>
                        <a:t>QDA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0" marR="25400" algn="r">
                        <a:lnSpc>
                          <a:spcPct val="107000"/>
                        </a:lnSpc>
                        <a:spcBef>
                          <a:spcPts val="0"/>
                        </a:spcBef>
                        <a:spcAft>
                          <a:spcPts val="0"/>
                        </a:spcAft>
                      </a:pPr>
                      <a:r>
                        <a:rPr lang="en-US" sz="1800" dirty="0">
                          <a:effectLst/>
                        </a:rPr>
                        <a:t>0.77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0" marR="25400" algn="r">
                        <a:lnSpc>
                          <a:spcPct val="107000"/>
                        </a:lnSpc>
                        <a:spcBef>
                          <a:spcPts val="0"/>
                        </a:spcBef>
                        <a:spcAft>
                          <a:spcPts val="0"/>
                        </a:spcAft>
                      </a:pPr>
                      <a:r>
                        <a:rPr lang="en-US" sz="1800" dirty="0">
                          <a:effectLst/>
                        </a:rPr>
                        <a:t>0.741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222095765"/>
                  </a:ext>
                </a:extLst>
              </a:tr>
              <a:tr h="459644">
                <a:tc>
                  <a:txBody>
                    <a:bodyPr/>
                    <a:lstStyle/>
                    <a:p>
                      <a:pPr marL="0" marR="0">
                        <a:lnSpc>
                          <a:spcPct val="107000"/>
                        </a:lnSpc>
                        <a:spcBef>
                          <a:spcPts val="0"/>
                        </a:spcBef>
                        <a:spcAft>
                          <a:spcPts val="0"/>
                        </a:spcAft>
                      </a:pPr>
                      <a:r>
                        <a:rPr lang="en-US" sz="75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26461691"/>
                  </a:ext>
                </a:extLst>
              </a:tr>
              <a:tr h="99868">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gridSpan="2">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US"/>
                    </a:p>
                  </a:txBody>
                  <a:tcPr/>
                </a:tc>
                <a:tc gridSpan="2">
                  <a:txBody>
                    <a:bodyPr/>
                    <a:lstStyle/>
                    <a:p>
                      <a:pPr marL="0" marR="0">
                        <a:lnSpc>
                          <a:spcPct val="107000"/>
                        </a:lnSpc>
                        <a:spcBef>
                          <a:spcPts val="0"/>
                        </a:spcBef>
                        <a:spcAft>
                          <a:spcPts val="0"/>
                        </a:spcAft>
                      </a:pPr>
                      <a:r>
                        <a:rPr lang="en-US" sz="15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US"/>
                    </a:p>
                  </a:txBody>
                  <a:tcPr/>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329978900"/>
                  </a:ext>
                </a:extLst>
              </a:tr>
              <a:tr h="122590">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63500" marR="0">
                        <a:lnSpc>
                          <a:spcPct val="107000"/>
                        </a:lnSpc>
                        <a:spcBef>
                          <a:spcPts val="0"/>
                        </a:spcBef>
                        <a:spcAft>
                          <a:spcPts val="0"/>
                        </a:spcAft>
                      </a:pPr>
                      <a:r>
                        <a:rPr lang="en-US" sz="1800" dirty="0">
                          <a:effectLst/>
                        </a:rPr>
                        <a:t>Logistic Regression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0" marR="25400" algn="r">
                        <a:lnSpc>
                          <a:spcPct val="107000"/>
                        </a:lnSpc>
                        <a:spcBef>
                          <a:spcPts val="0"/>
                        </a:spcBef>
                        <a:spcAft>
                          <a:spcPts val="0"/>
                        </a:spcAft>
                      </a:pPr>
                      <a:r>
                        <a:rPr lang="en-US" sz="1800" dirty="0">
                          <a:effectLst/>
                        </a:rPr>
                        <a:t>0.769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0" marR="25400" algn="r">
                        <a:lnSpc>
                          <a:spcPct val="107000"/>
                        </a:lnSpc>
                        <a:spcBef>
                          <a:spcPts val="0"/>
                        </a:spcBef>
                        <a:spcAft>
                          <a:spcPts val="0"/>
                        </a:spcAft>
                      </a:pPr>
                      <a:r>
                        <a:rPr lang="en-US" sz="1800" dirty="0">
                          <a:effectLst/>
                        </a:rPr>
                        <a:t>0.747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709885037"/>
                  </a:ext>
                </a:extLst>
              </a:tr>
              <a:tr h="459644">
                <a:tc>
                  <a:txBody>
                    <a:bodyPr/>
                    <a:lstStyle/>
                    <a:p>
                      <a:pPr marL="0" marR="0">
                        <a:lnSpc>
                          <a:spcPct val="107000"/>
                        </a:lnSpc>
                        <a:spcBef>
                          <a:spcPts val="0"/>
                        </a:spcBef>
                        <a:spcAft>
                          <a:spcPts val="0"/>
                        </a:spcAft>
                      </a:pPr>
                      <a:r>
                        <a:rPr lang="en-US" sz="75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72987149"/>
                  </a:ext>
                </a:extLst>
              </a:tr>
              <a:tr h="99868">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5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gridSpan="2">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US"/>
                    </a:p>
                  </a:txBody>
                  <a:tcPr/>
                </a:tc>
                <a:tc gridSpan="2">
                  <a:txBody>
                    <a:bodyPr/>
                    <a:lstStyle/>
                    <a:p>
                      <a:pPr marL="0" marR="0">
                        <a:lnSpc>
                          <a:spcPct val="107000"/>
                        </a:lnSpc>
                        <a:spcBef>
                          <a:spcPts val="0"/>
                        </a:spcBef>
                        <a:spcAft>
                          <a:spcPts val="0"/>
                        </a:spcAft>
                      </a:pPr>
                      <a:r>
                        <a:rPr lang="en-US" sz="15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US"/>
                    </a:p>
                  </a:txBody>
                  <a:tcPr/>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941866068"/>
                  </a:ext>
                </a:extLst>
              </a:tr>
              <a:tr h="122590">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63500" marR="0">
                        <a:lnSpc>
                          <a:spcPct val="107000"/>
                        </a:lnSpc>
                        <a:spcBef>
                          <a:spcPts val="0"/>
                        </a:spcBef>
                        <a:spcAft>
                          <a:spcPts val="0"/>
                        </a:spcAft>
                      </a:pPr>
                      <a:r>
                        <a:rPr lang="en-US" sz="1800" dirty="0">
                          <a:effectLst/>
                        </a:rPr>
                        <a:t>Decision Tree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0" marR="25400" algn="r">
                        <a:lnSpc>
                          <a:spcPct val="107000"/>
                        </a:lnSpc>
                        <a:spcBef>
                          <a:spcPts val="0"/>
                        </a:spcBef>
                        <a:spcAft>
                          <a:spcPts val="0"/>
                        </a:spcAft>
                      </a:pPr>
                      <a:r>
                        <a:rPr lang="en-US" sz="1800" dirty="0">
                          <a:effectLst/>
                        </a:rPr>
                        <a:t>0.73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rowSpan="2">
                  <a:txBody>
                    <a:bodyPr/>
                    <a:lstStyle/>
                    <a:p>
                      <a:pPr marL="0" marR="25400" algn="r">
                        <a:lnSpc>
                          <a:spcPct val="107000"/>
                        </a:lnSpc>
                        <a:spcBef>
                          <a:spcPts val="0"/>
                        </a:spcBef>
                        <a:spcAft>
                          <a:spcPts val="0"/>
                        </a:spcAft>
                      </a:pPr>
                      <a:r>
                        <a:rPr lang="en-US" sz="1800" dirty="0">
                          <a:effectLst/>
                        </a:rPr>
                        <a:t>0.692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603352813"/>
                  </a:ext>
                </a:extLst>
              </a:tr>
              <a:tr h="459644">
                <a:tc>
                  <a:txBody>
                    <a:bodyPr/>
                    <a:lstStyle/>
                    <a:p>
                      <a:pPr marL="0" marR="0">
                        <a:lnSpc>
                          <a:spcPct val="107000"/>
                        </a:lnSpc>
                        <a:spcBef>
                          <a:spcPts val="0"/>
                        </a:spcBef>
                        <a:spcAft>
                          <a:spcPts val="0"/>
                        </a:spcAft>
                      </a:pPr>
                      <a:r>
                        <a:rPr lang="en-US" sz="7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vMerge="1">
                  <a:txBody>
                    <a:bodyPr/>
                    <a:lstStyle/>
                    <a:p>
                      <a:endParaRPr lang="en-US"/>
                    </a:p>
                  </a:txBody>
                  <a:tcPr/>
                </a:tc>
                <a:tc>
                  <a:txBody>
                    <a:bodyPr/>
                    <a:lstStyle/>
                    <a:p>
                      <a:pPr marL="0" marR="0">
                        <a:lnSpc>
                          <a:spcPct val="107000"/>
                        </a:lnSpc>
                        <a:spcBef>
                          <a:spcPts val="0"/>
                        </a:spcBef>
                        <a:spcAft>
                          <a:spcPts val="0"/>
                        </a:spcAft>
                      </a:pPr>
                      <a:r>
                        <a:rPr lang="en-US" sz="7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56290409"/>
                  </a:ext>
                </a:extLst>
              </a:tr>
              <a:tr h="99868">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5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44325729"/>
                  </a:ext>
                </a:extLst>
              </a:tr>
            </a:tbl>
          </a:graphicData>
        </a:graphic>
      </p:graphicFrame>
    </p:spTree>
    <p:extLst>
      <p:ext uri="{BB962C8B-B14F-4D97-AF65-F5344CB8AC3E}">
        <p14:creationId xmlns:p14="http://schemas.microsoft.com/office/powerpoint/2010/main" val="1069165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6561</TotalTime>
  <Words>801</Words>
  <Application>Microsoft Office PowerPoint</Application>
  <PresentationFormat>Widescreen</PresentationFormat>
  <Paragraphs>216</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Browallia New</vt:lpstr>
      <vt:lpstr>Calibri</vt:lpstr>
      <vt:lpstr>Calibri Light</vt:lpstr>
      <vt:lpstr>Candara</vt:lpstr>
      <vt:lpstr>Estrangelo Edessa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Gautam Baghel</cp:lastModifiedBy>
  <cp:revision>2560</cp:revision>
  <dcterms:created xsi:type="dcterms:W3CDTF">2015-12-31T02:20:12Z</dcterms:created>
  <dcterms:modified xsi:type="dcterms:W3CDTF">2017-02-16T04:30:35Z</dcterms:modified>
</cp:coreProperties>
</file>