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329" r:id="rId6"/>
    <p:sldId id="326" r:id="rId7"/>
    <p:sldId id="325" r:id="rId8"/>
    <p:sldId id="324" r:id="rId9"/>
    <p:sldId id="29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6D115-1E69-4C35-8084-91F6A3F68FC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3BE1-0239-48E9-8903-66E752BD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7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17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2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1A8A11-8E42-49E2-BED5-81C29AA883D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CD94-01A7-4B3B-8EF5-4A5B50B6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lve_Anti-Che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hyperlink" Target="http://powerpoint.sage-fox.com/" TargetMode="Externa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99BF-7023-49C2-8E32-EC641453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CS:GO win/loss prediction for better gameplay and user retention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FD4C33A4-3E91-4229-B853-ED470DD65A87}"/>
              </a:ext>
            </a:extLst>
          </p:cNvPr>
          <p:cNvSpPr txBox="1"/>
          <p:nvPr/>
        </p:nvSpPr>
        <p:spPr>
          <a:xfrm>
            <a:off x="1299333" y="4884924"/>
            <a:ext cx="2938266" cy="646331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cs typeface="Estrangelo Edessa" panose="03080600000000000000" pitchFamily="66" charset="0"/>
              </a:rPr>
              <a:t>Gautam </a:t>
            </a:r>
            <a:r>
              <a:rPr lang="en-US" sz="2400" i="1" dirty="0" err="1">
                <a:latin typeface="Calibri" panose="020F0502020204030204" pitchFamily="34" charset="0"/>
                <a:cs typeface="Estrangelo Edessa" panose="03080600000000000000" pitchFamily="66" charset="0"/>
              </a:rPr>
              <a:t>Baghel</a:t>
            </a:r>
            <a:endParaRPr lang="en-US" sz="2400" i="1" dirty="0"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r>
              <a:rPr lang="en-US" sz="1200" i="1" dirty="0">
                <a:latin typeface="Calibri" panose="020F0502020204030204" pitchFamily="34" charset="0"/>
                <a:cs typeface="Estrangelo Edessa" panose="03080600000000000000" pitchFamily="66" charset="0"/>
              </a:rPr>
              <a:t>Aug 7, 2018</a:t>
            </a:r>
          </a:p>
        </p:txBody>
      </p:sp>
    </p:spTree>
    <p:extLst>
      <p:ext uri="{BB962C8B-B14F-4D97-AF65-F5344CB8AC3E}">
        <p14:creationId xmlns:p14="http://schemas.microsoft.com/office/powerpoint/2010/main" val="167704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9578" y="2390786"/>
            <a:ext cx="11152842" cy="31691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36577" y="2852994"/>
            <a:ext cx="93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+mj-lt"/>
              </a:rPr>
              <a:t>QUESTIONS OR COMMENTS 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6577" y="4209166"/>
            <a:ext cx="566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+mj-lt"/>
              </a:rPr>
              <a:t>Thank you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07" y="62924"/>
            <a:ext cx="170147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397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5B97-2CA2-4698-9D85-15249D49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6AFF278-606E-48A4-9A24-920BD9763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1" r="11941" b="-2"/>
          <a:stretch/>
        </p:blipFill>
        <p:spPr>
          <a:xfrm>
            <a:off x="648930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875320CB-94BA-47CC-B5BC-A0C76950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sz="2800" dirty="0"/>
              <a:t>is a multiplayer first-person shooter videogame.</a:t>
            </a:r>
          </a:p>
          <a:p>
            <a:r>
              <a:rPr lang="en-US" sz="2800" dirty="0"/>
              <a:t>The game pits two teams against each other: the Terrorists and the Counter-Terrorists.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2109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474E-A4CA-4189-BB28-E13EA03A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E8DB-268E-4B16-8F71-5786C669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We want to maximize the user retention on valve servers and give the players a good gaming experience</a:t>
            </a:r>
          </a:p>
          <a:p>
            <a:r>
              <a:rPr lang="en-US" sz="2500" dirty="0"/>
              <a:t>The way to do that is two-fold: Matches are evenly established. Secondly, there are no cheaters</a:t>
            </a:r>
          </a:p>
          <a:p>
            <a:r>
              <a:rPr lang="en-US" sz="2500" dirty="0"/>
              <a:t>Valve runs </a:t>
            </a:r>
            <a:r>
              <a:rPr lang="en-US" sz="2500" dirty="0">
                <a:hlinkClick r:id="rId2" tooltip="Valve Anti-Cheat"/>
              </a:rPr>
              <a:t>Valve Anti-Cheat</a:t>
            </a:r>
            <a:r>
              <a:rPr lang="en-US" sz="2500" dirty="0"/>
              <a:t> to prevent cheating.</a:t>
            </a:r>
          </a:p>
          <a:p>
            <a:r>
              <a:rPr lang="en-US" sz="2500" dirty="0"/>
              <a:t>So this project will be focusing on better matchmaking.</a:t>
            </a:r>
          </a:p>
        </p:txBody>
      </p:sp>
    </p:spTree>
    <p:extLst>
      <p:ext uri="{BB962C8B-B14F-4D97-AF65-F5344CB8AC3E}">
        <p14:creationId xmlns:p14="http://schemas.microsoft.com/office/powerpoint/2010/main" val="290137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08DC4-7642-4ADB-A57A-9AD9DF24E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17661-41E2-435C-ADFD-ADA3150C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n-US" sz="2800"/>
              <a:t>Why this topic and project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05D0-552F-4FDA-A7BE-E4F8A80E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r>
              <a:rPr lang="en-US" dirty="0"/>
              <a:t>In modern culture, besides physical sports, electronic sports also contribute to the competitive but highly influenced athletics community, especially the multi-player online battle arena games.</a:t>
            </a:r>
          </a:p>
          <a:p>
            <a:r>
              <a:rPr lang="en-US" dirty="0"/>
              <a:t> Players have made careers out of playing professional MOBA games with earnings in the range of a million dollars annually.</a:t>
            </a:r>
          </a:p>
          <a:p>
            <a:r>
              <a:rPr lang="en-US" dirty="0"/>
              <a:t>Electronic sports (eSports) are so influenced among young people that game developers feel bigger responsibility on improving the game and create a more enjoyable but fair game arena. </a:t>
            </a:r>
          </a:p>
        </p:txBody>
      </p:sp>
    </p:spTree>
    <p:extLst>
      <p:ext uri="{BB962C8B-B14F-4D97-AF65-F5344CB8AC3E}">
        <p14:creationId xmlns:p14="http://schemas.microsoft.com/office/powerpoint/2010/main" val="10303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2" y="0"/>
            <a:ext cx="3017520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9082" y="0"/>
            <a:ext cx="3017520" cy="6858000"/>
          </a:xfrm>
          <a:prstGeom prst="rect">
            <a:avLst/>
          </a:prstGeom>
          <a:solidFill>
            <a:schemeClr val="accent3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18859" y="0"/>
            <a:ext cx="301752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74480" y="0"/>
            <a:ext cx="301752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9137" y="0"/>
            <a:ext cx="5486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6602" y="0"/>
            <a:ext cx="5486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7998" y="0"/>
            <a:ext cx="5486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35196" y="945572"/>
            <a:ext cx="1735282" cy="17373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3242" y="3095954"/>
            <a:ext cx="1787236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Read the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Millions of data files available on valve API</a:t>
            </a:r>
            <a:endParaRPr lang="en-US" sz="16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8" y="1287399"/>
            <a:ext cx="1380825" cy="98251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694626" y="945572"/>
            <a:ext cx="1735282" cy="17373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59978" y="945572"/>
            <a:ext cx="1735282" cy="17373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15600" y="945572"/>
            <a:ext cx="1735282" cy="17373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6987" y="3095953"/>
            <a:ext cx="1787236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Parse the file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Include the things relevant to the research and clean the data.</a:t>
            </a:r>
            <a:endParaRPr lang="en-US" sz="16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33050" y="3095952"/>
            <a:ext cx="1787236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Fit into algorithm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Use predefined set of H2o Ai, Python notebooks functions to predict</a:t>
            </a:r>
            <a:endParaRPr lang="en-US" sz="16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92734" y="3095951"/>
            <a:ext cx="1787236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Use 10 fold cross validation to check whether the results are consistent </a:t>
            </a:r>
            <a:endParaRPr lang="en-US" sz="16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38" y="1204684"/>
            <a:ext cx="1194921" cy="11949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13" y="1228896"/>
            <a:ext cx="1170709" cy="11707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41" y="1228896"/>
            <a:ext cx="1045479" cy="11122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807" y="62924"/>
            <a:ext cx="2123516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MY APPROACH</a:t>
            </a:r>
          </a:p>
        </p:txBody>
      </p:sp>
    </p:spTree>
    <p:extLst>
      <p:ext uri="{BB962C8B-B14F-4D97-AF65-F5344CB8AC3E}">
        <p14:creationId xmlns:p14="http://schemas.microsoft.com/office/powerpoint/2010/main" val="9576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3376" y="4670382"/>
            <a:ext cx="2743200" cy="137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Take the data</a:t>
            </a:r>
          </a:p>
        </p:txBody>
      </p:sp>
      <p:sp>
        <p:nvSpPr>
          <p:cNvPr id="3" name="Right Triangle 2"/>
          <p:cNvSpPr/>
          <p:nvPr/>
        </p:nvSpPr>
        <p:spPr>
          <a:xfrm rot="10800000">
            <a:off x="2957215" y="5400773"/>
            <a:ext cx="630936" cy="63093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1188" y="4031604"/>
            <a:ext cx="2696887" cy="137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Within features, </a:t>
            </a:r>
          </a:p>
          <a:p>
            <a:r>
              <a:rPr lang="en-US" dirty="0">
                <a:solidFill>
                  <a:schemeClr val="bg1"/>
                </a:solidFill>
              </a:rPr>
              <a:t> figure out the</a:t>
            </a:r>
          </a:p>
          <a:p>
            <a:r>
              <a:rPr lang="en-US" dirty="0">
                <a:solidFill>
                  <a:schemeClr val="bg1"/>
                </a:solidFill>
              </a:rPr>
              <a:t> missing parameters</a:t>
            </a:r>
          </a:p>
        </p:txBody>
      </p:sp>
      <p:sp>
        <p:nvSpPr>
          <p:cNvPr id="12" name="Right Triangle 11"/>
          <p:cNvSpPr/>
          <p:nvPr/>
        </p:nvSpPr>
        <p:spPr>
          <a:xfrm rot="10800000">
            <a:off x="5332225" y="4660789"/>
            <a:ext cx="325850" cy="739983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5054" y="2969668"/>
            <a:ext cx="2702085" cy="17209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Do Feature selection and remove correlated features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848090" y="4062059"/>
            <a:ext cx="189049" cy="63093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7860945" y="1979577"/>
            <a:ext cx="3505201" cy="274320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dirty="0">
                <a:solidFill>
                  <a:schemeClr val="bg1"/>
                </a:solidFill>
              </a:rPr>
              <a:t>Final data(Parsed)</a:t>
            </a:r>
          </a:p>
        </p:txBody>
      </p:sp>
      <p:sp>
        <p:nvSpPr>
          <p:cNvPr id="14" name="Oval 13"/>
          <p:cNvSpPr/>
          <p:nvPr/>
        </p:nvSpPr>
        <p:spPr>
          <a:xfrm>
            <a:off x="559056" y="4396062"/>
            <a:ext cx="548640" cy="54864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652130" y="3584273"/>
            <a:ext cx="548640" cy="554048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783585" y="2915022"/>
            <a:ext cx="548640" cy="54864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7256436" y="2376764"/>
            <a:ext cx="548640" cy="54864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chemeClr val="accent6">
                <a:lumMod val="7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8075" y="847758"/>
            <a:ext cx="5818397" cy="83099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Initial data needed to be cleaned and converted from JSON  to csv</a:t>
            </a:r>
            <a:endParaRPr lang="en-US" sz="24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66461" y="5485408"/>
            <a:ext cx="2028848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PARSING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A3D1B6-0C81-4B7D-9F07-35A8A7DAE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9" y="314714"/>
            <a:ext cx="5448838" cy="22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988632" y="1670413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-------------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0" y="3073603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-------------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52822" y="4476793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-------------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85459" y="5727577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-------------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928395" y="4479404"/>
            <a:ext cx="1516283" cy="1354237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326564" y="3882821"/>
            <a:ext cx="1858895" cy="790266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517546" y="3386363"/>
            <a:ext cx="208382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7546" y="2103303"/>
            <a:ext cx="1667914" cy="61896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009419" y="1034726"/>
            <a:ext cx="1435259" cy="120883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4747" y="1670413"/>
            <a:ext cx="3200400" cy="3200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Machine learning models used</a:t>
            </a:r>
          </a:p>
        </p:txBody>
      </p:sp>
      <p:sp>
        <p:nvSpPr>
          <p:cNvPr id="33" name="Oval 32"/>
          <p:cNvSpPr/>
          <p:nvPr/>
        </p:nvSpPr>
        <p:spPr>
          <a:xfrm>
            <a:off x="4229389" y="224164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5052735" y="1437194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5052735" y="4311946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4229389" y="5524976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FF86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5414637" y="2837723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1463" y="417928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-------------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37829" y="91414"/>
            <a:ext cx="4474588" cy="12300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GLM: </a:t>
            </a:r>
            <a:r>
              <a:rPr lang="en-US" sz="1500" dirty="0">
                <a:solidFill>
                  <a:schemeClr val="bg1"/>
                </a:solidFill>
              </a:rPr>
              <a:t>Good fit r2 : 84%</a:t>
            </a:r>
          </a:p>
          <a:p>
            <a:r>
              <a:rPr lang="en-US" sz="15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                MSE, RMSE: below 1%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44593" y="1514833"/>
            <a:ext cx="4614897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GBM: </a:t>
            </a:r>
            <a:r>
              <a:rPr lang="en-US" sz="1500" dirty="0">
                <a:solidFill>
                  <a:schemeClr val="bg1"/>
                </a:solidFill>
              </a:rPr>
              <a:t>CT shown to be more dominant side</a:t>
            </a:r>
            <a:endParaRPr lang="en-US" sz="15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77374" y="2838058"/>
            <a:ext cx="4622261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Naïve Bayes: </a:t>
            </a:r>
            <a:r>
              <a:rPr lang="en-US" sz="1500" dirty="0" err="1">
                <a:solidFill>
                  <a:schemeClr val="bg1"/>
                </a:solidFill>
              </a:rPr>
              <a:t>cond</a:t>
            </a:r>
            <a:r>
              <a:rPr lang="en-US" sz="1500" dirty="0">
                <a:solidFill>
                  <a:schemeClr val="bg1"/>
                </a:solidFill>
              </a:rPr>
              <a:t> variables for every feature</a:t>
            </a:r>
            <a:endParaRPr lang="en-US" sz="15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44594" y="4165328"/>
            <a:ext cx="4474588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Deep Learning: </a:t>
            </a:r>
            <a:r>
              <a:rPr lang="en-US" sz="1500" dirty="0">
                <a:solidFill>
                  <a:schemeClr val="bg1"/>
                </a:solidFill>
              </a:rPr>
              <a:t>~70% accuracy</a:t>
            </a:r>
            <a:endParaRPr lang="en-US" sz="15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37829" y="5488371"/>
            <a:ext cx="4474588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rgbClr val="FF86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Stack Ensemble: </a:t>
            </a:r>
            <a:r>
              <a:rPr lang="en-US" sz="1500" dirty="0">
                <a:solidFill>
                  <a:schemeClr val="bg1"/>
                </a:solidFill>
              </a:rPr>
              <a:t>more combinations left to try, current accuracy ~72%</a:t>
            </a:r>
            <a:endParaRPr lang="en-US" sz="15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07" y="62924"/>
            <a:ext cx="2650422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Techniques Used</a:t>
            </a:r>
          </a:p>
        </p:txBody>
      </p:sp>
    </p:spTree>
    <p:extLst>
      <p:ext uri="{BB962C8B-B14F-4D97-AF65-F5344CB8AC3E}">
        <p14:creationId xmlns:p14="http://schemas.microsoft.com/office/powerpoint/2010/main" val="13627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01B8AC-C4A7-46DF-A62C-1FF2DE057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"/>
            <a:ext cx="12194282" cy="68567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5391807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91807" y="0"/>
            <a:ext cx="6800193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38800" y="757028"/>
            <a:ext cx="6400800" cy="166885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Three to four percent improvement in matchmaking doesn’t seem significant but in a high league game where stakes are high it will make a huge difference. Who cares? Company does, to keep players satisfied and hooked riot ensures that players get involved with each other.</a:t>
            </a:r>
            <a:endParaRPr lang="en-US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5638800" y="226613"/>
            <a:ext cx="3093967" cy="530415"/>
          </a:xfrm>
          <a:custGeom>
            <a:avLst/>
            <a:gdLst>
              <a:gd name="connsiteX0" fmla="*/ 0 w 2732943"/>
              <a:gd name="connsiteY0" fmla="*/ 0 h 691116"/>
              <a:gd name="connsiteX1" fmla="*/ 2387385 w 2732943"/>
              <a:gd name="connsiteY1" fmla="*/ 0 h 691116"/>
              <a:gd name="connsiteX2" fmla="*/ 2732943 w 2732943"/>
              <a:gd name="connsiteY2" fmla="*/ 345558 h 691116"/>
              <a:gd name="connsiteX3" fmla="*/ 2387385 w 2732943"/>
              <a:gd name="connsiteY3" fmla="*/ 691116 h 691116"/>
              <a:gd name="connsiteX4" fmla="*/ 0 w 2732943"/>
              <a:gd name="connsiteY4" fmla="*/ 691116 h 691116"/>
              <a:gd name="connsiteX5" fmla="*/ 0 w 2732943"/>
              <a:gd name="connsiteY5" fmla="*/ 0 h 691116"/>
              <a:gd name="connsiteX0" fmla="*/ 0 w 2584087"/>
              <a:gd name="connsiteY0" fmla="*/ 0 h 691116"/>
              <a:gd name="connsiteX1" fmla="*/ 2387385 w 2584087"/>
              <a:gd name="connsiteY1" fmla="*/ 0 h 691116"/>
              <a:gd name="connsiteX2" fmla="*/ 2584087 w 2584087"/>
              <a:gd name="connsiteY2" fmla="*/ 356191 h 691116"/>
              <a:gd name="connsiteX3" fmla="*/ 2387385 w 2584087"/>
              <a:gd name="connsiteY3" fmla="*/ 691116 h 691116"/>
              <a:gd name="connsiteX4" fmla="*/ 0 w 2584087"/>
              <a:gd name="connsiteY4" fmla="*/ 691116 h 691116"/>
              <a:gd name="connsiteX5" fmla="*/ 0 w 2584087"/>
              <a:gd name="connsiteY5" fmla="*/ 0 h 691116"/>
              <a:gd name="connsiteX0" fmla="*/ 0 w 2584087"/>
              <a:gd name="connsiteY0" fmla="*/ 0 h 691116"/>
              <a:gd name="connsiteX1" fmla="*/ 485768 w 2584087"/>
              <a:gd name="connsiteY1" fmla="*/ 4349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465737 w 2584087"/>
              <a:gd name="connsiteY1" fmla="*/ 25614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75753 w 2584087"/>
              <a:gd name="connsiteY2" fmla="*/ 4349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4087" h="691116">
                <a:moveTo>
                  <a:pt x="0" y="0"/>
                </a:moveTo>
                <a:cubicBezTo>
                  <a:pt x="75119" y="4994"/>
                  <a:pt x="120190" y="169476"/>
                  <a:pt x="225357" y="153205"/>
                </a:cubicBezTo>
                <a:cubicBezTo>
                  <a:pt x="358901" y="181559"/>
                  <a:pt x="432351" y="71688"/>
                  <a:pt x="475753" y="4349"/>
                </a:cubicBezTo>
                <a:lnTo>
                  <a:pt x="2387385" y="0"/>
                </a:lnTo>
                <a:lnTo>
                  <a:pt x="2584087" y="356191"/>
                </a:lnTo>
                <a:lnTo>
                  <a:pt x="2387385" y="691116"/>
                </a:lnTo>
                <a:lnTo>
                  <a:pt x="0" y="69111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Significance</a:t>
            </a:r>
          </a:p>
        </p:txBody>
      </p:sp>
      <p:sp>
        <p:nvSpPr>
          <p:cNvPr id="10" name="Oval 9"/>
          <p:cNvSpPr/>
          <p:nvPr/>
        </p:nvSpPr>
        <p:spPr>
          <a:xfrm>
            <a:off x="5620483" y="67389"/>
            <a:ext cx="457200" cy="45720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Pentagon 6"/>
          <p:cNvSpPr/>
          <p:nvPr/>
        </p:nvSpPr>
        <p:spPr>
          <a:xfrm>
            <a:off x="5638800" y="2724916"/>
            <a:ext cx="3098800" cy="589375"/>
          </a:xfrm>
          <a:custGeom>
            <a:avLst/>
            <a:gdLst>
              <a:gd name="connsiteX0" fmla="*/ 0 w 2732943"/>
              <a:gd name="connsiteY0" fmla="*/ 0 h 691116"/>
              <a:gd name="connsiteX1" fmla="*/ 2387385 w 2732943"/>
              <a:gd name="connsiteY1" fmla="*/ 0 h 691116"/>
              <a:gd name="connsiteX2" fmla="*/ 2732943 w 2732943"/>
              <a:gd name="connsiteY2" fmla="*/ 345558 h 691116"/>
              <a:gd name="connsiteX3" fmla="*/ 2387385 w 2732943"/>
              <a:gd name="connsiteY3" fmla="*/ 691116 h 691116"/>
              <a:gd name="connsiteX4" fmla="*/ 0 w 2732943"/>
              <a:gd name="connsiteY4" fmla="*/ 691116 h 691116"/>
              <a:gd name="connsiteX5" fmla="*/ 0 w 2732943"/>
              <a:gd name="connsiteY5" fmla="*/ 0 h 691116"/>
              <a:gd name="connsiteX0" fmla="*/ 0 w 2584087"/>
              <a:gd name="connsiteY0" fmla="*/ 0 h 691116"/>
              <a:gd name="connsiteX1" fmla="*/ 2387385 w 2584087"/>
              <a:gd name="connsiteY1" fmla="*/ 0 h 691116"/>
              <a:gd name="connsiteX2" fmla="*/ 2584087 w 2584087"/>
              <a:gd name="connsiteY2" fmla="*/ 356191 h 691116"/>
              <a:gd name="connsiteX3" fmla="*/ 2387385 w 2584087"/>
              <a:gd name="connsiteY3" fmla="*/ 691116 h 691116"/>
              <a:gd name="connsiteX4" fmla="*/ 0 w 2584087"/>
              <a:gd name="connsiteY4" fmla="*/ 691116 h 691116"/>
              <a:gd name="connsiteX5" fmla="*/ 0 w 2584087"/>
              <a:gd name="connsiteY5" fmla="*/ 0 h 691116"/>
              <a:gd name="connsiteX0" fmla="*/ 0 w 2584087"/>
              <a:gd name="connsiteY0" fmla="*/ 0 h 691116"/>
              <a:gd name="connsiteX1" fmla="*/ 485768 w 2584087"/>
              <a:gd name="connsiteY1" fmla="*/ 4349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465737 w 2584087"/>
              <a:gd name="connsiteY1" fmla="*/ 25614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75753 w 2584087"/>
              <a:gd name="connsiteY2" fmla="*/ 4349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4087" h="691116">
                <a:moveTo>
                  <a:pt x="0" y="0"/>
                </a:moveTo>
                <a:cubicBezTo>
                  <a:pt x="75119" y="4994"/>
                  <a:pt x="120190" y="169476"/>
                  <a:pt x="225357" y="153205"/>
                </a:cubicBezTo>
                <a:cubicBezTo>
                  <a:pt x="358901" y="181559"/>
                  <a:pt x="432351" y="71688"/>
                  <a:pt x="475753" y="4349"/>
                </a:cubicBezTo>
                <a:lnTo>
                  <a:pt x="2387385" y="0"/>
                </a:lnTo>
                <a:lnTo>
                  <a:pt x="2584087" y="356191"/>
                </a:lnTo>
                <a:lnTo>
                  <a:pt x="2387385" y="691116"/>
                </a:lnTo>
                <a:lnTo>
                  <a:pt x="0" y="69111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Correctness</a:t>
            </a:r>
          </a:p>
        </p:txBody>
      </p:sp>
      <p:sp>
        <p:nvSpPr>
          <p:cNvPr id="17" name="Pentagon 6"/>
          <p:cNvSpPr/>
          <p:nvPr/>
        </p:nvSpPr>
        <p:spPr>
          <a:xfrm>
            <a:off x="5643632" y="4721165"/>
            <a:ext cx="3089135" cy="644683"/>
          </a:xfrm>
          <a:custGeom>
            <a:avLst/>
            <a:gdLst>
              <a:gd name="connsiteX0" fmla="*/ 0 w 2732943"/>
              <a:gd name="connsiteY0" fmla="*/ 0 h 691116"/>
              <a:gd name="connsiteX1" fmla="*/ 2387385 w 2732943"/>
              <a:gd name="connsiteY1" fmla="*/ 0 h 691116"/>
              <a:gd name="connsiteX2" fmla="*/ 2732943 w 2732943"/>
              <a:gd name="connsiteY2" fmla="*/ 345558 h 691116"/>
              <a:gd name="connsiteX3" fmla="*/ 2387385 w 2732943"/>
              <a:gd name="connsiteY3" fmla="*/ 691116 h 691116"/>
              <a:gd name="connsiteX4" fmla="*/ 0 w 2732943"/>
              <a:gd name="connsiteY4" fmla="*/ 691116 h 691116"/>
              <a:gd name="connsiteX5" fmla="*/ 0 w 2732943"/>
              <a:gd name="connsiteY5" fmla="*/ 0 h 691116"/>
              <a:gd name="connsiteX0" fmla="*/ 0 w 2584087"/>
              <a:gd name="connsiteY0" fmla="*/ 0 h 691116"/>
              <a:gd name="connsiteX1" fmla="*/ 2387385 w 2584087"/>
              <a:gd name="connsiteY1" fmla="*/ 0 h 691116"/>
              <a:gd name="connsiteX2" fmla="*/ 2584087 w 2584087"/>
              <a:gd name="connsiteY2" fmla="*/ 356191 h 691116"/>
              <a:gd name="connsiteX3" fmla="*/ 2387385 w 2584087"/>
              <a:gd name="connsiteY3" fmla="*/ 691116 h 691116"/>
              <a:gd name="connsiteX4" fmla="*/ 0 w 2584087"/>
              <a:gd name="connsiteY4" fmla="*/ 691116 h 691116"/>
              <a:gd name="connsiteX5" fmla="*/ 0 w 2584087"/>
              <a:gd name="connsiteY5" fmla="*/ 0 h 691116"/>
              <a:gd name="connsiteX0" fmla="*/ 0 w 2584087"/>
              <a:gd name="connsiteY0" fmla="*/ 0 h 691116"/>
              <a:gd name="connsiteX1" fmla="*/ 485768 w 2584087"/>
              <a:gd name="connsiteY1" fmla="*/ 4349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465737 w 2584087"/>
              <a:gd name="connsiteY1" fmla="*/ 25614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75753 w 2584087"/>
              <a:gd name="connsiteY2" fmla="*/ 4349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4087" h="691116">
                <a:moveTo>
                  <a:pt x="0" y="0"/>
                </a:moveTo>
                <a:cubicBezTo>
                  <a:pt x="75119" y="4994"/>
                  <a:pt x="120190" y="169476"/>
                  <a:pt x="225357" y="153205"/>
                </a:cubicBezTo>
                <a:cubicBezTo>
                  <a:pt x="358901" y="181559"/>
                  <a:pt x="432351" y="71688"/>
                  <a:pt x="475753" y="4349"/>
                </a:cubicBezTo>
                <a:lnTo>
                  <a:pt x="2387385" y="0"/>
                </a:lnTo>
                <a:lnTo>
                  <a:pt x="2584087" y="356191"/>
                </a:lnTo>
                <a:lnTo>
                  <a:pt x="2387385" y="691116"/>
                </a:lnTo>
                <a:lnTo>
                  <a:pt x="0" y="69111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Factors not considered</a:t>
            </a:r>
          </a:p>
        </p:txBody>
      </p:sp>
      <p:sp>
        <p:nvSpPr>
          <p:cNvPr id="18" name="Oval 17"/>
          <p:cNvSpPr/>
          <p:nvPr/>
        </p:nvSpPr>
        <p:spPr>
          <a:xfrm>
            <a:off x="5620483" y="2427456"/>
            <a:ext cx="457200" cy="45720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43631" y="3315863"/>
            <a:ext cx="6400800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To be sure the result we got are valid for every prediction made a 10 fold cross validation is performed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cs typeface="Browallia New" panose="020B0604020202020204" pitchFamily="34" charset="-3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43631" y="5365848"/>
            <a:ext cx="6400800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cs typeface="Browallia New" panose="020B0604020202020204" pitchFamily="34" charset="-34"/>
              </a:rPr>
              <a:t>The dataset also included lots of positional data based on maps and movement of players within that map which could’ve been another feature.</a:t>
            </a:r>
          </a:p>
        </p:txBody>
      </p:sp>
      <p:sp>
        <p:nvSpPr>
          <p:cNvPr id="21" name="Oval 20"/>
          <p:cNvSpPr/>
          <p:nvPr/>
        </p:nvSpPr>
        <p:spPr>
          <a:xfrm>
            <a:off x="5644429" y="4502201"/>
            <a:ext cx="457200" cy="45720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07" y="62924"/>
            <a:ext cx="243432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621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C4C796-2654-49F8-A5D7-F4F67B6F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"/>
            <a:ext cx="12168220" cy="684206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0"/>
            <a:ext cx="12192000" cy="68433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V="1">
            <a:off x="86076" y="6735624"/>
            <a:ext cx="43216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6284" y="1477247"/>
            <a:ext cx="5089324" cy="11559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11914" y="1569555"/>
            <a:ext cx="37089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Features that are important in win/loss DONE!</a:t>
            </a:r>
            <a:endParaRPr lang="en-US" sz="21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2" y="1558049"/>
            <a:ext cx="1017183" cy="1005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6360973" y="1477247"/>
            <a:ext cx="5089324" cy="11559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16284" y="3089338"/>
            <a:ext cx="5089324" cy="11559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11146" y="4864742"/>
            <a:ext cx="5089324" cy="11559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84172" y="3089338"/>
            <a:ext cx="5089324" cy="11559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384172" y="4864742"/>
            <a:ext cx="5089324" cy="115591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69932" y="3071106"/>
            <a:ext cx="395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Work to be done, valve’s internal mechanisms may affect results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11914" y="5027201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Somehow include Game theory into this!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35840" y="1455040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Matchmaking criterion and correlation shown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5840" y="3089811"/>
            <a:ext cx="380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Identify potential matches which are pre-fixed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2" y="3164376"/>
            <a:ext cx="1017183" cy="1005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9" y="4951060"/>
            <a:ext cx="994367" cy="983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16" y="3164376"/>
            <a:ext cx="1009724" cy="1005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25" y="5028205"/>
            <a:ext cx="772698" cy="828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86" y="1569555"/>
            <a:ext cx="1007377" cy="1003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67806" y="62924"/>
            <a:ext cx="8936493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CONCLUSION AND WHAT I WANTED TO INCLUDE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9321" y="5027201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Work in progress for stack ensemble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38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528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Browallia New</vt:lpstr>
      <vt:lpstr>Calibri</vt:lpstr>
      <vt:lpstr>Century Gothic</vt:lpstr>
      <vt:lpstr>Estrangelo Edessa</vt:lpstr>
      <vt:lpstr>Wingdings 3</vt:lpstr>
      <vt:lpstr>Ion</vt:lpstr>
      <vt:lpstr>CS:GO win/loss prediction for better gameplay and user retention</vt:lpstr>
      <vt:lpstr>Introduction</vt:lpstr>
      <vt:lpstr>Problem </vt:lpstr>
      <vt:lpstr>Why this topic and project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CS:GO win/loss prediction for better gameplay and user retention</dc:title>
  <dc:creator>Gautam Baghel</dc:creator>
  <cp:lastModifiedBy>Gautam Baghel</cp:lastModifiedBy>
  <cp:revision>24</cp:revision>
  <dcterms:created xsi:type="dcterms:W3CDTF">2018-08-07T14:01:13Z</dcterms:created>
  <dcterms:modified xsi:type="dcterms:W3CDTF">2018-08-07T15:06:07Z</dcterms:modified>
</cp:coreProperties>
</file>