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6" r:id="rId9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398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[Division Name] - [Engagement Manager], [Senior Consultant], [Junior Consultant]</a:t>
            </a:r>
          </a:p>
        </p:txBody>
      </p:sp>
      <p:sp>
        <p:nvSpPr>
          <p:cNvPr id="11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708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Interpretation</a:t>
            </a:r>
          </a:p>
        </p:txBody>
      </p:sp>
      <p:sp>
        <p:nvSpPr>
          <p:cNvPr id="11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New Customer analysis</a:t>
            </a:r>
            <a:endParaRPr dirty="0"/>
          </a:p>
        </p:txBody>
      </p:sp>
      <p:sp>
        <p:nvSpPr>
          <p:cNvPr id="124" name="Shape 73"/>
          <p:cNvSpPr/>
          <p:nvPr/>
        </p:nvSpPr>
        <p:spPr>
          <a:xfrm>
            <a:off x="205025" y="2164724"/>
            <a:ext cx="7663068" cy="17545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The following factors for new customers needed to be analysed</a:t>
            </a:r>
          </a:p>
          <a:p>
            <a:endParaRPr lang="en-IN" dirty="0"/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Age distribution criteria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Bike Purchase in 3 years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Job Industry Category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Car owns by the new customer </a:t>
            </a:r>
          </a:p>
        </p:txBody>
      </p:sp>
      <p:sp>
        <p:nvSpPr>
          <p:cNvPr id="128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Age Distribution Factor</a:t>
            </a:r>
          </a:p>
        </p:txBody>
      </p:sp>
      <p:sp>
        <p:nvSpPr>
          <p:cNvPr id="133" name="Shape 82"/>
          <p:cNvSpPr/>
          <p:nvPr/>
        </p:nvSpPr>
        <p:spPr>
          <a:xfrm>
            <a:off x="205025" y="2164724"/>
            <a:ext cx="4366976" cy="2550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It is observed that mostly new customers are of age between 40 – 49 as it was noticed in the old customer data sets.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ratio of new customer age between 60 – 69 has increased.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age group of 20 – 29 remained same in both the data sets.</a:t>
            </a:r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4F9D557-E568-48C6-B8FA-72E4BE0A90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2300" y="897609"/>
            <a:ext cx="3101700" cy="187649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8121CCD-27CA-47C5-95CE-AB456E314A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2300" y="2901511"/>
            <a:ext cx="3101700" cy="211584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IN" dirty="0"/>
              <a:t>Data Exploration</a:t>
            </a:r>
          </a:p>
        </p:txBody>
      </p:sp>
      <p:sp>
        <p:nvSpPr>
          <p:cNvPr id="142" name="Shape 91"/>
          <p:cNvSpPr/>
          <p:nvPr/>
        </p:nvSpPr>
        <p:spPr>
          <a:xfrm>
            <a:off x="205025" y="2164724"/>
            <a:ext cx="4134600" cy="436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dirty="0"/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0D8D234-6B04-4017-92E6-5063F03634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1150" y="872784"/>
            <a:ext cx="3101700" cy="183780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DDC3EFF-CD58-4EA2-B946-9BA920FC31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1151" y="2813794"/>
            <a:ext cx="3101700" cy="2065732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49" name="Shape 98"/>
          <p:cNvSpPr/>
          <p:nvPr/>
        </p:nvSpPr>
        <p:spPr>
          <a:xfrm>
            <a:off x="44800" y="220667"/>
            <a:ext cx="8565600" cy="8001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IN" dirty="0"/>
              <a:t>Model Development</a:t>
            </a:r>
          </a:p>
          <a:p>
            <a:endParaRPr lang="en-IN" dirty="0"/>
          </a:p>
        </p:txBody>
      </p:sp>
      <p:sp>
        <p:nvSpPr>
          <p:cNvPr id="150" name="Shape 99"/>
          <p:cNvSpPr/>
          <p:nvPr/>
        </p:nvSpPr>
        <p:spPr>
          <a:xfrm>
            <a:off x="297400" y="1188213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BIKE PURCHASING</a:t>
            </a:r>
            <a:endParaRPr dirty="0"/>
          </a:p>
        </p:txBody>
      </p:sp>
      <p:sp>
        <p:nvSpPr>
          <p:cNvPr id="151" name="Shape 100"/>
          <p:cNvSpPr/>
          <p:nvPr/>
        </p:nvSpPr>
        <p:spPr>
          <a:xfrm>
            <a:off x="205025" y="2164724"/>
            <a:ext cx="8279756" cy="9581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Around 51% females purchased bike in last three years as compare to 47% male purchased.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target audience for marketing should me for focused on females than males.</a:t>
            </a:r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97">
            <a:extLst>
              <a:ext uri="{FF2B5EF4-FFF2-40B4-BE49-F238E27FC236}">
                <a16:creationId xmlns:a16="http://schemas.microsoft.com/office/drawing/2014/main" id="{99A2FFB3-2975-4FED-BDF0-929D0B50B37C}"/>
              </a:ext>
            </a:extLst>
          </p:cNvPr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3" name="Shape 98">
            <a:extLst>
              <a:ext uri="{FF2B5EF4-FFF2-40B4-BE49-F238E27FC236}">
                <a16:creationId xmlns:a16="http://schemas.microsoft.com/office/drawing/2014/main" id="{F9BA61AA-35E5-42F2-8B8A-1184E43442C9}"/>
              </a:ext>
            </a:extLst>
          </p:cNvPr>
          <p:cNvSpPr/>
          <p:nvPr/>
        </p:nvSpPr>
        <p:spPr>
          <a:xfrm>
            <a:off x="44800" y="220667"/>
            <a:ext cx="8565600" cy="8001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IN" dirty="0"/>
              <a:t>Model Development</a:t>
            </a:r>
          </a:p>
          <a:p>
            <a:endParaRPr lang="en-IN" dirty="0"/>
          </a:p>
        </p:txBody>
      </p:sp>
      <p:sp>
        <p:nvSpPr>
          <p:cNvPr id="4" name="Shape 99">
            <a:extLst>
              <a:ext uri="{FF2B5EF4-FFF2-40B4-BE49-F238E27FC236}">
                <a16:creationId xmlns:a16="http://schemas.microsoft.com/office/drawing/2014/main" id="{B2651B0E-1446-4805-9714-D58F4DA89EAD}"/>
              </a:ext>
            </a:extLst>
          </p:cNvPr>
          <p:cNvSpPr/>
          <p:nvPr/>
        </p:nvSpPr>
        <p:spPr>
          <a:xfrm>
            <a:off x="297400" y="1188213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dirty="0"/>
          </a:p>
        </p:txBody>
      </p:sp>
      <p:sp>
        <p:nvSpPr>
          <p:cNvPr id="6" name="Note: The data and information in this document is reflective of a hypothetical situation and client. This document is to be used for KPMG Virtual Internship purposes only.">
            <a:extLst>
              <a:ext uri="{FF2B5EF4-FFF2-40B4-BE49-F238E27FC236}">
                <a16:creationId xmlns:a16="http://schemas.microsoft.com/office/drawing/2014/main" id="{47AFC4B8-2E80-4552-9A54-7F0022F15895}"/>
              </a:ext>
            </a:extLst>
          </p:cNvPr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9C5F8F0-B857-4FDC-9D8B-9D51D177A30D}"/>
              </a:ext>
            </a:extLst>
          </p:cNvPr>
          <p:cNvSpPr/>
          <p:nvPr/>
        </p:nvSpPr>
        <p:spPr>
          <a:xfrm>
            <a:off x="372141" y="1047542"/>
            <a:ext cx="8474460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Determine a hypothesis related to the business question that can be answered with the data.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Perform statistical testing to determine if the hypothesis is valid or not.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Create calculated fields based on existing data, for example, convert the D.O.B into an age bracket.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Other fields that may be engineered include ‘High Margin Product’ which may be an indicator of whether the product purchased by the customer is in a high margin category in the past three months based on the fields ‘</a:t>
            </a:r>
            <a:r>
              <a:rPr lang="en-IN" dirty="0" err="1"/>
              <a:t>list_price</a:t>
            </a:r>
            <a:r>
              <a:rPr lang="en-IN" dirty="0"/>
              <a:t>’ and ‘standard cost’.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Other examples include, calculating the distance from office to home address to as a factor in determining whether customers may purchase a bicycle for transportation purposes.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Additionally, this may include thoughts around determining what the predicted variable actually is.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For example, are results predicted in ordinal buckets, nominal, binary or continuous.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Test the performance of the model using factors relevant for the given model chosen (i.e. residual deviance, AIC, ROC curves, R Squared).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Appropriately document model performance, assumptions and limitations.</a:t>
            </a:r>
          </a:p>
        </p:txBody>
      </p:sp>
    </p:spTree>
    <p:extLst>
      <p:ext uri="{BB962C8B-B14F-4D97-AF65-F5344CB8AC3E}">
        <p14:creationId xmlns:p14="http://schemas.microsoft.com/office/powerpoint/2010/main" val="3997224590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97">
            <a:extLst>
              <a:ext uri="{FF2B5EF4-FFF2-40B4-BE49-F238E27FC236}">
                <a16:creationId xmlns:a16="http://schemas.microsoft.com/office/drawing/2014/main" id="{986E12DE-5C13-4607-ACB6-5A992F4629B6}"/>
              </a:ext>
            </a:extLst>
          </p:cNvPr>
          <p:cNvSpPr/>
          <p:nvPr/>
        </p:nvSpPr>
        <p:spPr>
          <a:xfrm>
            <a:off x="0" y="0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1pPr>
            <a:lvl2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endParaRPr/>
          </a:p>
        </p:txBody>
      </p:sp>
      <p:sp>
        <p:nvSpPr>
          <p:cNvPr id="3" name="Shape 98">
            <a:extLst>
              <a:ext uri="{FF2B5EF4-FFF2-40B4-BE49-F238E27FC236}">
                <a16:creationId xmlns:a16="http://schemas.microsoft.com/office/drawing/2014/main" id="{37AA5956-F1B1-4F80-952B-6BBB420B28E4}"/>
              </a:ext>
            </a:extLst>
          </p:cNvPr>
          <p:cNvSpPr/>
          <p:nvPr/>
        </p:nvSpPr>
        <p:spPr>
          <a:xfrm>
            <a:off x="220526" y="283449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lc="http://schemas.openxmlformats.org/drawingml/2006/lockedCanvas" val="1"/>
            </a:ext>
          </a:extLst>
        </p:spPr>
        <p:txBody>
          <a:bodyPr lIns="91424" tIns="91424" rIns="91424" bIns="91424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1pPr>
            <a:lvl2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r>
              <a:rPr sz="2000" dirty="0">
                <a:solidFill>
                  <a:schemeClr val="bg1"/>
                </a:solidFill>
              </a:rPr>
              <a:t>Interpretation</a:t>
            </a:r>
          </a:p>
        </p:txBody>
      </p:sp>
      <p:sp>
        <p:nvSpPr>
          <p:cNvPr id="4" name="Shape 99">
            <a:extLst>
              <a:ext uri="{FF2B5EF4-FFF2-40B4-BE49-F238E27FC236}">
                <a16:creationId xmlns:a16="http://schemas.microsoft.com/office/drawing/2014/main" id="{60811C57-C087-492B-8CCD-7EE010AC2F92}"/>
              </a:ext>
            </a:extLst>
          </p:cNvPr>
          <p:cNvSpPr/>
          <p:nvPr/>
        </p:nvSpPr>
        <p:spPr>
          <a:xfrm>
            <a:off x="220526" y="1102774"/>
            <a:ext cx="8565600" cy="430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lc="http://schemas.openxmlformats.org/drawingml/2006/lockedCanvas" val="1"/>
            </a:ext>
          </a:extLst>
        </p:spPr>
        <p:txBody>
          <a:bodyPr lIns="91424" tIns="91424" rIns="91424" bIns="91424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1pPr>
            <a:lvl2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r>
              <a:rPr lang="en-US" sz="1600" b="1" i="1" dirty="0"/>
              <a:t>Job industry</a:t>
            </a:r>
            <a:endParaRPr sz="1600" b="1" i="1" dirty="0"/>
          </a:p>
        </p:txBody>
      </p:sp>
      <p:sp>
        <p:nvSpPr>
          <p:cNvPr id="5" name="Shape 100">
            <a:extLst>
              <a:ext uri="{FF2B5EF4-FFF2-40B4-BE49-F238E27FC236}">
                <a16:creationId xmlns:a16="http://schemas.microsoft.com/office/drawing/2014/main" id="{D218B89C-A9C5-46F7-A61C-70FBA7BE63F1}"/>
              </a:ext>
            </a:extLst>
          </p:cNvPr>
          <p:cNvSpPr/>
          <p:nvPr/>
        </p:nvSpPr>
        <p:spPr>
          <a:xfrm>
            <a:off x="220525" y="2184199"/>
            <a:ext cx="8402479" cy="1261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lc="http://schemas.openxmlformats.org/drawingml/2006/lockedCanvas" val="1"/>
            </a:ext>
          </a:extLst>
        </p:spPr>
        <p:txBody>
          <a:bodyPr wrap="square" lIns="91424" tIns="91424" rIns="91424" bIns="91424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1pPr>
            <a:lvl2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r>
              <a:rPr lang="en-US" dirty="0">
                <a:cs typeface="Times New Roman" panose="02020603050405020304" pitchFamily="18" charset="0"/>
              </a:rPr>
              <a:t>Mostly new customers are on Finance industry and Manufacturing customers are still on top two</a:t>
            </a:r>
          </a:p>
          <a:p>
            <a:endParaRPr lang="en-US" dirty="0">
              <a:cs typeface="Times New Roman" panose="02020603050405020304" pitchFamily="18" charset="0"/>
            </a:endParaRPr>
          </a:p>
          <a:p>
            <a:r>
              <a:rPr lang="en-US" dirty="0">
                <a:cs typeface="Times New Roman" panose="02020603050405020304" pitchFamily="18" charset="0"/>
              </a:rPr>
              <a:t>The rest industries is still same </a:t>
            </a:r>
          </a:p>
          <a:p>
            <a:endParaRPr lang="en-US" dirty="0">
              <a:cs typeface="Times New Roman" panose="02020603050405020304" pitchFamily="18" charset="0"/>
            </a:endParaRPr>
          </a:p>
          <a:p>
            <a:r>
              <a:rPr lang="en-US" dirty="0">
                <a:cs typeface="Times New Roman" panose="02020603050405020304" pitchFamily="18" charset="0"/>
              </a:rPr>
              <a:t>	</a:t>
            </a:r>
          </a:p>
        </p:txBody>
      </p:sp>
      <p:sp>
        <p:nvSpPr>
          <p:cNvPr id="6" name="Note: The data and information in this document is reflective of a hypothetical situation and client. This document is to be used for KPMG Virtual Internship purposes only.">
            <a:extLst>
              <a:ext uri="{FF2B5EF4-FFF2-40B4-BE49-F238E27FC236}">
                <a16:creationId xmlns:a16="http://schemas.microsoft.com/office/drawing/2014/main" id="{FA11D90F-1BA3-4ED5-A7D3-904CA586CC10}"/>
              </a:ext>
            </a:extLst>
          </p:cNvPr>
          <p:cNvSpPr/>
          <p:nvPr/>
        </p:nvSpPr>
        <p:spPr>
          <a:xfrm>
            <a:off x="9300" y="13125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lc="http://schemas.openxmlformats.org/drawingml/2006/lockedCanvas" val="1"/>
            </a:ext>
          </a:extLst>
        </p:spPr>
        <p:txBody>
          <a:bodyPr lIns="45719" rIns="45719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1pPr>
            <a:lvl2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  <p:extLst>
      <p:ext uri="{BB962C8B-B14F-4D97-AF65-F5344CB8AC3E}">
        <p14:creationId xmlns:p14="http://schemas.microsoft.com/office/powerpoint/2010/main" val="2575458329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641</Words>
  <Application>Microsoft Office PowerPoint</Application>
  <PresentationFormat>On-screen Show (16:9)</PresentationFormat>
  <Paragraphs>54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Open Sans</vt:lpstr>
      <vt:lpstr>Open Sans Extrabold</vt:lpstr>
      <vt:lpstr>Open Sans Light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Gautam Bhatia</dc:creator>
  <cp:lastModifiedBy>Gautam Bhatia</cp:lastModifiedBy>
  <cp:revision>2</cp:revision>
  <dcterms:modified xsi:type="dcterms:W3CDTF">2020-05-17T10:56:52Z</dcterms:modified>
</cp:coreProperties>
</file>