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nvSpPr>
        <p:spPr>
          <a:xfrm>
            <a:off x="711450" y="723125"/>
            <a:ext cx="7861200" cy="3429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400"/>
              <a:t>NARRATIVE </a:t>
            </a:r>
            <a:r>
              <a:rPr lang="en" sz="2400"/>
              <a:t>- </a:t>
            </a:r>
            <a:endParaRPr sz="2400"/>
          </a:p>
          <a:p>
            <a:pPr indent="0" lvl="0" marL="0">
              <a:spcBef>
                <a:spcPts val="0"/>
              </a:spcBef>
              <a:spcAft>
                <a:spcPts val="0"/>
              </a:spcAft>
              <a:buNone/>
            </a:pPr>
            <a:r>
              <a:t/>
            </a:r>
            <a:endParaRPr sz="2400"/>
          </a:p>
          <a:p>
            <a:pPr indent="0" lvl="0" marL="0">
              <a:spcBef>
                <a:spcPts val="0"/>
              </a:spcBef>
              <a:spcAft>
                <a:spcPts val="0"/>
              </a:spcAft>
              <a:buNone/>
            </a:pPr>
            <a:r>
              <a:rPr lang="en" sz="2400">
                <a:solidFill>
                  <a:schemeClr val="dk1"/>
                </a:solidFill>
              </a:rPr>
              <a:t>Every year hospitals and insurance companies spend over 40 Billion dollars due to patient readmissions</a:t>
            </a:r>
            <a:r>
              <a:rPr lang="en" sz="2400"/>
              <a:t>. Storycare provides an app to create visual instagram like stories from descriptive text-based patient discharge papers to reduce this hospital readmission rate.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p:nvPr/>
        </p:nvSpPr>
        <p:spPr>
          <a:xfrm>
            <a:off x="2366200" y="377625"/>
            <a:ext cx="2425800" cy="641400"/>
          </a:xfrm>
          <a:prstGeom prst="rect">
            <a:avLst/>
          </a:prstGeom>
          <a:solidFill>
            <a:srgbClr val="FF99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solidFill>
                  <a:schemeClr val="lt1"/>
                </a:solidFill>
              </a:rPr>
              <a:t>Hospitals</a:t>
            </a:r>
            <a:endParaRPr b="1">
              <a:solidFill>
                <a:schemeClr val="lt1"/>
              </a:solidFill>
            </a:endParaRPr>
          </a:p>
        </p:txBody>
      </p:sp>
      <p:sp>
        <p:nvSpPr>
          <p:cNvPr id="60" name="Shape 60"/>
          <p:cNvSpPr/>
          <p:nvPr/>
        </p:nvSpPr>
        <p:spPr>
          <a:xfrm>
            <a:off x="2366200" y="2464300"/>
            <a:ext cx="2425800" cy="6414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solidFill>
                  <a:schemeClr val="lt1"/>
                </a:solidFill>
              </a:rPr>
              <a:t>Manual, Text - Patient Discharge Papers</a:t>
            </a:r>
            <a:endParaRPr b="1">
              <a:solidFill>
                <a:schemeClr val="lt1"/>
              </a:solidFill>
            </a:endParaRPr>
          </a:p>
        </p:txBody>
      </p:sp>
      <p:sp>
        <p:nvSpPr>
          <p:cNvPr id="61" name="Shape 61"/>
          <p:cNvSpPr/>
          <p:nvPr/>
        </p:nvSpPr>
        <p:spPr>
          <a:xfrm>
            <a:off x="6145125" y="587550"/>
            <a:ext cx="2425800" cy="641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solidFill>
                  <a:schemeClr val="lt1"/>
                </a:solidFill>
              </a:rPr>
              <a:t>Patients</a:t>
            </a:r>
            <a:endParaRPr b="1">
              <a:solidFill>
                <a:schemeClr val="lt1"/>
              </a:solidFill>
            </a:endParaRPr>
          </a:p>
        </p:txBody>
      </p:sp>
      <p:sp>
        <p:nvSpPr>
          <p:cNvPr id="62" name="Shape 62"/>
          <p:cNvSpPr/>
          <p:nvPr/>
        </p:nvSpPr>
        <p:spPr>
          <a:xfrm>
            <a:off x="225950" y="1019025"/>
            <a:ext cx="2953800" cy="1380600"/>
          </a:xfrm>
          <a:prstGeom prst="rtTriangle">
            <a:avLst/>
          </a:prstGeom>
          <a:solidFill>
            <a:srgbClr val="43434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solidFill>
                  <a:schemeClr val="lt1"/>
                </a:solidFill>
              </a:rPr>
              <a:t>No </a:t>
            </a:r>
            <a:r>
              <a:rPr b="1" lang="en">
                <a:solidFill>
                  <a:schemeClr val="lt1"/>
                </a:solidFill>
              </a:rPr>
              <a:t>Automation </a:t>
            </a:r>
            <a:endParaRPr b="1">
              <a:solidFill>
                <a:schemeClr val="lt1"/>
              </a:solidFill>
            </a:endParaRPr>
          </a:p>
        </p:txBody>
      </p:sp>
      <p:sp>
        <p:nvSpPr>
          <p:cNvPr id="63" name="Shape 63"/>
          <p:cNvSpPr/>
          <p:nvPr/>
        </p:nvSpPr>
        <p:spPr>
          <a:xfrm>
            <a:off x="6304125" y="1577113"/>
            <a:ext cx="2425800" cy="6414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solidFill>
                  <a:schemeClr val="lt1"/>
                </a:solidFill>
              </a:rPr>
              <a:t>Difficult to Understand discharge instructions</a:t>
            </a:r>
            <a:endParaRPr b="1">
              <a:solidFill>
                <a:schemeClr val="lt1"/>
              </a:solidFill>
            </a:endParaRPr>
          </a:p>
        </p:txBody>
      </p:sp>
      <p:sp>
        <p:nvSpPr>
          <p:cNvPr id="64" name="Shape 64"/>
          <p:cNvSpPr/>
          <p:nvPr/>
        </p:nvSpPr>
        <p:spPr>
          <a:xfrm>
            <a:off x="6377800" y="3212213"/>
            <a:ext cx="2425800" cy="6414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solidFill>
                  <a:schemeClr val="lt1"/>
                </a:solidFill>
              </a:rPr>
              <a:t>Hospital Readmission</a:t>
            </a:r>
            <a:endParaRPr b="1">
              <a:solidFill>
                <a:schemeClr val="lt1"/>
              </a:solidFill>
            </a:endParaRPr>
          </a:p>
        </p:txBody>
      </p:sp>
      <p:sp>
        <p:nvSpPr>
          <p:cNvPr id="65" name="Shape 65"/>
          <p:cNvSpPr/>
          <p:nvPr/>
        </p:nvSpPr>
        <p:spPr>
          <a:xfrm>
            <a:off x="5225000" y="1666400"/>
            <a:ext cx="3238200" cy="1380600"/>
          </a:xfrm>
          <a:prstGeom prst="rtTriangle">
            <a:avLst/>
          </a:prstGeom>
          <a:solidFill>
            <a:srgbClr val="43434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solidFill>
                  <a:schemeClr val="lt1"/>
                </a:solidFill>
              </a:rPr>
              <a:t>No Visualization/ Not easy to understand</a:t>
            </a:r>
            <a:endParaRPr b="1">
              <a:solidFill>
                <a:schemeClr val="lt1"/>
              </a:solidFill>
            </a:endParaRPr>
          </a:p>
        </p:txBody>
      </p:sp>
      <p:sp>
        <p:nvSpPr>
          <p:cNvPr id="66" name="Shape 66"/>
          <p:cNvSpPr/>
          <p:nvPr/>
        </p:nvSpPr>
        <p:spPr>
          <a:xfrm>
            <a:off x="2366200" y="1298075"/>
            <a:ext cx="2425800" cy="6414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solidFill>
                  <a:schemeClr val="lt1"/>
                </a:solidFill>
              </a:rPr>
              <a:t>Examine Patients</a:t>
            </a:r>
            <a:endParaRPr b="1">
              <a:solidFill>
                <a:schemeClr val="lt1"/>
              </a:solidFill>
            </a:endParaRPr>
          </a:p>
        </p:txBody>
      </p:sp>
      <p:sp>
        <p:nvSpPr>
          <p:cNvPr id="67" name="Shape 67"/>
          <p:cNvSpPr/>
          <p:nvPr/>
        </p:nvSpPr>
        <p:spPr>
          <a:xfrm>
            <a:off x="669175" y="3923225"/>
            <a:ext cx="957900" cy="327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solidFill>
                  <a:schemeClr val="lt1"/>
                </a:solidFill>
              </a:rPr>
              <a:t>ACTION</a:t>
            </a:r>
            <a:endParaRPr>
              <a:solidFill>
                <a:schemeClr val="lt1"/>
              </a:solidFill>
            </a:endParaRPr>
          </a:p>
        </p:txBody>
      </p:sp>
      <p:sp>
        <p:nvSpPr>
          <p:cNvPr id="68" name="Shape 68"/>
          <p:cNvSpPr/>
          <p:nvPr/>
        </p:nvSpPr>
        <p:spPr>
          <a:xfrm>
            <a:off x="669175" y="4377425"/>
            <a:ext cx="800400" cy="3279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lt1"/>
                </a:solidFill>
              </a:rPr>
              <a:t>USERS</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idx="1" type="subTitle"/>
          </p:nvPr>
        </p:nvSpPr>
        <p:spPr>
          <a:xfrm>
            <a:off x="311700" y="3265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400">
                <a:solidFill>
                  <a:srgbClr val="24292E"/>
                </a:solidFill>
                <a:highlight>
                  <a:srgbClr val="FFFFFF"/>
                </a:highlight>
              </a:rPr>
              <a:t>Market Size &amp; Initial Audience</a:t>
            </a:r>
            <a:endParaRPr b="1" sz="2400"/>
          </a:p>
        </p:txBody>
      </p:sp>
      <p:sp>
        <p:nvSpPr>
          <p:cNvPr id="74" name="Shape 74"/>
          <p:cNvSpPr txBox="1"/>
          <p:nvPr/>
        </p:nvSpPr>
        <p:spPr>
          <a:xfrm>
            <a:off x="746450" y="1201325"/>
            <a:ext cx="7954500" cy="3405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rtl="0">
              <a:lnSpc>
                <a:spcPct val="115000"/>
              </a:lnSpc>
              <a:spcBef>
                <a:spcPts val="0"/>
              </a:spcBef>
              <a:spcAft>
                <a:spcPts val="0"/>
              </a:spcAft>
              <a:buNone/>
            </a:pPr>
            <a:r>
              <a:rPr lang="en">
                <a:highlight>
                  <a:srgbClr val="FFFFFF"/>
                </a:highlight>
              </a:rPr>
              <a:t>The main market that we are targeting is clinics and hospitals. </a:t>
            </a:r>
            <a:r>
              <a:rPr lang="en">
                <a:solidFill>
                  <a:schemeClr val="dk1"/>
                </a:solidFill>
                <a:highlight>
                  <a:srgbClr val="FFFFFF"/>
                </a:highlight>
              </a:rPr>
              <a:t>There is no automated patient education service at the moment. Hospitals are aware that they are terrible at discharge, and that the quality of their product is low. They waste time on getting doctors to write up the instructions. Competing software services have poor UX. Thus, we feel that they will be willing to add our software as a complementary service with their patient discharge instructions.</a:t>
            </a:r>
            <a:endParaRPr>
              <a:solidFill>
                <a:schemeClr val="dk1"/>
              </a:solidFill>
              <a:highlight>
                <a:srgbClr val="FFFFFF"/>
              </a:highlight>
            </a:endParaRPr>
          </a:p>
          <a:p>
            <a:pPr indent="0" lvl="0" marL="0" rtl="0">
              <a:lnSpc>
                <a:spcPct val="115000"/>
              </a:lnSpc>
              <a:spcBef>
                <a:spcPts val="0"/>
              </a:spcBef>
              <a:spcAft>
                <a:spcPts val="0"/>
              </a:spcAft>
              <a:buNone/>
            </a:pPr>
            <a:r>
              <a:t/>
            </a:r>
            <a:endParaRPr>
              <a:highlight>
                <a:srgbClr val="FFFFFF"/>
              </a:highlight>
            </a:endParaRPr>
          </a:p>
          <a:p>
            <a:pPr indent="0" lvl="0" marL="0" rtl="0">
              <a:lnSpc>
                <a:spcPct val="115000"/>
              </a:lnSpc>
              <a:spcBef>
                <a:spcPts val="0"/>
              </a:spcBef>
              <a:spcAft>
                <a:spcPts val="0"/>
              </a:spcAft>
              <a:buNone/>
            </a:pPr>
            <a:r>
              <a:rPr lang="en">
                <a:highlight>
                  <a:srgbClr val="FFFFFF"/>
                </a:highlight>
              </a:rPr>
              <a:t>We plan to sell license to our software to hospitals, clinics and payers according to the following formula: </a:t>
            </a:r>
            <a:r>
              <a:rPr lang="en"/>
              <a:t>license fee = $1,000 * (number of patients currently readmitted by hospital)</a:t>
            </a:r>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rPr lang="en"/>
              <a:t>Our initial audience is Weill Cornell. We are working with Monika Stafford(PALS) to try A/B testing of our product.</a:t>
            </a:r>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t/>
            </a:r>
            <a:endParaRPr b="1" sz="1000" u="sng">
              <a:solidFill>
                <a:srgbClr val="0000FF"/>
              </a:solidFill>
              <a:latin typeface="Times New Roman"/>
              <a:ea typeface="Times New Roman"/>
              <a:cs typeface="Times New Roman"/>
              <a:sym typeface="Times New Roman"/>
            </a:endParaRPr>
          </a:p>
          <a:p>
            <a:pPr indent="0" lvl="0" marL="0" rtl="0">
              <a:lnSpc>
                <a:spcPct val="115000"/>
              </a:lnSpc>
              <a:spcBef>
                <a:spcPts val="0"/>
              </a:spcBef>
              <a:spcAft>
                <a:spcPts val="0"/>
              </a:spcAft>
              <a:buNone/>
            </a:pPr>
            <a:r>
              <a:t/>
            </a:r>
            <a:endParaRPr b="1" sz="1000" u="sng">
              <a:solidFill>
                <a:srgbClr val="0000FF"/>
              </a:solidFill>
              <a:latin typeface="Times New Roman"/>
              <a:ea typeface="Times New Roman"/>
              <a:cs typeface="Times New Roman"/>
              <a:sym typeface="Times New Roman"/>
            </a:endParaRPr>
          </a:p>
          <a:p>
            <a:pPr indent="0" lvl="0" marL="0" rtl="0">
              <a:lnSpc>
                <a:spcPct val="115000"/>
              </a:lnSpc>
              <a:spcBef>
                <a:spcPts val="0"/>
              </a:spcBef>
              <a:spcAft>
                <a:spcPts val="0"/>
              </a:spcAft>
              <a:buNone/>
            </a:pPr>
            <a:r>
              <a:t/>
            </a:r>
            <a:endParaRPr b="1" sz="1000" u="sng">
              <a:solidFill>
                <a:srgbClr val="0000FF"/>
              </a:solidFill>
              <a:latin typeface="Times New Roman"/>
              <a:ea typeface="Times New Roman"/>
              <a:cs typeface="Times New Roman"/>
              <a:sym typeface="Times New Roman"/>
            </a:endParaRPr>
          </a:p>
          <a:p>
            <a:pPr indent="0" lvl="0" marL="0">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