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8"/>
  </p:notesMasterIdLst>
  <p:handoutMasterIdLst>
    <p:handoutMasterId r:id="rId19"/>
  </p:handoutMasterIdLst>
  <p:sldIdLst>
    <p:sldId id="256" r:id="rId6"/>
    <p:sldId id="271" r:id="rId7"/>
    <p:sldId id="272" r:id="rId8"/>
    <p:sldId id="284" r:id="rId9"/>
    <p:sldId id="273" r:id="rId10"/>
    <p:sldId id="274" r:id="rId11"/>
    <p:sldId id="275" r:id="rId12"/>
    <p:sldId id="285" r:id="rId13"/>
    <p:sldId id="287" r:id="rId14"/>
    <p:sldId id="286" r:id="rId15"/>
    <p:sldId id="276" r:id="rId16"/>
    <p:sldId id="269" r:id="rId1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88" d="100"/>
          <a:sy n="88" d="100"/>
        </p:scale>
        <p:origin x="858" y="78"/>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12</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11/27/2019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573732-5F66-4140-AE8A-9D30961A6899}"/>
              </a:ext>
            </a:extLst>
          </p:cNvPr>
          <p:cNvSpPr>
            <a:spLocks noGrp="1"/>
          </p:cNvSpPr>
          <p:nvPr>
            <p:ph type="ctrTitle"/>
          </p:nvPr>
        </p:nvSpPr>
        <p:spPr>
          <a:xfrm>
            <a:off x="1362075" y="1009650"/>
            <a:ext cx="5438775" cy="430887"/>
          </a:xfrm>
          <a:prstGeom prst="rect">
            <a:avLst/>
          </a:prstGeom>
        </p:spPr>
        <p:txBody>
          <a:bodyPr wrap="square">
            <a:spAutoFit/>
          </a:bodyPr>
          <a:lstStyle/>
          <a:p>
            <a:pPr algn="l"/>
            <a:r>
              <a:rPr lang="en-US" sz="2800" b="1" dirty="0">
                <a:solidFill>
                  <a:srgbClr val="0070C0"/>
                </a:solidFill>
                <a:latin typeface="Times New Roman" pitchFamily="18" charset="0"/>
                <a:cs typeface="Times New Roman" pitchFamily="18" charset="0"/>
              </a:rPr>
              <a:t>Project Gladiator Presentation</a:t>
            </a:r>
            <a:endParaRPr lang="en-IN" sz="2800" b="1" dirty="0">
              <a:solidFill>
                <a:srgbClr val="0070C0"/>
              </a:solidFill>
              <a:latin typeface="Times New Roman" pitchFamily="18" charset="0"/>
              <a:cs typeface="Times New Roman" pitchFamily="18" charset="0"/>
            </a:endParaRPr>
          </a:p>
        </p:txBody>
      </p:sp>
      <p:sp>
        <p:nvSpPr>
          <p:cNvPr id="8" name="Title 3"/>
          <p:cNvSpPr txBox="1">
            <a:spLocks/>
          </p:cNvSpPr>
          <p:nvPr/>
        </p:nvSpPr>
        <p:spPr bwMode="gray">
          <a:xfrm>
            <a:off x="1487954" y="2201984"/>
            <a:ext cx="5561624" cy="415498"/>
          </a:xfrm>
          <a:prstGeom prst="rect">
            <a:avLst/>
          </a:prstGeom>
          <a:noFill/>
          <a:ln w="9525">
            <a:noFill/>
            <a:miter lim="800000"/>
            <a:headEnd/>
            <a:tailEnd/>
          </a:ln>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7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b="1" dirty="0">
                <a:latin typeface="Times New Roman" pitchFamily="18" charset="0"/>
                <a:cs typeface="Times New Roman" pitchFamily="18" charset="0"/>
              </a:rPr>
              <a:t>Finance Management System</a:t>
            </a:r>
          </a:p>
        </p:txBody>
      </p:sp>
      <p:sp>
        <p:nvSpPr>
          <p:cNvPr id="10" name="TextBox 9">
            <a:extLst>
              <a:ext uri="{FF2B5EF4-FFF2-40B4-BE49-F238E27FC236}">
                <a16:creationId xmlns:a16="http://schemas.microsoft.com/office/drawing/2014/main" id="{19BE10DD-A7AC-4B7B-84C6-828E14683248}"/>
              </a:ext>
            </a:extLst>
          </p:cNvPr>
          <p:cNvSpPr txBox="1"/>
          <p:nvPr/>
        </p:nvSpPr>
        <p:spPr>
          <a:xfrm>
            <a:off x="5914646" y="3467289"/>
            <a:ext cx="2269864" cy="1077218"/>
          </a:xfrm>
          <a:prstGeom prst="rect">
            <a:avLst/>
          </a:prstGeom>
          <a:noFill/>
        </p:spPr>
        <p:txBody>
          <a:bodyPr wrap="square" rtlCol="0">
            <a:spAutoFit/>
          </a:bodyPr>
          <a:lstStyle/>
          <a:p>
            <a:r>
              <a:rPr lang="en-US" sz="1600" baseline="0" dirty="0">
                <a:solidFill>
                  <a:srgbClr val="000000"/>
                </a:solidFill>
                <a:latin typeface="Times New Roman" pitchFamily="18" charset="0"/>
                <a:ea typeface="+mj-ea"/>
                <a:cs typeface="Times New Roman" pitchFamily="18" charset="0"/>
              </a:rPr>
              <a:t>Chaitanya Gautam(TL)</a:t>
            </a:r>
          </a:p>
          <a:p>
            <a:r>
              <a:rPr lang="en-US" sz="1600" dirty="0">
                <a:solidFill>
                  <a:srgbClr val="000000"/>
                </a:solidFill>
                <a:latin typeface="Times New Roman" pitchFamily="18" charset="0"/>
                <a:ea typeface="+mj-ea"/>
                <a:cs typeface="Times New Roman" pitchFamily="18" charset="0"/>
              </a:rPr>
              <a:t>Nabanita Gharai</a:t>
            </a:r>
          </a:p>
          <a:p>
            <a:r>
              <a:rPr lang="en-US" sz="1600" dirty="0">
                <a:solidFill>
                  <a:srgbClr val="000000"/>
                </a:solidFill>
                <a:latin typeface="Times New Roman" pitchFamily="18" charset="0"/>
                <a:ea typeface="+mj-ea"/>
                <a:cs typeface="Times New Roman" pitchFamily="18" charset="0"/>
              </a:rPr>
              <a:t>Apoorva Wavhal</a:t>
            </a:r>
          </a:p>
          <a:p>
            <a:r>
              <a:rPr lang="en-US" sz="1600" baseline="0" dirty="0">
                <a:solidFill>
                  <a:srgbClr val="000000"/>
                </a:solidFill>
                <a:latin typeface="Times New Roman" pitchFamily="18" charset="0"/>
                <a:ea typeface="+mj-ea"/>
                <a:cs typeface="Times New Roman" pitchFamily="18" charset="0"/>
              </a:rPr>
              <a:t>Sharon</a:t>
            </a:r>
            <a:r>
              <a:rPr lang="en-US" sz="1600" dirty="0">
                <a:solidFill>
                  <a:srgbClr val="000000"/>
                </a:solidFill>
                <a:latin typeface="Times New Roman" pitchFamily="18" charset="0"/>
                <a:ea typeface="+mj-ea"/>
                <a:cs typeface="Times New Roman" pitchFamily="18" charset="0"/>
              </a:rPr>
              <a:t> Vincent</a:t>
            </a:r>
            <a:endParaRPr lang="en-IN" sz="1600" baseline="0" dirty="0">
              <a:solidFill>
                <a:srgbClr val="000000"/>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949903" y="275194"/>
            <a:ext cx="5076826" cy="307777"/>
          </a:xfrm>
        </p:spPr>
        <p:txBody>
          <a:bodyPr/>
          <a:lstStyle/>
          <a:p>
            <a:pPr algn="ctr"/>
            <a:r>
              <a:rPr lang="en-IN" sz="2000" b="1" dirty="0">
                <a:latin typeface="Times New Roman" pitchFamily="18" charset="0"/>
                <a:cs typeface="Times New Roman" pitchFamily="18" charset="0"/>
              </a:rPr>
              <a:t>Home Page</a:t>
            </a:r>
          </a:p>
        </p:txBody>
      </p:sp>
      <p:pic>
        <p:nvPicPr>
          <p:cNvPr id="3" name="Picture 2" descr="A screenshot of a cell phone&#10;&#10;Description automatically generated">
            <a:extLst>
              <a:ext uri="{FF2B5EF4-FFF2-40B4-BE49-F238E27FC236}">
                <a16:creationId xmlns:a16="http://schemas.microsoft.com/office/drawing/2014/main" id="{F3C8F092-71F7-4B0F-8BBE-61090FCE070E}"/>
              </a:ext>
            </a:extLst>
          </p:cNvPr>
          <p:cNvPicPr>
            <a:picLocks noChangeAspect="1"/>
          </p:cNvPicPr>
          <p:nvPr/>
        </p:nvPicPr>
        <p:blipFill>
          <a:blip r:embed="rId2"/>
          <a:stretch>
            <a:fillRect/>
          </a:stretch>
        </p:blipFill>
        <p:spPr>
          <a:xfrm>
            <a:off x="1088909" y="697086"/>
            <a:ext cx="6966182" cy="4017331"/>
          </a:xfrm>
          <a:prstGeom prst="rect">
            <a:avLst/>
          </a:prstGeom>
        </p:spPr>
      </p:pic>
    </p:spTree>
    <p:extLst>
      <p:ext uri="{BB962C8B-B14F-4D97-AF65-F5344CB8AC3E}">
        <p14:creationId xmlns:p14="http://schemas.microsoft.com/office/powerpoint/2010/main" val="62041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33476" y="1323974"/>
            <a:ext cx="5048250" cy="2969855"/>
          </a:xfrm>
        </p:spPr>
        <p:txBody>
          <a:bodyPr/>
          <a:lstStyle/>
          <a:p>
            <a:r>
              <a:rPr lang="en-US" dirty="0">
                <a:latin typeface="Times New Roman" pitchFamily="18" charset="0"/>
                <a:cs typeface="Times New Roman" pitchFamily="18" charset="0"/>
              </a:rPr>
              <a:t>Mr. Majrul Ansari</a:t>
            </a:r>
          </a:p>
          <a:p>
            <a:r>
              <a:rPr lang="en-US" dirty="0">
                <a:latin typeface="Times New Roman" pitchFamily="18" charset="0"/>
                <a:cs typeface="Times New Roman" pitchFamily="18" charset="0"/>
              </a:rPr>
              <a:t>Mr. Dinesh Malwade</a:t>
            </a:r>
          </a:p>
          <a:p>
            <a:r>
              <a:rPr lang="en-US" dirty="0">
                <a:latin typeface="Times New Roman" pitchFamily="18" charset="0"/>
                <a:cs typeface="Times New Roman" pitchFamily="18" charset="0"/>
              </a:rPr>
              <a:t>Mr. Simant Setu</a:t>
            </a:r>
          </a:p>
          <a:p>
            <a:r>
              <a:rPr lang="en-US" dirty="0">
                <a:latin typeface="Times New Roman" pitchFamily="18" charset="0"/>
                <a:cs typeface="Times New Roman" pitchFamily="18" charset="0"/>
              </a:rPr>
              <a:t>Mr. Gaurav </a:t>
            </a:r>
            <a:r>
              <a:rPr lang="en-US" dirty="0" err="1">
                <a:latin typeface="Times New Roman" pitchFamily="18" charset="0"/>
                <a:cs typeface="Times New Roman" pitchFamily="18" charset="0"/>
              </a:rPr>
              <a:t>Kulkarni</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Mr. </a:t>
            </a:r>
            <a:r>
              <a:rPr lang="en-US" dirty="0" err="1">
                <a:latin typeface="Times New Roman" pitchFamily="18" charset="0"/>
                <a:cs typeface="Times New Roman" pitchFamily="18" charset="0"/>
              </a:rPr>
              <a:t>Santosh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Pande</a:t>
            </a:r>
            <a:r>
              <a:rPr lang="en-US" dirty="0">
                <a:latin typeface="Times New Roman" pitchFamily="18" charset="0"/>
                <a:cs typeface="Times New Roman" pitchFamily="18" charset="0"/>
              </a:rPr>
              <a:t> </a:t>
            </a:r>
          </a:p>
        </p:txBody>
      </p:sp>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428749" y="221377"/>
            <a:ext cx="6038851" cy="369332"/>
          </a:xfrm>
        </p:spPr>
        <p:txBody>
          <a:bodyPr/>
          <a:lstStyle/>
          <a:p>
            <a:pPr algn="ctr"/>
            <a:r>
              <a:rPr lang="en-IN" sz="2400" b="1" dirty="0">
                <a:latin typeface="Times New Roman" pitchFamily="18" charset="0"/>
                <a:cs typeface="Times New Roman" pitchFamily="18" charset="0"/>
              </a:rPr>
              <a:t>A very sincere thanks to the mentors</a:t>
            </a:r>
          </a:p>
        </p:txBody>
      </p:sp>
    </p:spTree>
    <p:extLst>
      <p:ext uri="{BB962C8B-B14F-4D97-AF65-F5344CB8AC3E}">
        <p14:creationId xmlns:p14="http://schemas.microsoft.com/office/powerpoint/2010/main" val="347539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372489" y="2209800"/>
            <a:ext cx="8615227" cy="979130"/>
          </a:xfrm>
        </p:spPr>
        <p:txBody>
          <a:bodyPr/>
          <a:lstStyle/>
          <a:p>
            <a:pPr marL="0" indent="0" algn="ctr">
              <a:buNone/>
            </a:pPr>
            <a:r>
              <a:rPr lang="en-SG" sz="2000" dirty="0">
                <a:latin typeface="Times New Roman" pitchFamily="18" charset="0"/>
                <a:cs typeface="Times New Roman" pitchFamily="18" charset="0"/>
              </a:rPr>
              <a:t>To create a no cost EMI portal for buying any product online using EMI option.</a:t>
            </a:r>
          </a:p>
        </p:txBody>
      </p:sp>
      <p:sp>
        <p:nvSpPr>
          <p:cNvPr id="5" name="Title 4"/>
          <p:cNvSpPr>
            <a:spLocks noGrp="1"/>
          </p:cNvSpPr>
          <p:nvPr>
            <p:ph type="title"/>
          </p:nvPr>
        </p:nvSpPr>
        <p:spPr>
          <a:xfrm>
            <a:off x="336553" y="592852"/>
            <a:ext cx="8024283" cy="415498"/>
          </a:xfrm>
        </p:spPr>
        <p:txBody>
          <a:bodyPr/>
          <a:lstStyle/>
          <a:p>
            <a:pPr algn="ctr"/>
            <a:r>
              <a:rPr lang="en-US" sz="2700" b="1" dirty="0">
                <a:latin typeface="Times New Roman" pitchFamily="18" charset="0"/>
                <a:cs typeface="Times New Roman" pitchFamily="18" charset="0"/>
              </a:rPr>
              <a:t>Problem Statement</a:t>
            </a:r>
          </a:p>
        </p:txBody>
      </p:sp>
    </p:spTree>
    <p:extLst>
      <p:ext uri="{BB962C8B-B14F-4D97-AF65-F5344CB8AC3E}">
        <p14:creationId xmlns:p14="http://schemas.microsoft.com/office/powerpoint/2010/main" val="76088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project is aimed towards calculating a no-cost EMI for any given product during online shopping through the provided EMI Card.</a:t>
            </a:r>
          </a:p>
          <a:p>
            <a:r>
              <a:rPr lang="en-US" sz="1800" dirty="0">
                <a:latin typeface="Times New Roman" pitchFamily="18" charset="0"/>
                <a:cs typeface="Times New Roman" pitchFamily="18" charset="0"/>
              </a:rPr>
              <a:t>The user logs in if already registered and after logging in the Dashboard displays the details of the user.</a:t>
            </a:r>
          </a:p>
          <a:p>
            <a:r>
              <a:rPr lang="en-US" sz="1800" dirty="0">
                <a:latin typeface="Times New Roman" pitchFamily="18" charset="0"/>
                <a:cs typeface="Times New Roman" pitchFamily="18" charset="0"/>
              </a:rPr>
              <a:t>After selecting products from the dashboard,  the user is directed towards the products catalog page, where, the EMI is calculated based on the months and amount and user pays the desired installments to the respective vendors.</a:t>
            </a:r>
          </a:p>
        </p:txBody>
      </p:sp>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2114549" y="650002"/>
            <a:ext cx="6038851" cy="415498"/>
          </a:xfrm>
        </p:spPr>
        <p:txBody>
          <a:bodyPr/>
          <a:lstStyle/>
          <a:p>
            <a:pPr algn="ctr"/>
            <a:r>
              <a:rPr lang="en-IN" sz="2700" b="1" dirty="0">
                <a:latin typeface="Times New Roman" pitchFamily="18" charset="0"/>
                <a:cs typeface="Times New Roman" pitchFamily="18" charset="0"/>
              </a:rPr>
              <a:t>Abstract</a:t>
            </a:r>
            <a:r>
              <a:rPr lang="en-IN" b="1" dirty="0"/>
              <a:t>		</a:t>
            </a:r>
          </a:p>
        </p:txBody>
      </p:sp>
    </p:spTree>
    <p:extLst>
      <p:ext uri="{BB962C8B-B14F-4D97-AF65-F5344CB8AC3E}">
        <p14:creationId xmlns:p14="http://schemas.microsoft.com/office/powerpoint/2010/main" val="32667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428749" y="116602"/>
            <a:ext cx="6038851" cy="307777"/>
          </a:xfrm>
        </p:spPr>
        <p:txBody>
          <a:bodyPr/>
          <a:lstStyle/>
          <a:p>
            <a:pPr algn="ctr"/>
            <a:r>
              <a:rPr lang="en-IN" sz="2000" b="1" dirty="0">
                <a:latin typeface="Times New Roman" pitchFamily="18" charset="0"/>
                <a:cs typeface="Times New Roman" pitchFamily="18" charset="0"/>
              </a:rPr>
              <a:t>Activity Diagram</a:t>
            </a:r>
            <a:endParaRPr lang="en-IN" sz="20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26" y="504825"/>
            <a:ext cx="2486024" cy="4257675"/>
          </a:xfrm>
          <a:prstGeom prst="rect">
            <a:avLst/>
          </a:prstGeom>
        </p:spPr>
      </p:pic>
    </p:spTree>
    <p:extLst>
      <p:ext uri="{BB962C8B-B14F-4D97-AF65-F5344CB8AC3E}">
        <p14:creationId xmlns:p14="http://schemas.microsoft.com/office/powerpoint/2010/main" val="244976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864" y="1323975"/>
            <a:ext cx="8615227" cy="3074630"/>
          </a:xfrm>
        </p:spPr>
        <p:txBody>
          <a:bodyPr/>
          <a:lstStyle/>
          <a:p>
            <a:r>
              <a:rPr lang="en-US" sz="1800" dirty="0">
                <a:latin typeface="Times New Roman" pitchFamily="18" charset="0"/>
                <a:cs typeface="Times New Roman" pitchFamily="18" charset="0"/>
              </a:rPr>
              <a:t>The generic EMI system calculates EMI based on the credit card of the user thus creating an assumption of having the above processing, whereas this project gives the credits to the user based on the EMI card.</a:t>
            </a:r>
          </a:p>
          <a:p>
            <a:r>
              <a:rPr lang="en-US" sz="1800" dirty="0">
                <a:latin typeface="Times New Roman" pitchFamily="18" charset="0"/>
                <a:cs typeface="Times New Roman" pitchFamily="18" charset="0"/>
              </a:rPr>
              <a:t>The scope of the project paves towards one stop destination for shopping as well as finance management of the user.</a:t>
            </a:r>
          </a:p>
          <a:p>
            <a:endParaRPr lang="en-US" sz="18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670D68CE-D321-4C2D-A332-29390638381B}"/>
              </a:ext>
            </a:extLst>
          </p:cNvPr>
          <p:cNvSpPr>
            <a:spLocks noGrp="1"/>
          </p:cNvSpPr>
          <p:nvPr>
            <p:ph type="title"/>
          </p:nvPr>
        </p:nvSpPr>
        <p:spPr>
          <a:xfrm>
            <a:off x="1581149" y="516652"/>
            <a:ext cx="6038851" cy="800219"/>
          </a:xfrm>
        </p:spPr>
        <p:txBody>
          <a:bodyPr/>
          <a:lstStyle/>
          <a:p>
            <a:pPr algn="ctr"/>
            <a:r>
              <a:rPr lang="en-IN" sz="2700" b="1" dirty="0">
                <a:latin typeface="Times New Roman" pitchFamily="18" charset="0"/>
                <a:cs typeface="Times New Roman" pitchFamily="18" charset="0"/>
              </a:rPr>
              <a:t>Assumptions and Scope of Project</a:t>
            </a:r>
            <a:r>
              <a:rPr lang="en-IN" b="1" dirty="0">
                <a:latin typeface="Times New Roman" pitchFamily="18" charset="0"/>
                <a:cs typeface="Times New Roman" pitchFamily="18" charset="0"/>
              </a:rPr>
              <a:t>		</a:t>
            </a:r>
          </a:p>
        </p:txBody>
      </p:sp>
    </p:spTree>
    <p:extLst>
      <p:ext uri="{BB962C8B-B14F-4D97-AF65-F5344CB8AC3E}">
        <p14:creationId xmlns:p14="http://schemas.microsoft.com/office/powerpoint/2010/main" val="359325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189" y="798800"/>
            <a:ext cx="8615227" cy="3866505"/>
          </a:xfrm>
        </p:spPr>
        <p:txBody>
          <a:bodyPr/>
          <a:lstStyle/>
          <a:p>
            <a:pPr marL="0" indent="0">
              <a:buNone/>
            </a:pPr>
            <a:r>
              <a:rPr lang="en-US" dirty="0">
                <a:latin typeface="Times New Roman" pitchFamily="18" charset="0"/>
                <a:cs typeface="Times New Roman" pitchFamily="18" charset="0"/>
              </a:rPr>
              <a:t>Spring MVC application </a:t>
            </a:r>
            <a:r>
              <a:rPr lang="en-IN" dirty="0">
                <a:latin typeface="Times New Roman" pitchFamily="18" charset="0"/>
                <a:cs typeface="Times New Roman" pitchFamily="18" charset="0"/>
              </a:rPr>
              <a:t>architecture</a:t>
            </a:r>
            <a:r>
              <a:rPr lang="en-US" dirty="0">
                <a:latin typeface="Times New Roman" pitchFamily="18" charset="0"/>
                <a:cs typeface="Times New Roman" pitchFamily="18" charset="0"/>
              </a:rPr>
              <a:t>.</a:t>
            </a:r>
          </a:p>
        </p:txBody>
      </p:sp>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409699" y="383302"/>
            <a:ext cx="6038851" cy="415498"/>
          </a:xfrm>
        </p:spPr>
        <p:txBody>
          <a:bodyPr/>
          <a:lstStyle/>
          <a:p>
            <a:pPr algn="ctr"/>
            <a:r>
              <a:rPr lang="en-IN" sz="2700" b="1" dirty="0">
                <a:latin typeface="Times New Roman" pitchFamily="18" charset="0"/>
                <a:cs typeface="Times New Roman" pitchFamily="18" charset="0"/>
              </a:rPr>
              <a:t>Architecture</a:t>
            </a:r>
            <a:endParaRPr lang="en-IN" b="1" dirty="0">
              <a:latin typeface="Times New Roman" pitchFamily="18" charset="0"/>
              <a:cs typeface="Times New Roman" pitchFamily="18" charset="0"/>
            </a:endParaRPr>
          </a:p>
        </p:txBody>
      </p:sp>
      <p:pic>
        <p:nvPicPr>
          <p:cNvPr id="4" name="Picture 3" descr="A screenshot of a computer&#10;&#10;Description automatically generated">
            <a:extLst>
              <a:ext uri="{FF2B5EF4-FFF2-40B4-BE49-F238E27FC236}">
                <a16:creationId xmlns:a16="http://schemas.microsoft.com/office/drawing/2014/main" id="{CCC09B9D-895B-4F0C-851F-1E5983B24015}"/>
              </a:ext>
            </a:extLst>
          </p:cNvPr>
          <p:cNvPicPr>
            <a:picLocks noChangeAspect="1"/>
          </p:cNvPicPr>
          <p:nvPr/>
        </p:nvPicPr>
        <p:blipFill>
          <a:blip r:embed="rId2"/>
          <a:stretch>
            <a:fillRect/>
          </a:stretch>
        </p:blipFill>
        <p:spPr>
          <a:xfrm>
            <a:off x="751114" y="1362075"/>
            <a:ext cx="7336971" cy="3122839"/>
          </a:xfrm>
          <a:prstGeom prst="rect">
            <a:avLst/>
          </a:prstGeom>
        </p:spPr>
      </p:pic>
    </p:spTree>
    <p:extLst>
      <p:ext uri="{BB962C8B-B14F-4D97-AF65-F5344CB8AC3E}">
        <p14:creationId xmlns:p14="http://schemas.microsoft.com/office/powerpoint/2010/main" val="157681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7714" y="606847"/>
            <a:ext cx="8615227" cy="4079453"/>
          </a:xfrm>
        </p:spPr>
        <p:txBody>
          <a:bodyPr/>
          <a:lstStyle/>
          <a:p>
            <a:pPr algn="just"/>
            <a:r>
              <a:rPr lang="en-US" sz="1200" dirty="0">
                <a:latin typeface="Times New Roman" pitchFamily="18" charset="0"/>
                <a:cs typeface="Times New Roman" pitchFamily="18" charset="0"/>
              </a:rPr>
              <a:t>Eclipse Neon v 4.6</a:t>
            </a:r>
          </a:p>
          <a:p>
            <a:pPr algn="just"/>
            <a:r>
              <a:rPr lang="en-US" sz="1200" dirty="0">
                <a:latin typeface="Times New Roman" pitchFamily="18" charset="0"/>
                <a:cs typeface="Times New Roman" pitchFamily="18" charset="0"/>
              </a:rPr>
              <a:t>Tomcat v 9.0.29</a:t>
            </a:r>
          </a:p>
          <a:p>
            <a:pPr algn="just"/>
            <a:r>
              <a:rPr lang="en-US" sz="1200" dirty="0">
                <a:latin typeface="Times New Roman" pitchFamily="18" charset="0"/>
                <a:cs typeface="Times New Roman" pitchFamily="18" charset="0"/>
              </a:rPr>
              <a:t>Java</a:t>
            </a:r>
          </a:p>
          <a:p>
            <a:pPr algn="just"/>
            <a:r>
              <a:rPr lang="en-US" sz="1200" dirty="0">
                <a:latin typeface="Times New Roman" pitchFamily="18" charset="0"/>
                <a:cs typeface="Times New Roman" pitchFamily="18" charset="0"/>
              </a:rPr>
              <a:t>HTML 5</a:t>
            </a:r>
          </a:p>
          <a:p>
            <a:pPr algn="just"/>
            <a:r>
              <a:rPr lang="en-US" sz="1200" dirty="0">
                <a:latin typeface="Times New Roman" pitchFamily="18" charset="0"/>
                <a:cs typeface="Times New Roman" pitchFamily="18" charset="0"/>
              </a:rPr>
              <a:t>CSS3</a:t>
            </a:r>
          </a:p>
          <a:p>
            <a:pPr algn="just"/>
            <a:r>
              <a:rPr lang="en-US" sz="1200" dirty="0">
                <a:latin typeface="Times New Roman" pitchFamily="18" charset="0"/>
                <a:cs typeface="Times New Roman" pitchFamily="18" charset="0"/>
              </a:rPr>
              <a:t>JSP</a:t>
            </a:r>
          </a:p>
          <a:p>
            <a:pPr algn="just"/>
            <a:r>
              <a:rPr lang="en-US" sz="1200" dirty="0">
                <a:latin typeface="Times New Roman" pitchFamily="18" charset="0"/>
                <a:cs typeface="Times New Roman" pitchFamily="18" charset="0"/>
              </a:rPr>
              <a:t>Git</a:t>
            </a:r>
          </a:p>
          <a:p>
            <a:pPr algn="just"/>
            <a:r>
              <a:rPr lang="en-US" sz="1200" dirty="0">
                <a:latin typeface="Times New Roman" pitchFamily="18" charset="0"/>
                <a:cs typeface="Times New Roman" pitchFamily="18" charset="0"/>
              </a:rPr>
              <a:t>Spring </a:t>
            </a:r>
          </a:p>
          <a:p>
            <a:pPr algn="just"/>
            <a:r>
              <a:rPr lang="en-US" sz="1200" dirty="0">
                <a:latin typeface="Times New Roman" pitchFamily="18" charset="0"/>
                <a:cs typeface="Times New Roman" pitchFamily="18" charset="0"/>
              </a:rPr>
              <a:t>Spring MVC</a:t>
            </a:r>
          </a:p>
          <a:p>
            <a:pPr algn="just"/>
            <a:r>
              <a:rPr lang="en-US" sz="1200" dirty="0">
                <a:latin typeface="Times New Roman" pitchFamily="18" charset="0"/>
                <a:cs typeface="Times New Roman" pitchFamily="18" charset="0"/>
              </a:rPr>
              <a:t>JPA</a:t>
            </a:r>
          </a:p>
          <a:p>
            <a:pPr algn="just"/>
            <a:r>
              <a:rPr lang="en-US" sz="1200" dirty="0">
                <a:latin typeface="Times New Roman" pitchFamily="18" charset="0"/>
                <a:cs typeface="Times New Roman" pitchFamily="18" charset="0"/>
              </a:rPr>
              <a:t>Oracle 10g</a:t>
            </a:r>
          </a:p>
          <a:p>
            <a:pPr algn="just"/>
            <a:endParaRPr lang="en-US" sz="1200" dirty="0">
              <a:latin typeface="Times New Roman" pitchFamily="18" charset="0"/>
              <a:cs typeface="Times New Roman" pitchFamily="18" charset="0"/>
            </a:endParaRPr>
          </a:p>
          <a:p>
            <a:pPr algn="just"/>
            <a:endParaRPr lang="en-US" sz="1200" dirty="0">
              <a:latin typeface="Times New Roman" pitchFamily="18" charset="0"/>
              <a:cs typeface="Times New Roman" pitchFamily="18" charset="0"/>
            </a:endParaRPr>
          </a:p>
          <a:p>
            <a:pPr algn="just"/>
            <a:endParaRPr lang="en-US" sz="1200"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428749" y="221377"/>
            <a:ext cx="6038851" cy="369332"/>
          </a:xfrm>
        </p:spPr>
        <p:txBody>
          <a:bodyPr/>
          <a:lstStyle/>
          <a:p>
            <a:pPr algn="ctr"/>
            <a:r>
              <a:rPr lang="en-IN" sz="2400" b="1" dirty="0">
                <a:latin typeface="Times New Roman" pitchFamily="18" charset="0"/>
                <a:cs typeface="Times New Roman" pitchFamily="18" charset="0"/>
              </a:rPr>
              <a:t>Technologies / Tools  Used</a:t>
            </a:r>
          </a:p>
        </p:txBody>
      </p:sp>
    </p:spTree>
    <p:extLst>
      <p:ext uri="{BB962C8B-B14F-4D97-AF65-F5344CB8AC3E}">
        <p14:creationId xmlns:p14="http://schemas.microsoft.com/office/powerpoint/2010/main" val="342371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743075" y="135652"/>
            <a:ext cx="5076826" cy="307777"/>
          </a:xfrm>
        </p:spPr>
        <p:txBody>
          <a:bodyPr/>
          <a:lstStyle/>
          <a:p>
            <a:pPr algn="ctr"/>
            <a:r>
              <a:rPr lang="en-IN" sz="2000" b="1" dirty="0">
                <a:latin typeface="Times New Roman" pitchFamily="18" charset="0"/>
                <a:cs typeface="Times New Roman" pitchFamily="18" charset="0"/>
              </a:rPr>
              <a:t>UML – Use Case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726" y="426411"/>
            <a:ext cx="4223299" cy="4658832"/>
          </a:xfrm>
          <a:prstGeom prst="rect">
            <a:avLst/>
          </a:prstGeom>
        </p:spPr>
      </p:pic>
    </p:spTree>
    <p:extLst>
      <p:ext uri="{BB962C8B-B14F-4D97-AF65-F5344CB8AC3E}">
        <p14:creationId xmlns:p14="http://schemas.microsoft.com/office/powerpoint/2010/main" val="411531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743074" y="39590"/>
            <a:ext cx="5076826" cy="307777"/>
          </a:xfrm>
        </p:spPr>
        <p:txBody>
          <a:bodyPr/>
          <a:lstStyle/>
          <a:p>
            <a:pPr algn="ctr"/>
            <a:r>
              <a:rPr lang="en-IN" sz="2000" b="1" dirty="0">
                <a:latin typeface="Times New Roman" pitchFamily="18" charset="0"/>
                <a:cs typeface="Times New Roman" pitchFamily="18" charset="0"/>
              </a:rPr>
              <a:t>Scrum Board</a:t>
            </a:r>
          </a:p>
        </p:txBody>
      </p:sp>
      <p:pic>
        <p:nvPicPr>
          <p:cNvPr id="4" name="Picture 3" descr="A close up of text on a white background&#10;&#10;Description automatically generated">
            <a:extLst>
              <a:ext uri="{FF2B5EF4-FFF2-40B4-BE49-F238E27FC236}">
                <a16:creationId xmlns:a16="http://schemas.microsoft.com/office/drawing/2014/main" id="{9FF2E6AD-D4D0-4297-A996-1108B160E052}"/>
              </a:ext>
            </a:extLst>
          </p:cNvPr>
          <p:cNvPicPr>
            <a:picLocks noChangeAspect="1"/>
          </p:cNvPicPr>
          <p:nvPr/>
        </p:nvPicPr>
        <p:blipFill>
          <a:blip r:embed="rId2"/>
          <a:stretch>
            <a:fillRect/>
          </a:stretch>
        </p:blipFill>
        <p:spPr>
          <a:xfrm rot="5400000">
            <a:off x="2098412" y="961197"/>
            <a:ext cx="4366147" cy="3138487"/>
          </a:xfrm>
          <a:prstGeom prst="rect">
            <a:avLst/>
          </a:prstGeom>
        </p:spPr>
      </p:pic>
    </p:spTree>
    <p:extLst>
      <p:ext uri="{BB962C8B-B14F-4D97-AF65-F5344CB8AC3E}">
        <p14:creationId xmlns:p14="http://schemas.microsoft.com/office/powerpoint/2010/main" val="997915566"/>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www.w3.org/XML/1998/namespac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71bf3f0a-df54-467d-89c2-87f8d534ba77"/>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23922</TotalTime>
  <Words>250</Words>
  <Application>Microsoft Office PowerPoint</Application>
  <PresentationFormat>On-screen Show (16:9)</PresentationFormat>
  <Paragraphs>42</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 Light</vt:lpstr>
      <vt:lpstr>Symbol</vt:lpstr>
      <vt:lpstr>Times New Roman</vt:lpstr>
      <vt:lpstr>Wingdings</vt:lpstr>
      <vt:lpstr>L&amp;T Infotech</vt:lpstr>
      <vt:lpstr>Custom Design</vt:lpstr>
      <vt:lpstr>Project Gladiator Presentation</vt:lpstr>
      <vt:lpstr>Problem Statement</vt:lpstr>
      <vt:lpstr>Abstract  </vt:lpstr>
      <vt:lpstr>Activity Diagram</vt:lpstr>
      <vt:lpstr>Assumptions and Scope of Project  </vt:lpstr>
      <vt:lpstr>Architecture</vt:lpstr>
      <vt:lpstr>Technologies / Tools  Used</vt:lpstr>
      <vt:lpstr>UML – Use Case</vt:lpstr>
      <vt:lpstr>Scrum Board</vt:lpstr>
      <vt:lpstr>Home Page</vt:lpstr>
      <vt:lpstr>A very sincere thanks to the mentors</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Saumya Srivastava</cp:lastModifiedBy>
  <cp:revision>1900</cp:revision>
  <cp:lastPrinted>2015-11-28T12:28:20Z</cp:lastPrinted>
  <dcterms:created xsi:type="dcterms:W3CDTF">2007-05-25T22:38:05Z</dcterms:created>
  <dcterms:modified xsi:type="dcterms:W3CDTF">2019-11-27T04:13:52Z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