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orben"/>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jvqlNyiD07KYhyw2Mbf0MTbZz6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Corben-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1"/>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2" name="Google Shape;22;p1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0"/>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1"/>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1"/>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1"/>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3"/>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3"/>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3"/>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3"/>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7" name="Google Shape;37;p1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4"/>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14"/>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15"/>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15"/>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15"/>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7"/>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7"/>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8"/>
          <p:cNvSpPr/>
          <p:nvPr/>
        </p:nvSpPr>
        <p:spPr>
          <a:xfrm>
            <a:off x="16" y="0"/>
            <a:ext cx="4050791" cy="68580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8"/>
          <p:cNvSpPr/>
          <p:nvPr/>
        </p:nvSpPr>
        <p:spPr>
          <a:xfrm>
            <a:off x="4040071" y="0"/>
            <a:ext cx="64008"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8"/>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8"/>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18"/>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18"/>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9"/>
          <p:cNvSpPr/>
          <p:nvPr/>
        </p:nvSpPr>
        <p:spPr>
          <a:xfrm>
            <a:off x="0" y="4953000"/>
            <a:ext cx="12188825" cy="19050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9"/>
          <p:cNvSpPr/>
          <p:nvPr/>
        </p:nvSpPr>
        <p:spPr>
          <a:xfrm>
            <a:off x="15" y="491507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9"/>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9"/>
          <p:cNvSpPr/>
          <p:nvPr>
            <p:ph idx="2" type="pic"/>
          </p:nvPr>
        </p:nvSpPr>
        <p:spPr>
          <a:xfrm>
            <a:off x="15" y="0"/>
            <a:ext cx="12191985" cy="4915076"/>
          </a:xfrm>
          <a:prstGeom prst="rect">
            <a:avLst/>
          </a:prstGeom>
          <a:solidFill>
            <a:srgbClr val="CCCCC2"/>
          </a:solidFill>
          <a:ln>
            <a:noFill/>
          </a:ln>
        </p:spPr>
      </p:sp>
      <p:sp>
        <p:nvSpPr>
          <p:cNvPr id="79" name="Google Shape;79;p19"/>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3E0F9"/>
            </a:gs>
            <a:gs pos="100000">
              <a:srgbClr val="B7E6FB"/>
            </a:gs>
          </a:gsLst>
          <a:lin ang="5400000" scaled="0"/>
        </a:gradFill>
      </p:bgPr>
    </p:bg>
    <p:spTree>
      <p:nvGrpSpPr>
        <p:cNvPr id="5" name="Shape 5"/>
        <p:cNvGrpSpPr/>
        <p:nvPr/>
      </p:nvGrpSpPr>
      <p:grpSpPr>
        <a:xfrm>
          <a:off x="0" y="0"/>
          <a:ext cx="0" cy="0"/>
          <a:chOff x="0" y="0"/>
          <a:chExt cx="0" cy="0"/>
        </a:xfrm>
      </p:grpSpPr>
      <p:sp>
        <p:nvSpPr>
          <p:cNvPr id="6" name="Google Shape;6;p10"/>
          <p:cNvSpPr/>
          <p:nvPr/>
        </p:nvSpPr>
        <p:spPr>
          <a:xfrm>
            <a:off x="1" y="6400800"/>
            <a:ext cx="12192000"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0"/>
          <p:cNvSpPr/>
          <p:nvPr/>
        </p:nvSpPr>
        <p:spPr>
          <a:xfrm>
            <a:off x="15" y="6334316"/>
            <a:ext cx="12191985" cy="6648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10"/>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1" Type="http://schemas.openxmlformats.org/officeDocument/2006/relationships/image" Target="../media/image6.jpg"/><Relationship Id="rId10" Type="http://schemas.openxmlformats.org/officeDocument/2006/relationships/image" Target="../media/image4.jpg"/><Relationship Id="rId13" Type="http://schemas.openxmlformats.org/officeDocument/2006/relationships/image" Target="../media/image9.jpg"/><Relationship Id="rId12" Type="http://schemas.openxmlformats.org/officeDocument/2006/relationships/slide" Target="/ppt/slides/slide4.xml"/><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7.xml"/><Relationship Id="rId4" Type="http://schemas.openxmlformats.org/officeDocument/2006/relationships/image" Target="../media/image7.jpg"/><Relationship Id="rId9" Type="http://schemas.openxmlformats.org/officeDocument/2006/relationships/image" Target="../media/image1.jpg"/><Relationship Id="rId14" Type="http://schemas.openxmlformats.org/officeDocument/2006/relationships/image" Target="../media/image12.jpg"/><Relationship Id="rId5" Type="http://schemas.openxmlformats.org/officeDocument/2006/relationships/slide" Target="/ppt/slides/slide3.xml"/><Relationship Id="rId6" Type="http://schemas.openxmlformats.org/officeDocument/2006/relationships/image" Target="../media/image8.jpg"/><Relationship Id="rId7" Type="http://schemas.openxmlformats.org/officeDocument/2006/relationships/image" Target="../media/image5.jpg"/><Relationship Id="rId8"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9.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nvSpPr>
        <p:spPr>
          <a:xfrm>
            <a:off x="504824" y="447675"/>
            <a:ext cx="10696575" cy="5236946"/>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i="0" lang="en-IN" sz="4000" u="sng" cap="none" strike="noStrike">
                <a:solidFill>
                  <a:schemeClr val="dk1"/>
                </a:solidFill>
                <a:latin typeface="Arial"/>
                <a:ea typeface="Arial"/>
                <a:cs typeface="Arial"/>
                <a:sym typeface="Arial"/>
              </a:rPr>
              <a:t>OUR IDEA</a:t>
            </a:r>
            <a:endParaRPr b="0" i="0" sz="4000" u="sng"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b="0" i="0" lang="en-IN" sz="1600" u="none" cap="none" strike="noStrike">
                <a:solidFill>
                  <a:schemeClr val="dk1"/>
                </a:solidFill>
                <a:latin typeface="Arial"/>
                <a:ea typeface="Arial"/>
                <a:cs typeface="Arial"/>
                <a:sym typeface="Arial"/>
              </a:rPr>
              <a:t>It has now become unsafe to go to the hospital every time we feel unwell, since there is a risk of getting affected by COVID-19. We believe that everyone should have easy access to great health care. Thus, there is a need to connect patients virtually with doctor. So, we are planning to build a web-application that will help the people to know about the disease they are likely to be infected with based on their symptoms, then they can take the precautions accordingly. In case of high risk they can directly consult a doctor in an effective manner using the video calling feature of the application. </a:t>
            </a:r>
            <a:endParaRPr/>
          </a:p>
          <a:p>
            <a:pPr indent="0" lvl="0" marL="0" marR="0" rtl="0" algn="l">
              <a:lnSpc>
                <a:spcPct val="107000"/>
              </a:lnSpc>
              <a:spcBef>
                <a:spcPts val="80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ctr">
              <a:lnSpc>
                <a:spcPct val="107000"/>
              </a:lnSpc>
              <a:spcBef>
                <a:spcPts val="800"/>
              </a:spcBef>
              <a:spcAft>
                <a:spcPts val="0"/>
              </a:spcAft>
              <a:buNone/>
            </a:pPr>
            <a:r>
              <a:rPr b="0" i="0" lang="en-IN" sz="3600" u="none" cap="none" strike="noStrike">
                <a:solidFill>
                  <a:srgbClr val="FF0000"/>
                </a:solidFill>
                <a:latin typeface="Arial"/>
                <a:ea typeface="Arial"/>
                <a:cs typeface="Arial"/>
                <a:sym typeface="Arial"/>
              </a:rPr>
              <a:t>OUR SOLUTION:  APNA DOCTOR</a:t>
            </a:r>
            <a:endParaRPr b="0" i="0" sz="3600" u="none" cap="none" strike="noStrike">
              <a:solidFill>
                <a:srgbClr val="FF0000"/>
              </a:solidFill>
              <a:latin typeface="Arial"/>
              <a:ea typeface="Arial"/>
              <a:cs typeface="Arial"/>
              <a:sym typeface="Arial"/>
            </a:endParaRPr>
          </a:p>
          <a:p>
            <a:pPr indent="0" lvl="0" marL="0" marR="0" rtl="0" algn="l">
              <a:lnSpc>
                <a:spcPct val="107000"/>
              </a:lnSpc>
              <a:spcBef>
                <a:spcPts val="80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spcBef>
                <a:spcPts val="800"/>
              </a:spcBef>
              <a:spcAft>
                <a:spcPts val="0"/>
              </a:spcAft>
              <a:buNone/>
            </a:pPr>
            <a:r>
              <a:t/>
            </a:r>
            <a:endParaRPr sz="1800">
              <a:solidFill>
                <a:schemeClr val="dk1"/>
              </a:solidFill>
              <a:latin typeface="Calibri"/>
              <a:ea typeface="Calibri"/>
              <a:cs typeface="Calibri"/>
              <a:sym typeface="Calibri"/>
            </a:endParaRPr>
          </a:p>
        </p:txBody>
      </p:sp>
      <p:sp>
        <p:nvSpPr>
          <p:cNvPr id="102" name="Google Shape;102;p1"/>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p:nvPr/>
        </p:nvSpPr>
        <p:spPr>
          <a:xfrm>
            <a:off x="0" y="-285356"/>
            <a:ext cx="12192000" cy="683581"/>
          </a:xfrm>
          <a:prstGeom prst="rect">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2"/>
          <p:cNvSpPr txBox="1"/>
          <p:nvPr/>
        </p:nvSpPr>
        <p:spPr>
          <a:xfrm flipH="1">
            <a:off x="240095" y="-109862"/>
            <a:ext cx="19754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Arial"/>
                <a:ea typeface="Arial"/>
                <a:cs typeface="Arial"/>
                <a:sym typeface="Arial"/>
              </a:rPr>
              <a:t>APNA CHECKUP</a:t>
            </a:r>
            <a:endParaRPr/>
          </a:p>
        </p:txBody>
      </p:sp>
      <p:sp>
        <p:nvSpPr>
          <p:cNvPr id="109" name="Google Shape;109;p2"/>
          <p:cNvSpPr txBox="1"/>
          <p:nvPr/>
        </p:nvSpPr>
        <p:spPr>
          <a:xfrm flipH="1">
            <a:off x="6673320" y="-79084"/>
            <a:ext cx="821333"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IN" sz="1400">
                <a:solidFill>
                  <a:schemeClr val="lt1"/>
                </a:solidFill>
                <a:latin typeface="Arial"/>
                <a:ea typeface="Arial"/>
                <a:cs typeface="Arial"/>
                <a:sym typeface="Arial"/>
              </a:rPr>
              <a:t>Home</a:t>
            </a:r>
            <a:endParaRPr sz="1400">
              <a:solidFill>
                <a:schemeClr val="lt1"/>
              </a:solidFill>
              <a:latin typeface="Arial"/>
              <a:ea typeface="Arial"/>
              <a:cs typeface="Arial"/>
              <a:sym typeface="Arial"/>
            </a:endParaRPr>
          </a:p>
        </p:txBody>
      </p:sp>
      <p:sp>
        <p:nvSpPr>
          <p:cNvPr id="110" name="Google Shape;110;p2"/>
          <p:cNvSpPr txBox="1"/>
          <p:nvPr/>
        </p:nvSpPr>
        <p:spPr>
          <a:xfrm flipH="1">
            <a:off x="7718309" y="-79084"/>
            <a:ext cx="821334"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IN" sz="1400">
                <a:solidFill>
                  <a:schemeClr val="lt1"/>
                </a:solidFill>
                <a:latin typeface="Arial"/>
                <a:ea typeface="Arial"/>
                <a:cs typeface="Arial"/>
                <a:sym typeface="Arial"/>
              </a:rPr>
              <a:t>About</a:t>
            </a:r>
            <a:endParaRPr/>
          </a:p>
        </p:txBody>
      </p:sp>
      <p:sp>
        <p:nvSpPr>
          <p:cNvPr id="111" name="Google Shape;111;p2"/>
          <p:cNvSpPr txBox="1"/>
          <p:nvPr/>
        </p:nvSpPr>
        <p:spPr>
          <a:xfrm>
            <a:off x="8763299" y="-79084"/>
            <a:ext cx="821335"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IN" sz="1400">
                <a:solidFill>
                  <a:schemeClr val="lt1"/>
                </a:solidFill>
                <a:latin typeface="Arial"/>
                <a:ea typeface="Arial"/>
                <a:cs typeface="Arial"/>
                <a:sym typeface="Arial"/>
              </a:rPr>
              <a:t>Diseases</a:t>
            </a:r>
            <a:endParaRPr/>
          </a:p>
        </p:txBody>
      </p:sp>
      <p:sp>
        <p:nvSpPr>
          <p:cNvPr id="112" name="Google Shape;112;p2"/>
          <p:cNvSpPr txBox="1"/>
          <p:nvPr/>
        </p:nvSpPr>
        <p:spPr>
          <a:xfrm flipH="1">
            <a:off x="9793217" y="-79084"/>
            <a:ext cx="1864875"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IN" sz="1400" u="sng">
                <a:solidFill>
                  <a:schemeClr val="lt1"/>
                </a:solidFill>
                <a:latin typeface="Arial"/>
                <a:ea typeface="Arial"/>
                <a:cs typeface="Arial"/>
                <a:sym typeface="Arial"/>
                <a:hlinkClick action="ppaction://hlinksldjump" r:id="rId3">
                  <a:extLst>
                    <a:ext uri="{A12FA001-AC4F-418D-AE19-62706E023703}">
                      <ahyp:hlinkClr val="tx"/>
                    </a:ext>
                  </a:extLst>
                </a:hlinkClick>
              </a:rPr>
              <a:t>KNOW YOUR DISEASE</a:t>
            </a:r>
            <a:endParaRPr sz="1400">
              <a:solidFill>
                <a:schemeClr val="lt1"/>
              </a:solidFill>
              <a:latin typeface="Arial"/>
              <a:ea typeface="Arial"/>
              <a:cs typeface="Arial"/>
              <a:sym typeface="Arial"/>
            </a:endParaRPr>
          </a:p>
        </p:txBody>
      </p:sp>
      <p:sp>
        <p:nvSpPr>
          <p:cNvPr id="113" name="Google Shape;113;p2"/>
          <p:cNvSpPr/>
          <p:nvPr/>
        </p:nvSpPr>
        <p:spPr>
          <a:xfrm>
            <a:off x="916775" y="931436"/>
            <a:ext cx="2486025" cy="1685925"/>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2"/>
          <p:cNvSpPr/>
          <p:nvPr/>
        </p:nvSpPr>
        <p:spPr>
          <a:xfrm>
            <a:off x="885824" y="2855116"/>
            <a:ext cx="2486025" cy="1685925"/>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2"/>
          <p:cNvSpPr/>
          <p:nvPr/>
        </p:nvSpPr>
        <p:spPr>
          <a:xfrm>
            <a:off x="885823" y="4784838"/>
            <a:ext cx="2486025" cy="1685925"/>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2"/>
          <p:cNvSpPr/>
          <p:nvPr/>
        </p:nvSpPr>
        <p:spPr>
          <a:xfrm>
            <a:off x="5129260" y="904874"/>
            <a:ext cx="2486025" cy="1685925"/>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2"/>
          <p:cNvSpPr/>
          <p:nvPr/>
        </p:nvSpPr>
        <p:spPr>
          <a:xfrm>
            <a:off x="5192408" y="4805362"/>
            <a:ext cx="2486025" cy="1685925"/>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2"/>
          <p:cNvSpPr/>
          <p:nvPr/>
        </p:nvSpPr>
        <p:spPr>
          <a:xfrm>
            <a:off x="5166463" y="2931535"/>
            <a:ext cx="2486025" cy="1685925"/>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2"/>
          <p:cNvSpPr/>
          <p:nvPr/>
        </p:nvSpPr>
        <p:spPr>
          <a:xfrm>
            <a:off x="9095324" y="915867"/>
            <a:ext cx="2486025" cy="1685925"/>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rgbClr val="689C9B"/>
                </a:solidFill>
                <a:latin typeface="Calibri"/>
                <a:ea typeface="Calibri"/>
                <a:cs typeface="Calibri"/>
                <a:sym typeface="Calibri"/>
              </a:rPr>
              <a:t>TAKE TEST</a:t>
            </a:r>
            <a:endParaRPr sz="1800">
              <a:solidFill>
                <a:srgbClr val="689C9B"/>
              </a:solidFill>
              <a:latin typeface="Calibri"/>
              <a:ea typeface="Calibri"/>
              <a:cs typeface="Calibri"/>
              <a:sym typeface="Calibri"/>
            </a:endParaRPr>
          </a:p>
        </p:txBody>
      </p:sp>
      <p:sp>
        <p:nvSpPr>
          <p:cNvPr id="120" name="Google Shape;120;p2"/>
          <p:cNvSpPr/>
          <p:nvPr/>
        </p:nvSpPr>
        <p:spPr>
          <a:xfrm>
            <a:off x="9095325" y="4805362"/>
            <a:ext cx="2486025" cy="1685925"/>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2"/>
          <p:cNvSpPr/>
          <p:nvPr/>
        </p:nvSpPr>
        <p:spPr>
          <a:xfrm>
            <a:off x="9095324" y="2855116"/>
            <a:ext cx="2486025" cy="1685925"/>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2" name="Google Shape;122;p2"/>
          <p:cNvPicPr preferRelativeResize="0"/>
          <p:nvPr/>
        </p:nvPicPr>
        <p:blipFill rotWithShape="1">
          <a:blip r:embed="rId4">
            <a:alphaModFix/>
          </a:blip>
          <a:srcRect b="0" l="0" r="0" t="0"/>
          <a:stretch/>
        </p:blipFill>
        <p:spPr>
          <a:xfrm>
            <a:off x="901301" y="936108"/>
            <a:ext cx="2486024" cy="1149867"/>
          </a:xfrm>
          <a:prstGeom prst="rect">
            <a:avLst/>
          </a:prstGeom>
          <a:noFill/>
          <a:ln>
            <a:noFill/>
          </a:ln>
        </p:spPr>
      </p:pic>
      <p:sp>
        <p:nvSpPr>
          <p:cNvPr id="123" name="Google Shape;123;p2"/>
          <p:cNvSpPr txBox="1"/>
          <p:nvPr/>
        </p:nvSpPr>
        <p:spPr>
          <a:xfrm flipH="1">
            <a:off x="1249680" y="2023208"/>
            <a:ext cx="22879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BRAIN TUMOR</a:t>
            </a:r>
            <a:endParaRPr/>
          </a:p>
        </p:txBody>
      </p:sp>
      <p:sp>
        <p:nvSpPr>
          <p:cNvPr id="124" name="Google Shape;124;p2"/>
          <p:cNvSpPr txBox="1"/>
          <p:nvPr/>
        </p:nvSpPr>
        <p:spPr>
          <a:xfrm>
            <a:off x="1391603" y="2267005"/>
            <a:ext cx="1485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u="sng">
                <a:solidFill>
                  <a:srgbClr val="689C9B"/>
                </a:solidFill>
                <a:latin typeface="Calibri"/>
                <a:ea typeface="Calibri"/>
                <a:cs typeface="Calibri"/>
                <a:sym typeface="Calibri"/>
                <a:hlinkClick action="ppaction://hlinksldjump" r:id="rId5">
                  <a:extLst>
                    <a:ext uri="{A12FA001-AC4F-418D-AE19-62706E023703}">
                      <ahyp:hlinkClr val="tx"/>
                    </a:ext>
                  </a:extLst>
                </a:hlinkClick>
              </a:rPr>
              <a:t>TAKE TEST</a:t>
            </a:r>
            <a:endParaRPr sz="1800">
              <a:solidFill>
                <a:srgbClr val="689C9B"/>
              </a:solidFill>
              <a:latin typeface="Calibri"/>
              <a:ea typeface="Calibri"/>
              <a:cs typeface="Calibri"/>
              <a:sym typeface="Calibri"/>
            </a:endParaRPr>
          </a:p>
        </p:txBody>
      </p:sp>
      <p:pic>
        <p:nvPicPr>
          <p:cNvPr id="125" name="Google Shape;125;p2"/>
          <p:cNvPicPr preferRelativeResize="0"/>
          <p:nvPr/>
        </p:nvPicPr>
        <p:blipFill rotWithShape="1">
          <a:blip r:embed="rId6">
            <a:alphaModFix/>
          </a:blip>
          <a:srcRect b="0" l="0" r="0" t="0"/>
          <a:stretch/>
        </p:blipFill>
        <p:spPr>
          <a:xfrm>
            <a:off x="5144735" y="904874"/>
            <a:ext cx="2486026" cy="1173109"/>
          </a:xfrm>
          <a:prstGeom prst="rect">
            <a:avLst/>
          </a:prstGeom>
          <a:noFill/>
          <a:ln>
            <a:noFill/>
          </a:ln>
        </p:spPr>
      </p:pic>
      <p:sp>
        <p:nvSpPr>
          <p:cNvPr id="126" name="Google Shape;126;p2"/>
          <p:cNvSpPr txBox="1"/>
          <p:nvPr/>
        </p:nvSpPr>
        <p:spPr>
          <a:xfrm>
            <a:off x="5294995" y="2023208"/>
            <a:ext cx="2590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COVID 19 PREDICTION</a:t>
            </a:r>
            <a:endParaRPr/>
          </a:p>
        </p:txBody>
      </p:sp>
      <p:sp>
        <p:nvSpPr>
          <p:cNvPr id="127" name="Google Shape;127;p2"/>
          <p:cNvSpPr txBox="1"/>
          <p:nvPr/>
        </p:nvSpPr>
        <p:spPr>
          <a:xfrm>
            <a:off x="5769771" y="2262678"/>
            <a:ext cx="11263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689C9B"/>
                </a:solidFill>
                <a:latin typeface="Calibri"/>
                <a:ea typeface="Calibri"/>
                <a:cs typeface="Calibri"/>
                <a:sym typeface="Calibri"/>
              </a:rPr>
              <a:t>TAKE TEST</a:t>
            </a:r>
            <a:endParaRPr/>
          </a:p>
        </p:txBody>
      </p:sp>
      <p:pic>
        <p:nvPicPr>
          <p:cNvPr id="128" name="Google Shape;128;p2"/>
          <p:cNvPicPr preferRelativeResize="0"/>
          <p:nvPr/>
        </p:nvPicPr>
        <p:blipFill rotWithShape="1">
          <a:blip r:embed="rId7">
            <a:alphaModFix/>
          </a:blip>
          <a:srcRect b="0" l="0" r="0" t="0"/>
          <a:stretch/>
        </p:blipFill>
        <p:spPr>
          <a:xfrm>
            <a:off x="9095325" y="917713"/>
            <a:ext cx="2486025" cy="1168262"/>
          </a:xfrm>
          <a:prstGeom prst="rect">
            <a:avLst/>
          </a:prstGeom>
          <a:noFill/>
          <a:ln>
            <a:noFill/>
          </a:ln>
        </p:spPr>
      </p:pic>
      <p:sp>
        <p:nvSpPr>
          <p:cNvPr id="129" name="Google Shape;129;p2"/>
          <p:cNvSpPr txBox="1"/>
          <p:nvPr/>
        </p:nvSpPr>
        <p:spPr>
          <a:xfrm flipH="1">
            <a:off x="9641785" y="1980963"/>
            <a:ext cx="19267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ALZHEIMER</a:t>
            </a:r>
            <a:endParaRPr/>
          </a:p>
        </p:txBody>
      </p:sp>
      <p:sp>
        <p:nvSpPr>
          <p:cNvPr id="130" name="Google Shape;130;p2"/>
          <p:cNvSpPr txBox="1"/>
          <p:nvPr/>
        </p:nvSpPr>
        <p:spPr>
          <a:xfrm flipH="1">
            <a:off x="9788368" y="2267021"/>
            <a:ext cx="15838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689C9B"/>
                </a:solidFill>
                <a:latin typeface="Calibri"/>
                <a:ea typeface="Calibri"/>
                <a:cs typeface="Calibri"/>
                <a:sym typeface="Calibri"/>
              </a:rPr>
              <a:t>TAKE TEST</a:t>
            </a:r>
            <a:endParaRPr/>
          </a:p>
        </p:txBody>
      </p:sp>
      <p:pic>
        <p:nvPicPr>
          <p:cNvPr id="131" name="Google Shape;131;p2"/>
          <p:cNvPicPr preferRelativeResize="0"/>
          <p:nvPr/>
        </p:nvPicPr>
        <p:blipFill rotWithShape="1">
          <a:blip r:embed="rId8">
            <a:alphaModFix/>
          </a:blip>
          <a:srcRect b="0" l="0" r="0" t="0"/>
          <a:stretch/>
        </p:blipFill>
        <p:spPr>
          <a:xfrm>
            <a:off x="885824" y="2855468"/>
            <a:ext cx="2486025" cy="1162055"/>
          </a:xfrm>
          <a:prstGeom prst="rect">
            <a:avLst/>
          </a:prstGeom>
          <a:noFill/>
          <a:ln>
            <a:noFill/>
          </a:ln>
        </p:spPr>
      </p:pic>
      <p:sp>
        <p:nvSpPr>
          <p:cNvPr id="132" name="Google Shape;132;p2"/>
          <p:cNvSpPr txBox="1"/>
          <p:nvPr/>
        </p:nvSpPr>
        <p:spPr>
          <a:xfrm flipH="1">
            <a:off x="1496325" y="3954756"/>
            <a:ext cx="17946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MALARIA</a:t>
            </a:r>
            <a:endParaRPr/>
          </a:p>
        </p:txBody>
      </p:sp>
      <p:sp>
        <p:nvSpPr>
          <p:cNvPr id="133" name="Google Shape;133;p2"/>
          <p:cNvSpPr txBox="1"/>
          <p:nvPr/>
        </p:nvSpPr>
        <p:spPr>
          <a:xfrm flipH="1">
            <a:off x="1415415" y="4192458"/>
            <a:ext cx="17946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689C9B"/>
                </a:solidFill>
                <a:latin typeface="Calibri"/>
                <a:ea typeface="Calibri"/>
                <a:cs typeface="Calibri"/>
                <a:sym typeface="Calibri"/>
              </a:rPr>
              <a:t>TAKE TEST</a:t>
            </a:r>
            <a:endParaRPr/>
          </a:p>
        </p:txBody>
      </p:sp>
      <p:pic>
        <p:nvPicPr>
          <p:cNvPr id="134" name="Google Shape;134;p2"/>
          <p:cNvPicPr preferRelativeResize="0"/>
          <p:nvPr/>
        </p:nvPicPr>
        <p:blipFill rotWithShape="1">
          <a:blip r:embed="rId9">
            <a:alphaModFix/>
          </a:blip>
          <a:srcRect b="0" l="0" r="0" t="0"/>
          <a:stretch/>
        </p:blipFill>
        <p:spPr>
          <a:xfrm>
            <a:off x="5144736" y="2931535"/>
            <a:ext cx="2533697" cy="1085988"/>
          </a:xfrm>
          <a:prstGeom prst="rect">
            <a:avLst/>
          </a:prstGeom>
          <a:noFill/>
          <a:ln>
            <a:noFill/>
          </a:ln>
        </p:spPr>
      </p:pic>
      <p:sp>
        <p:nvSpPr>
          <p:cNvPr id="135" name="Google Shape;135;p2"/>
          <p:cNvSpPr txBox="1"/>
          <p:nvPr/>
        </p:nvSpPr>
        <p:spPr>
          <a:xfrm>
            <a:off x="5556276" y="3988927"/>
            <a:ext cx="21280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KIDNEY TUMOR</a:t>
            </a:r>
            <a:endParaRPr/>
          </a:p>
        </p:txBody>
      </p:sp>
      <p:sp>
        <p:nvSpPr>
          <p:cNvPr id="136" name="Google Shape;136;p2"/>
          <p:cNvSpPr txBox="1"/>
          <p:nvPr/>
        </p:nvSpPr>
        <p:spPr>
          <a:xfrm flipH="1">
            <a:off x="5771438" y="4257733"/>
            <a:ext cx="2302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689C9B"/>
                </a:solidFill>
                <a:latin typeface="Calibri"/>
                <a:ea typeface="Calibri"/>
                <a:cs typeface="Calibri"/>
                <a:sym typeface="Calibri"/>
              </a:rPr>
              <a:t>TAKE TEST</a:t>
            </a:r>
            <a:endParaRPr/>
          </a:p>
        </p:txBody>
      </p:sp>
      <p:pic>
        <p:nvPicPr>
          <p:cNvPr id="137" name="Google Shape;137;p2"/>
          <p:cNvPicPr preferRelativeResize="0"/>
          <p:nvPr/>
        </p:nvPicPr>
        <p:blipFill rotWithShape="1">
          <a:blip r:embed="rId10">
            <a:alphaModFix/>
          </a:blip>
          <a:srcRect b="0" l="0" r="0" t="0"/>
          <a:stretch/>
        </p:blipFill>
        <p:spPr>
          <a:xfrm>
            <a:off x="9129035" y="2866113"/>
            <a:ext cx="2376840" cy="1249276"/>
          </a:xfrm>
          <a:prstGeom prst="rect">
            <a:avLst/>
          </a:prstGeom>
          <a:noFill/>
          <a:ln>
            <a:noFill/>
          </a:ln>
        </p:spPr>
      </p:pic>
      <p:sp>
        <p:nvSpPr>
          <p:cNvPr id="138" name="Google Shape;138;p2"/>
          <p:cNvSpPr txBox="1"/>
          <p:nvPr/>
        </p:nvSpPr>
        <p:spPr>
          <a:xfrm flipH="1">
            <a:off x="9979712" y="3999381"/>
            <a:ext cx="12508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BMI</a:t>
            </a:r>
            <a:endParaRPr/>
          </a:p>
        </p:txBody>
      </p:sp>
      <p:sp>
        <p:nvSpPr>
          <p:cNvPr id="139" name="Google Shape;139;p2"/>
          <p:cNvSpPr txBox="1"/>
          <p:nvPr/>
        </p:nvSpPr>
        <p:spPr>
          <a:xfrm flipH="1">
            <a:off x="9095324" y="4199869"/>
            <a:ext cx="24731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rgbClr val="689C9B"/>
                </a:solidFill>
                <a:latin typeface="Calibri"/>
                <a:ea typeface="Calibri"/>
                <a:cs typeface="Calibri"/>
                <a:sym typeface="Calibri"/>
              </a:rPr>
              <a:t>TAKE TEST</a:t>
            </a:r>
            <a:endParaRPr/>
          </a:p>
        </p:txBody>
      </p:sp>
      <p:pic>
        <p:nvPicPr>
          <p:cNvPr id="140" name="Google Shape;140;p2"/>
          <p:cNvPicPr preferRelativeResize="0"/>
          <p:nvPr/>
        </p:nvPicPr>
        <p:blipFill rotWithShape="1">
          <a:blip r:embed="rId11">
            <a:alphaModFix/>
          </a:blip>
          <a:srcRect b="0" l="0" r="0" t="0"/>
          <a:stretch/>
        </p:blipFill>
        <p:spPr>
          <a:xfrm>
            <a:off x="885823" y="4772026"/>
            <a:ext cx="2486024" cy="1109445"/>
          </a:xfrm>
          <a:prstGeom prst="rect">
            <a:avLst/>
          </a:prstGeom>
          <a:noFill/>
          <a:ln>
            <a:noFill/>
          </a:ln>
        </p:spPr>
      </p:pic>
      <p:sp>
        <p:nvSpPr>
          <p:cNvPr id="141" name="Google Shape;141;p2"/>
          <p:cNvSpPr txBox="1"/>
          <p:nvPr/>
        </p:nvSpPr>
        <p:spPr>
          <a:xfrm flipH="1">
            <a:off x="1541995" y="5818424"/>
            <a:ext cx="14168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CANCER</a:t>
            </a:r>
            <a:endParaRPr/>
          </a:p>
        </p:txBody>
      </p:sp>
      <p:sp>
        <p:nvSpPr>
          <p:cNvPr id="142" name="Google Shape;142;p2"/>
          <p:cNvSpPr txBox="1"/>
          <p:nvPr/>
        </p:nvSpPr>
        <p:spPr>
          <a:xfrm flipH="1">
            <a:off x="1415415" y="6112456"/>
            <a:ext cx="17946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u="sng">
                <a:solidFill>
                  <a:srgbClr val="689C9B"/>
                </a:solidFill>
                <a:latin typeface="Calibri"/>
                <a:ea typeface="Calibri"/>
                <a:cs typeface="Calibri"/>
                <a:sym typeface="Calibri"/>
                <a:hlinkClick action="ppaction://hlinksldjump" r:id="rId12">
                  <a:extLst>
                    <a:ext uri="{A12FA001-AC4F-418D-AE19-62706E023703}">
                      <ahyp:hlinkClr val="tx"/>
                    </a:ext>
                  </a:extLst>
                </a:hlinkClick>
              </a:rPr>
              <a:t>TAKE TEST</a:t>
            </a:r>
            <a:endParaRPr sz="1800">
              <a:solidFill>
                <a:srgbClr val="689C9B"/>
              </a:solidFill>
              <a:latin typeface="Calibri"/>
              <a:ea typeface="Calibri"/>
              <a:cs typeface="Calibri"/>
              <a:sym typeface="Calibri"/>
            </a:endParaRPr>
          </a:p>
        </p:txBody>
      </p:sp>
      <p:pic>
        <p:nvPicPr>
          <p:cNvPr id="143" name="Google Shape;143;p2"/>
          <p:cNvPicPr preferRelativeResize="0"/>
          <p:nvPr/>
        </p:nvPicPr>
        <p:blipFill rotWithShape="1">
          <a:blip r:embed="rId13">
            <a:alphaModFix/>
          </a:blip>
          <a:srcRect b="0" l="0" r="0" t="0"/>
          <a:stretch/>
        </p:blipFill>
        <p:spPr>
          <a:xfrm>
            <a:off x="5192408" y="4795758"/>
            <a:ext cx="2486025" cy="1085714"/>
          </a:xfrm>
          <a:prstGeom prst="rect">
            <a:avLst/>
          </a:prstGeom>
          <a:noFill/>
          <a:ln>
            <a:noFill/>
          </a:ln>
        </p:spPr>
      </p:pic>
      <p:sp>
        <p:nvSpPr>
          <p:cNvPr id="144" name="Google Shape;144;p2"/>
          <p:cNvSpPr txBox="1"/>
          <p:nvPr/>
        </p:nvSpPr>
        <p:spPr>
          <a:xfrm flipH="1">
            <a:off x="5769771" y="6131559"/>
            <a:ext cx="17946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689C9B"/>
                </a:solidFill>
                <a:latin typeface="Calibri"/>
                <a:ea typeface="Calibri"/>
                <a:cs typeface="Calibri"/>
                <a:sym typeface="Calibri"/>
              </a:rPr>
              <a:t>TAKE TEST</a:t>
            </a:r>
            <a:endParaRPr sz="1800">
              <a:solidFill>
                <a:srgbClr val="689C9B"/>
              </a:solidFill>
              <a:latin typeface="Calibri"/>
              <a:ea typeface="Calibri"/>
              <a:cs typeface="Calibri"/>
              <a:sym typeface="Calibri"/>
            </a:endParaRPr>
          </a:p>
        </p:txBody>
      </p:sp>
      <p:pic>
        <p:nvPicPr>
          <p:cNvPr id="145" name="Google Shape;145;p2"/>
          <p:cNvPicPr preferRelativeResize="0"/>
          <p:nvPr/>
        </p:nvPicPr>
        <p:blipFill rotWithShape="1">
          <a:blip r:embed="rId14">
            <a:alphaModFix/>
          </a:blip>
          <a:srcRect b="0" l="0" r="0" t="0"/>
          <a:stretch/>
        </p:blipFill>
        <p:spPr>
          <a:xfrm>
            <a:off x="9082467" y="4817203"/>
            <a:ext cx="2486025" cy="1064267"/>
          </a:xfrm>
          <a:prstGeom prst="rect">
            <a:avLst/>
          </a:prstGeom>
          <a:noFill/>
          <a:ln>
            <a:noFill/>
          </a:ln>
        </p:spPr>
      </p:pic>
      <p:sp>
        <p:nvSpPr>
          <p:cNvPr id="146" name="Google Shape;146;p2"/>
          <p:cNvSpPr txBox="1"/>
          <p:nvPr/>
        </p:nvSpPr>
        <p:spPr>
          <a:xfrm flipH="1">
            <a:off x="6008473" y="5817047"/>
            <a:ext cx="14168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LIVER</a:t>
            </a:r>
            <a:endParaRPr/>
          </a:p>
        </p:txBody>
      </p:sp>
      <p:sp>
        <p:nvSpPr>
          <p:cNvPr id="147" name="Google Shape;147;p2"/>
          <p:cNvSpPr txBox="1"/>
          <p:nvPr/>
        </p:nvSpPr>
        <p:spPr>
          <a:xfrm flipH="1">
            <a:off x="9788368" y="5857634"/>
            <a:ext cx="14168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DIABETES</a:t>
            </a:r>
            <a:endParaRPr/>
          </a:p>
        </p:txBody>
      </p:sp>
      <p:sp>
        <p:nvSpPr>
          <p:cNvPr id="148" name="Google Shape;148;p2"/>
          <p:cNvSpPr txBox="1"/>
          <p:nvPr/>
        </p:nvSpPr>
        <p:spPr>
          <a:xfrm flipH="1">
            <a:off x="9773878" y="6121955"/>
            <a:ext cx="17946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689C9B"/>
                </a:solidFill>
                <a:latin typeface="Calibri"/>
                <a:ea typeface="Calibri"/>
                <a:cs typeface="Calibri"/>
                <a:sym typeface="Calibri"/>
              </a:rPr>
              <a:t>TAKE TEST</a:t>
            </a:r>
            <a:endParaRPr/>
          </a:p>
        </p:txBody>
      </p:sp>
      <p:sp>
        <p:nvSpPr>
          <p:cNvPr id="149" name="Google Shape;149;p2"/>
          <p:cNvSpPr/>
          <p:nvPr/>
        </p:nvSpPr>
        <p:spPr>
          <a:xfrm>
            <a:off x="9528708" y="96480"/>
            <a:ext cx="113077" cy="50246"/>
          </a:xfrm>
          <a:prstGeom prst="downArrow">
            <a:avLst>
              <a:gd fmla="val 50000" name="adj1"/>
              <a:gd fmla="val 100530" name="adj2"/>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p:nvPr/>
        </p:nvSpPr>
        <p:spPr>
          <a:xfrm>
            <a:off x="3265755" y="1237036"/>
            <a:ext cx="3648075" cy="4814888"/>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3"/>
          <p:cNvSpPr/>
          <p:nvPr/>
        </p:nvSpPr>
        <p:spPr>
          <a:xfrm>
            <a:off x="7919572" y="1214919"/>
            <a:ext cx="3962399" cy="4814888"/>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3"/>
          <p:cNvSpPr txBox="1"/>
          <p:nvPr/>
        </p:nvSpPr>
        <p:spPr>
          <a:xfrm>
            <a:off x="4167103" y="830863"/>
            <a:ext cx="18453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INPUT BRAIN MRI</a:t>
            </a:r>
            <a:endParaRPr/>
          </a:p>
        </p:txBody>
      </p:sp>
      <p:sp>
        <p:nvSpPr>
          <p:cNvPr id="157" name="Google Shape;157;p3"/>
          <p:cNvSpPr txBox="1"/>
          <p:nvPr/>
        </p:nvSpPr>
        <p:spPr>
          <a:xfrm>
            <a:off x="8864452" y="870736"/>
            <a:ext cx="23212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TUMOR LOCALIZATION</a:t>
            </a:r>
            <a:endParaRPr/>
          </a:p>
        </p:txBody>
      </p:sp>
      <p:sp>
        <p:nvSpPr>
          <p:cNvPr id="158" name="Google Shape;158;p3"/>
          <p:cNvSpPr/>
          <p:nvPr/>
        </p:nvSpPr>
        <p:spPr>
          <a:xfrm>
            <a:off x="442913" y="1319741"/>
            <a:ext cx="2557462" cy="666222"/>
          </a:xfrm>
          <a:prstGeom prst="rect">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LOAD INPUT IMAGE</a:t>
            </a:r>
            <a:endParaRPr/>
          </a:p>
        </p:txBody>
      </p:sp>
      <p:sp>
        <p:nvSpPr>
          <p:cNvPr id="159" name="Google Shape;159;p3"/>
          <p:cNvSpPr/>
          <p:nvPr/>
        </p:nvSpPr>
        <p:spPr>
          <a:xfrm>
            <a:off x="442913" y="2346324"/>
            <a:ext cx="2557462" cy="666222"/>
          </a:xfrm>
          <a:prstGeom prst="rect">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TUMOR CLASSIFICATION</a:t>
            </a:r>
            <a:endParaRPr/>
          </a:p>
        </p:txBody>
      </p:sp>
      <p:sp>
        <p:nvSpPr>
          <p:cNvPr id="160" name="Google Shape;160;p3"/>
          <p:cNvSpPr/>
          <p:nvPr/>
        </p:nvSpPr>
        <p:spPr>
          <a:xfrm>
            <a:off x="442913" y="3477680"/>
            <a:ext cx="2557462" cy="666222"/>
          </a:xfrm>
          <a:prstGeom prst="rect">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TUMOR LOCALIZATION</a:t>
            </a:r>
            <a:endParaRPr/>
          </a:p>
        </p:txBody>
      </p:sp>
      <p:sp>
        <p:nvSpPr>
          <p:cNvPr id="161" name="Google Shape;161;p3"/>
          <p:cNvSpPr/>
          <p:nvPr/>
        </p:nvSpPr>
        <p:spPr>
          <a:xfrm>
            <a:off x="442913" y="4609037"/>
            <a:ext cx="2557462" cy="666222"/>
          </a:xfrm>
          <a:prstGeom prst="rect">
            <a:avLst/>
          </a:prstGeom>
          <a:solidFill>
            <a:srgbClr val="C00000"/>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RESET</a:t>
            </a:r>
            <a:endParaRPr/>
          </a:p>
        </p:txBody>
      </p:sp>
      <p:sp>
        <p:nvSpPr>
          <p:cNvPr id="162" name="Google Shape;162;p3"/>
          <p:cNvSpPr txBox="1"/>
          <p:nvPr/>
        </p:nvSpPr>
        <p:spPr>
          <a:xfrm>
            <a:off x="4478076" y="268443"/>
            <a:ext cx="35792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u="sng">
                <a:solidFill>
                  <a:schemeClr val="dk1"/>
                </a:solidFill>
                <a:latin typeface="Calibri"/>
                <a:ea typeface="Calibri"/>
                <a:cs typeface="Calibri"/>
                <a:sym typeface="Calibri"/>
              </a:rPr>
              <a:t>BRAIN TUMOR DIAGNOSIS</a:t>
            </a:r>
            <a:endParaRPr/>
          </a:p>
        </p:txBody>
      </p:sp>
      <p:pic>
        <p:nvPicPr>
          <p:cNvPr id="163" name="Google Shape;163;p3"/>
          <p:cNvPicPr preferRelativeResize="0"/>
          <p:nvPr/>
        </p:nvPicPr>
        <p:blipFill rotWithShape="1">
          <a:blip r:embed="rId3">
            <a:alphaModFix/>
          </a:blip>
          <a:srcRect b="0" l="0" r="0" t="0"/>
          <a:stretch/>
        </p:blipFill>
        <p:spPr>
          <a:xfrm>
            <a:off x="3609359" y="1985963"/>
            <a:ext cx="3084250" cy="3084250"/>
          </a:xfrm>
          <a:prstGeom prst="rect">
            <a:avLst/>
          </a:prstGeom>
          <a:noFill/>
          <a:ln>
            <a:noFill/>
          </a:ln>
        </p:spPr>
      </p:pic>
      <p:pic>
        <p:nvPicPr>
          <p:cNvPr id="164" name="Google Shape;164;p3"/>
          <p:cNvPicPr preferRelativeResize="0"/>
          <p:nvPr/>
        </p:nvPicPr>
        <p:blipFill rotWithShape="1">
          <a:blip r:embed="rId4">
            <a:alphaModFix/>
          </a:blip>
          <a:srcRect b="0" l="0" r="0" t="0"/>
          <a:stretch/>
        </p:blipFill>
        <p:spPr>
          <a:xfrm>
            <a:off x="8317451" y="1843623"/>
            <a:ext cx="3431636" cy="34316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FEFFF">
                <a:alpha val="27843"/>
              </a:srgbClr>
            </a:gs>
            <a:gs pos="100000">
              <a:srgbClr val="B7E6FB"/>
            </a:gs>
          </a:gsLst>
          <a:lin ang="5400012" scaled="0"/>
        </a:gradFill>
      </p:bgPr>
    </p:bg>
    <p:spTree>
      <p:nvGrpSpPr>
        <p:cNvPr id="168" name="Shape 168"/>
        <p:cNvGrpSpPr/>
        <p:nvPr/>
      </p:nvGrpSpPr>
      <p:grpSpPr>
        <a:xfrm>
          <a:off x="0" y="0"/>
          <a:ext cx="0" cy="0"/>
          <a:chOff x="0" y="0"/>
          <a:chExt cx="0" cy="0"/>
        </a:xfrm>
      </p:grpSpPr>
      <p:sp>
        <p:nvSpPr>
          <p:cNvPr id="169" name="Google Shape;169;p4"/>
          <p:cNvSpPr txBox="1"/>
          <p:nvPr/>
        </p:nvSpPr>
        <p:spPr>
          <a:xfrm>
            <a:off x="4803648" y="414528"/>
            <a:ext cx="27296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Calibri"/>
                <a:ea typeface="Calibri"/>
                <a:cs typeface="Calibri"/>
                <a:sym typeface="Calibri"/>
              </a:rPr>
              <a:t>CANCER DIAGNOSIS</a:t>
            </a:r>
            <a:endParaRPr/>
          </a:p>
        </p:txBody>
      </p:sp>
      <p:sp>
        <p:nvSpPr>
          <p:cNvPr id="170" name="Google Shape;170;p4"/>
          <p:cNvSpPr/>
          <p:nvPr/>
        </p:nvSpPr>
        <p:spPr>
          <a:xfrm>
            <a:off x="536448" y="1088136"/>
            <a:ext cx="2913888" cy="597408"/>
          </a:xfrm>
          <a:prstGeom prst="roundRect">
            <a:avLst>
              <a:gd fmla="val 16667" name="adj"/>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Radius</a:t>
            </a:r>
            <a:endParaRPr/>
          </a:p>
        </p:txBody>
      </p:sp>
      <p:sp>
        <p:nvSpPr>
          <p:cNvPr id="171" name="Google Shape;171;p4"/>
          <p:cNvSpPr/>
          <p:nvPr/>
        </p:nvSpPr>
        <p:spPr>
          <a:xfrm>
            <a:off x="4620768" y="2089404"/>
            <a:ext cx="2913888" cy="597408"/>
          </a:xfrm>
          <a:prstGeom prst="roundRect">
            <a:avLst>
              <a:gd fmla="val 16667" name="adj"/>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Smoothness</a:t>
            </a:r>
            <a:endParaRPr/>
          </a:p>
        </p:txBody>
      </p:sp>
      <p:sp>
        <p:nvSpPr>
          <p:cNvPr id="172" name="Google Shape;172;p4"/>
          <p:cNvSpPr/>
          <p:nvPr/>
        </p:nvSpPr>
        <p:spPr>
          <a:xfrm>
            <a:off x="8705088" y="2097024"/>
            <a:ext cx="2913888" cy="597408"/>
          </a:xfrm>
          <a:prstGeom prst="roundRect">
            <a:avLst>
              <a:gd fmla="val 16667" name="adj"/>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Compactness</a:t>
            </a:r>
            <a:endParaRPr/>
          </a:p>
        </p:txBody>
      </p:sp>
      <p:sp>
        <p:nvSpPr>
          <p:cNvPr id="173" name="Google Shape;173;p4"/>
          <p:cNvSpPr/>
          <p:nvPr/>
        </p:nvSpPr>
        <p:spPr>
          <a:xfrm>
            <a:off x="8705088" y="1088136"/>
            <a:ext cx="2913888" cy="597408"/>
          </a:xfrm>
          <a:prstGeom prst="roundRect">
            <a:avLst>
              <a:gd fmla="val 16667" name="adj"/>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Perimeter</a:t>
            </a:r>
            <a:endParaRPr/>
          </a:p>
        </p:txBody>
      </p:sp>
      <p:sp>
        <p:nvSpPr>
          <p:cNvPr id="174" name="Google Shape;174;p4"/>
          <p:cNvSpPr/>
          <p:nvPr/>
        </p:nvSpPr>
        <p:spPr>
          <a:xfrm>
            <a:off x="4620768" y="1088136"/>
            <a:ext cx="2913888" cy="597408"/>
          </a:xfrm>
          <a:prstGeom prst="roundRect">
            <a:avLst>
              <a:gd fmla="val 16667" name="adj"/>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Texture</a:t>
            </a:r>
            <a:endParaRPr/>
          </a:p>
        </p:txBody>
      </p:sp>
      <p:sp>
        <p:nvSpPr>
          <p:cNvPr id="175" name="Google Shape;175;p4"/>
          <p:cNvSpPr/>
          <p:nvPr/>
        </p:nvSpPr>
        <p:spPr>
          <a:xfrm>
            <a:off x="536448" y="2089404"/>
            <a:ext cx="2913888" cy="597408"/>
          </a:xfrm>
          <a:prstGeom prst="roundRect">
            <a:avLst>
              <a:gd fmla="val 16667" name="adj"/>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Area</a:t>
            </a:r>
            <a:endParaRPr/>
          </a:p>
        </p:txBody>
      </p:sp>
      <p:sp>
        <p:nvSpPr>
          <p:cNvPr id="176" name="Google Shape;176;p4"/>
          <p:cNvSpPr/>
          <p:nvPr/>
        </p:nvSpPr>
        <p:spPr>
          <a:xfrm>
            <a:off x="536448" y="3090672"/>
            <a:ext cx="2913888" cy="597408"/>
          </a:xfrm>
          <a:prstGeom prst="roundRect">
            <a:avLst>
              <a:gd fmla="val 16667" name="adj"/>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Concavity Points</a:t>
            </a:r>
            <a:endParaRPr/>
          </a:p>
        </p:txBody>
      </p:sp>
      <p:sp>
        <p:nvSpPr>
          <p:cNvPr id="177" name="Google Shape;177;p4"/>
          <p:cNvSpPr/>
          <p:nvPr/>
        </p:nvSpPr>
        <p:spPr>
          <a:xfrm>
            <a:off x="4620768" y="3090672"/>
            <a:ext cx="2913888" cy="597408"/>
          </a:xfrm>
          <a:prstGeom prst="roundRect">
            <a:avLst>
              <a:gd fmla="val 16667" name="adj"/>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Concave points</a:t>
            </a:r>
            <a:endParaRPr/>
          </a:p>
        </p:txBody>
      </p:sp>
      <p:sp>
        <p:nvSpPr>
          <p:cNvPr id="178" name="Google Shape;178;p4"/>
          <p:cNvSpPr/>
          <p:nvPr/>
        </p:nvSpPr>
        <p:spPr>
          <a:xfrm>
            <a:off x="8705088" y="3091624"/>
            <a:ext cx="2913888" cy="597408"/>
          </a:xfrm>
          <a:prstGeom prst="roundRect">
            <a:avLst>
              <a:gd fmla="val 16667" name="adj"/>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u="sng">
                <a:solidFill>
                  <a:schemeClr val="lt1"/>
                </a:solidFill>
                <a:latin typeface="Calibri"/>
                <a:ea typeface="Calibri"/>
                <a:cs typeface="Calibri"/>
                <a:sym typeface="Calibri"/>
                <a:hlinkClick action="ppaction://hlinkshowjump?jump=nextslide">
                  <a:extLst>
                    <a:ext uri="{A12FA001-AC4F-418D-AE19-62706E023703}">
                      <ahyp:hlinkClr val="tx"/>
                    </a:ext>
                  </a:extLst>
                </a:hlinkClick>
              </a:rPr>
              <a:t>Symmetry</a:t>
            </a:r>
            <a:endParaRPr sz="1800">
              <a:solidFill>
                <a:schemeClr val="lt1"/>
              </a:solidFill>
              <a:latin typeface="Calibri"/>
              <a:ea typeface="Calibri"/>
              <a:cs typeface="Calibri"/>
              <a:sym typeface="Calibri"/>
            </a:endParaRPr>
          </a:p>
        </p:txBody>
      </p:sp>
      <p:sp>
        <p:nvSpPr>
          <p:cNvPr id="179" name="Google Shape;179;p4"/>
          <p:cNvSpPr/>
          <p:nvPr/>
        </p:nvSpPr>
        <p:spPr>
          <a:xfrm>
            <a:off x="4620768" y="4242816"/>
            <a:ext cx="2913888" cy="597408"/>
          </a:xfrm>
          <a:prstGeom prst="roundRect">
            <a:avLst>
              <a:gd fmla="val 16667" name="adj"/>
            </a:avLst>
          </a:prstGeom>
          <a:solidFill>
            <a:srgbClr val="868727"/>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Submit</a:t>
            </a:r>
            <a:endParaRPr/>
          </a:p>
        </p:txBody>
      </p:sp>
      <p:sp>
        <p:nvSpPr>
          <p:cNvPr id="180" name="Google Shape;180;p4">
            <a:hlinkClick action="ppaction://hlinksldjump" r:id="rId3"/>
          </p:cNvPr>
          <p:cNvSpPr/>
          <p:nvPr/>
        </p:nvSpPr>
        <p:spPr>
          <a:xfrm>
            <a:off x="0" y="0"/>
            <a:ext cx="442913" cy="426720"/>
          </a:xfrm>
          <a:prstGeom prst="leftArrow">
            <a:avLst>
              <a:gd fmla="val 50000" name="adj1"/>
              <a:gd fmla="val 50000" name="adj2"/>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pSp>
        <p:nvGrpSpPr>
          <p:cNvPr id="185" name="Google Shape;185;p5"/>
          <p:cNvGrpSpPr/>
          <p:nvPr/>
        </p:nvGrpSpPr>
        <p:grpSpPr>
          <a:xfrm>
            <a:off x="112859" y="625824"/>
            <a:ext cx="11899605" cy="5130099"/>
            <a:chOff x="112859" y="625824"/>
            <a:chExt cx="11899605" cy="5130099"/>
          </a:xfrm>
        </p:grpSpPr>
        <p:sp>
          <p:nvSpPr>
            <p:cNvPr id="186" name="Google Shape;186;p5"/>
            <p:cNvSpPr/>
            <p:nvPr/>
          </p:nvSpPr>
          <p:spPr>
            <a:xfrm>
              <a:off x="8376178" y="1372714"/>
              <a:ext cx="3636286" cy="3636959"/>
            </a:xfrm>
            <a:prstGeom prst="ellipse">
              <a:avLst/>
            </a:prstGeom>
            <a:solidFill>
              <a:schemeClr val="accent1"/>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496914" y="1493967"/>
              <a:ext cx="3394814" cy="3394452"/>
            </a:xfrm>
            <a:prstGeom prst="ellipse">
              <a:avLst/>
            </a:prstGeom>
            <a:solidFill>
              <a:schemeClr val="lt1">
                <a:alpha val="89803"/>
              </a:schemeClr>
            </a:solidFill>
            <a:ln cap="flat"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txBox="1"/>
            <p:nvPr/>
          </p:nvSpPr>
          <p:spPr>
            <a:xfrm>
              <a:off x="8982226" y="1978980"/>
              <a:ext cx="2424190" cy="2424426"/>
            </a:xfrm>
            <a:prstGeom prst="rect">
              <a:avLst/>
            </a:prstGeom>
            <a:noFill/>
            <a:ln>
              <a:noFill/>
            </a:ln>
          </p:spPr>
          <p:txBody>
            <a:bodyPr anchorCtr="0" anchor="ctr" bIns="46975" lIns="46975" spcFirstLastPara="1" rIns="46975" wrap="square" tIns="46975">
              <a:noAutofit/>
            </a:bodyPr>
            <a:lstStyle/>
            <a:p>
              <a:pPr indent="0" lvl="0" marL="0" marR="0" rtl="0" algn="ctr">
                <a:lnSpc>
                  <a:spcPct val="90000"/>
                </a:lnSpc>
                <a:spcBef>
                  <a:spcPts val="0"/>
                </a:spcBef>
                <a:spcAft>
                  <a:spcPts val="0"/>
                </a:spcAft>
                <a:buClr>
                  <a:schemeClr val="dk1"/>
                </a:buClr>
                <a:buSzPts val="3700"/>
                <a:buFont typeface="Noto Sans Symbols"/>
                <a:buNone/>
              </a:pPr>
              <a:r>
                <a:rPr lang="en-IN" sz="3700">
                  <a:solidFill>
                    <a:schemeClr val="dk1"/>
                  </a:solidFill>
                  <a:latin typeface="Arial"/>
                  <a:ea typeface="Arial"/>
                  <a:cs typeface="Arial"/>
                  <a:sym typeface="Arial"/>
                </a:rPr>
                <a:t>Doctor’s Appointment</a:t>
              </a:r>
              <a:endParaRPr sz="3700">
                <a:solidFill>
                  <a:schemeClr val="dk1"/>
                </a:solidFill>
                <a:latin typeface="Arial"/>
                <a:ea typeface="Arial"/>
                <a:cs typeface="Arial"/>
                <a:sym typeface="Arial"/>
              </a:endParaRPr>
            </a:p>
          </p:txBody>
        </p:sp>
        <p:sp>
          <p:nvSpPr>
            <p:cNvPr id="189" name="Google Shape;189;p5"/>
            <p:cNvSpPr/>
            <p:nvPr/>
          </p:nvSpPr>
          <p:spPr>
            <a:xfrm rot="2700000">
              <a:off x="4622351" y="1377110"/>
              <a:ext cx="3627528" cy="3627528"/>
            </a:xfrm>
            <a:prstGeom prst="teardrop">
              <a:avLst>
                <a:gd fmla="val 100000" name="adj"/>
              </a:avLst>
            </a:prstGeom>
            <a:solidFill>
              <a:schemeClr val="accent1"/>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4738708" y="1493967"/>
              <a:ext cx="3394814" cy="3394452"/>
            </a:xfrm>
            <a:prstGeom prst="ellipse">
              <a:avLst/>
            </a:prstGeom>
            <a:solidFill>
              <a:schemeClr val="lt1">
                <a:alpha val="89803"/>
              </a:schemeClr>
            </a:solidFill>
            <a:ln cap="flat"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txBox="1"/>
            <p:nvPr/>
          </p:nvSpPr>
          <p:spPr>
            <a:xfrm>
              <a:off x="5224020" y="1978980"/>
              <a:ext cx="2424190" cy="2424426"/>
            </a:xfrm>
            <a:prstGeom prst="rect">
              <a:avLst/>
            </a:prstGeom>
            <a:noFill/>
            <a:ln>
              <a:noFill/>
            </a:ln>
          </p:spPr>
          <p:txBody>
            <a:bodyPr anchorCtr="0" anchor="ctr" bIns="46975" lIns="46975" spcFirstLastPara="1" rIns="46975" wrap="square" tIns="46975">
              <a:noAutofit/>
            </a:bodyPr>
            <a:lstStyle/>
            <a:p>
              <a:pPr indent="0" lvl="0" marL="0" marR="0" rtl="0" algn="ctr">
                <a:lnSpc>
                  <a:spcPct val="90000"/>
                </a:lnSpc>
                <a:spcBef>
                  <a:spcPts val="0"/>
                </a:spcBef>
                <a:spcAft>
                  <a:spcPts val="0"/>
                </a:spcAft>
                <a:buClr>
                  <a:schemeClr val="dk1"/>
                </a:buClr>
                <a:buSzPts val="3700"/>
                <a:buFont typeface="Noto Sans Symbols"/>
                <a:buNone/>
              </a:pPr>
              <a:r>
                <a:rPr lang="en-IN" sz="3700">
                  <a:solidFill>
                    <a:schemeClr val="dk1"/>
                  </a:solidFill>
                  <a:latin typeface="Arial"/>
                  <a:ea typeface="Arial"/>
                  <a:cs typeface="Arial"/>
                  <a:sym typeface="Arial"/>
                </a:rPr>
                <a:t>Know your disease based on symptoms</a:t>
              </a:r>
              <a:endParaRPr sz="3700">
                <a:solidFill>
                  <a:schemeClr val="dk1"/>
                </a:solidFill>
                <a:latin typeface="Arial"/>
                <a:ea typeface="Arial"/>
                <a:cs typeface="Arial"/>
                <a:sym typeface="Arial"/>
              </a:endParaRPr>
            </a:p>
          </p:txBody>
        </p:sp>
        <p:sp>
          <p:nvSpPr>
            <p:cNvPr id="192" name="Google Shape;192;p5"/>
            <p:cNvSpPr/>
            <p:nvPr/>
          </p:nvSpPr>
          <p:spPr>
            <a:xfrm rot="2700000">
              <a:off x="864145" y="1377110"/>
              <a:ext cx="3627528" cy="3627528"/>
            </a:xfrm>
            <a:prstGeom prst="teardrop">
              <a:avLst>
                <a:gd fmla="val 100000" name="adj"/>
              </a:avLst>
            </a:prstGeom>
            <a:solidFill>
              <a:schemeClr val="accent1"/>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980502" y="1493967"/>
              <a:ext cx="3394814" cy="3394452"/>
            </a:xfrm>
            <a:prstGeom prst="ellipse">
              <a:avLst/>
            </a:prstGeom>
            <a:solidFill>
              <a:schemeClr val="lt1">
                <a:alpha val="89803"/>
              </a:schemeClr>
            </a:solidFill>
            <a:ln cap="flat"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txBox="1"/>
            <p:nvPr/>
          </p:nvSpPr>
          <p:spPr>
            <a:xfrm>
              <a:off x="1465814" y="1978980"/>
              <a:ext cx="2424190" cy="2424426"/>
            </a:xfrm>
            <a:prstGeom prst="rect">
              <a:avLst/>
            </a:prstGeom>
            <a:noFill/>
            <a:ln>
              <a:noFill/>
            </a:ln>
          </p:spPr>
          <p:txBody>
            <a:bodyPr anchorCtr="0" anchor="ctr" bIns="46975" lIns="46975" spcFirstLastPara="1" rIns="46975" wrap="square" tIns="46975">
              <a:noAutofit/>
            </a:bodyPr>
            <a:lstStyle/>
            <a:p>
              <a:pPr indent="0" lvl="0" marL="0" marR="0" rtl="0" algn="ctr">
                <a:lnSpc>
                  <a:spcPct val="90000"/>
                </a:lnSpc>
                <a:spcBef>
                  <a:spcPts val="0"/>
                </a:spcBef>
                <a:spcAft>
                  <a:spcPts val="0"/>
                </a:spcAft>
                <a:buClr>
                  <a:schemeClr val="dk1"/>
                </a:buClr>
                <a:buSzPts val="3700"/>
                <a:buFont typeface="Noto Sans Symbols"/>
                <a:buNone/>
              </a:pPr>
              <a:r>
                <a:rPr lang="en-IN" sz="3700">
                  <a:solidFill>
                    <a:schemeClr val="dk1"/>
                  </a:solidFill>
                  <a:latin typeface="Arial"/>
                  <a:ea typeface="Arial"/>
                  <a:cs typeface="Arial"/>
                  <a:sym typeface="Arial"/>
                </a:rPr>
                <a:t>Enter your symptoms</a:t>
              </a:r>
              <a:endParaRPr sz="3700">
                <a:solidFill>
                  <a:schemeClr val="dk1"/>
                </a:solidFill>
                <a:latin typeface="Arial"/>
                <a:ea typeface="Arial"/>
                <a:cs typeface="Arial"/>
                <a:sym typeface="Arial"/>
              </a:endParaRPr>
            </a:p>
          </p:txBody>
        </p:sp>
      </p:grpSp>
      <p:sp>
        <p:nvSpPr>
          <p:cNvPr id="195" name="Google Shape;195;p5"/>
          <p:cNvSpPr txBox="1"/>
          <p:nvPr/>
        </p:nvSpPr>
        <p:spPr>
          <a:xfrm>
            <a:off x="0" y="60960"/>
            <a:ext cx="12192000" cy="81195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lang="en-IN" sz="4800" u="sng">
                <a:solidFill>
                  <a:schemeClr val="dk1"/>
                </a:solidFill>
                <a:latin typeface="Arial"/>
                <a:ea typeface="Arial"/>
                <a:cs typeface="Arial"/>
                <a:sym typeface="Arial"/>
              </a:rPr>
              <a:t>WORK-FLOW</a:t>
            </a:r>
            <a:endParaRPr b="1" sz="3200" u="sng">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txBox="1"/>
          <p:nvPr/>
        </p:nvSpPr>
        <p:spPr>
          <a:xfrm flipH="1">
            <a:off x="0" y="319596"/>
            <a:ext cx="12192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u="sng">
                <a:solidFill>
                  <a:schemeClr val="dk1"/>
                </a:solidFill>
                <a:latin typeface="Calibri"/>
                <a:ea typeface="Calibri"/>
                <a:cs typeface="Calibri"/>
                <a:sym typeface="Calibri"/>
              </a:rPr>
              <a:t>KNOW YOUR DISEASE</a:t>
            </a:r>
            <a:endParaRPr/>
          </a:p>
        </p:txBody>
      </p:sp>
      <p:sp>
        <p:nvSpPr>
          <p:cNvPr id="201" name="Google Shape;201;p6"/>
          <p:cNvSpPr/>
          <p:nvPr/>
        </p:nvSpPr>
        <p:spPr>
          <a:xfrm>
            <a:off x="79899" y="1230171"/>
            <a:ext cx="3071674" cy="1802167"/>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3600">
                <a:solidFill>
                  <a:schemeClr val="dk1"/>
                </a:solidFill>
                <a:latin typeface="Corben"/>
                <a:ea typeface="Corben"/>
                <a:cs typeface="Corben"/>
                <a:sym typeface="Corben"/>
              </a:rPr>
              <a:t>WRITE</a:t>
            </a:r>
            <a:endParaRPr/>
          </a:p>
        </p:txBody>
      </p:sp>
      <p:sp>
        <p:nvSpPr>
          <p:cNvPr id="202" name="Google Shape;202;p6"/>
          <p:cNvSpPr/>
          <p:nvPr/>
        </p:nvSpPr>
        <p:spPr>
          <a:xfrm>
            <a:off x="79899" y="4048215"/>
            <a:ext cx="3071674" cy="2121763"/>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3600">
                <a:solidFill>
                  <a:schemeClr val="dk1"/>
                </a:solidFill>
                <a:latin typeface="Corben"/>
                <a:ea typeface="Corben"/>
                <a:cs typeface="Corben"/>
                <a:sym typeface="Corben"/>
              </a:rPr>
              <a:t>RECORD</a:t>
            </a:r>
            <a:endParaRPr sz="3200">
              <a:solidFill>
                <a:schemeClr val="dk1"/>
              </a:solidFill>
              <a:latin typeface="Corben"/>
              <a:ea typeface="Corben"/>
              <a:cs typeface="Corben"/>
              <a:sym typeface="Corben"/>
            </a:endParaRPr>
          </a:p>
        </p:txBody>
      </p:sp>
      <p:sp>
        <p:nvSpPr>
          <p:cNvPr id="203" name="Google Shape;203;p6"/>
          <p:cNvSpPr/>
          <p:nvPr/>
        </p:nvSpPr>
        <p:spPr>
          <a:xfrm>
            <a:off x="6676748" y="1171848"/>
            <a:ext cx="2565646" cy="4998129"/>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2800">
                <a:solidFill>
                  <a:schemeClr val="dk1"/>
                </a:solidFill>
                <a:latin typeface="Corben"/>
                <a:ea typeface="Corben"/>
                <a:cs typeface="Corben"/>
                <a:sym typeface="Corben"/>
              </a:rPr>
              <a:t>PREDICTED DISEASE AND PRECAUTIONS</a:t>
            </a:r>
            <a:endParaRPr/>
          </a:p>
        </p:txBody>
      </p:sp>
      <p:sp>
        <p:nvSpPr>
          <p:cNvPr id="204" name="Google Shape;204;p6"/>
          <p:cNvSpPr/>
          <p:nvPr/>
        </p:nvSpPr>
        <p:spPr>
          <a:xfrm>
            <a:off x="9456199" y="1171849"/>
            <a:ext cx="2565646" cy="4998129"/>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2800">
                <a:solidFill>
                  <a:schemeClr val="dk1"/>
                </a:solidFill>
                <a:latin typeface="Corben"/>
                <a:ea typeface="Corben"/>
                <a:cs typeface="Corben"/>
                <a:sym typeface="Corben"/>
              </a:rPr>
              <a:t>TOO</a:t>
            </a:r>
            <a:r>
              <a:rPr lang="en-IN" sz="2800">
                <a:solidFill>
                  <a:schemeClr val="lt1"/>
                </a:solidFill>
                <a:latin typeface="Corben"/>
                <a:ea typeface="Corben"/>
                <a:cs typeface="Corben"/>
                <a:sym typeface="Corben"/>
              </a:rPr>
              <a:t> </a:t>
            </a:r>
            <a:r>
              <a:rPr lang="en-IN" sz="2800">
                <a:solidFill>
                  <a:schemeClr val="dk1"/>
                </a:solidFill>
                <a:latin typeface="Corben"/>
                <a:ea typeface="Corben"/>
                <a:cs typeface="Corben"/>
                <a:sym typeface="Corben"/>
              </a:rPr>
              <a:t>WORRIED ABOUT SYMPTOMS AND DISEASE?</a:t>
            </a:r>
            <a:endParaRPr/>
          </a:p>
          <a:p>
            <a:pPr indent="0" lvl="0" marL="0" marR="0" rtl="0" algn="ctr">
              <a:spcBef>
                <a:spcPts val="0"/>
              </a:spcBef>
              <a:spcAft>
                <a:spcPts val="0"/>
              </a:spcAft>
              <a:buNone/>
            </a:pPr>
            <a:r>
              <a:t/>
            </a:r>
            <a:endParaRPr sz="2800">
              <a:solidFill>
                <a:schemeClr val="dk1"/>
              </a:solidFill>
              <a:latin typeface="Corben"/>
              <a:ea typeface="Corben"/>
              <a:cs typeface="Corben"/>
              <a:sym typeface="Corben"/>
            </a:endParaRPr>
          </a:p>
          <a:p>
            <a:pPr indent="0" lvl="0" marL="0" marR="0" rtl="0" algn="ctr">
              <a:spcBef>
                <a:spcPts val="0"/>
              </a:spcBef>
              <a:spcAft>
                <a:spcPts val="0"/>
              </a:spcAft>
              <a:buNone/>
            </a:pPr>
            <a:r>
              <a:rPr lang="en-IN" sz="2800">
                <a:solidFill>
                  <a:schemeClr val="dk1"/>
                </a:solidFill>
                <a:latin typeface="Corben"/>
                <a:ea typeface="Corben"/>
                <a:cs typeface="Corben"/>
                <a:sym typeface="Corben"/>
              </a:rPr>
              <a:t>BOOK AN APPOINTMENT</a:t>
            </a:r>
            <a:endParaRPr/>
          </a:p>
        </p:txBody>
      </p:sp>
      <p:sp>
        <p:nvSpPr>
          <p:cNvPr id="205" name="Google Shape;205;p6"/>
          <p:cNvSpPr/>
          <p:nvPr/>
        </p:nvSpPr>
        <p:spPr>
          <a:xfrm rot="5400000">
            <a:off x="2961813" y="4803926"/>
            <a:ext cx="1787372" cy="610340"/>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 </a:t>
            </a:r>
            <a:r>
              <a:rPr lang="en-IN" sz="1800">
                <a:solidFill>
                  <a:schemeClr val="dk1"/>
                </a:solidFill>
                <a:latin typeface="Corben"/>
                <a:ea typeface="Corben"/>
                <a:cs typeface="Corben"/>
                <a:sym typeface="Corben"/>
              </a:rPr>
              <a:t>AWS CLOUD</a:t>
            </a:r>
            <a:endParaRPr/>
          </a:p>
        </p:txBody>
      </p:sp>
      <p:sp>
        <p:nvSpPr>
          <p:cNvPr id="206" name="Google Shape;206;p6"/>
          <p:cNvSpPr/>
          <p:nvPr/>
        </p:nvSpPr>
        <p:spPr>
          <a:xfrm rot="5400000">
            <a:off x="3736384" y="4803926"/>
            <a:ext cx="1787372" cy="610340"/>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orben"/>
                <a:ea typeface="Corben"/>
                <a:cs typeface="Corben"/>
                <a:sym typeface="Corben"/>
              </a:rPr>
              <a:t>TEXT CLEANING</a:t>
            </a:r>
            <a:endParaRPr/>
          </a:p>
        </p:txBody>
      </p:sp>
      <p:sp>
        <p:nvSpPr>
          <p:cNvPr id="207" name="Google Shape;207;p6"/>
          <p:cNvSpPr/>
          <p:nvPr/>
        </p:nvSpPr>
        <p:spPr>
          <a:xfrm rot="5400000">
            <a:off x="4500613" y="4803926"/>
            <a:ext cx="1787372" cy="610340"/>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orben"/>
                <a:ea typeface="Corben"/>
                <a:cs typeface="Corben"/>
                <a:sym typeface="Corben"/>
              </a:rPr>
              <a:t>NLP MODEL</a:t>
            </a:r>
            <a:endParaRPr/>
          </a:p>
        </p:txBody>
      </p:sp>
      <p:sp>
        <p:nvSpPr>
          <p:cNvPr id="208" name="Google Shape;208;p6"/>
          <p:cNvSpPr/>
          <p:nvPr/>
        </p:nvSpPr>
        <p:spPr>
          <a:xfrm rot="5400000">
            <a:off x="5275184" y="4803926"/>
            <a:ext cx="1787372" cy="610340"/>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orben"/>
                <a:ea typeface="Corben"/>
                <a:cs typeface="Corben"/>
                <a:sym typeface="Corben"/>
              </a:rPr>
              <a:t>PREDICTION OF DISEASE</a:t>
            </a:r>
            <a:endParaRPr/>
          </a:p>
        </p:txBody>
      </p:sp>
      <p:sp>
        <p:nvSpPr>
          <p:cNvPr id="209" name="Google Shape;209;p6"/>
          <p:cNvSpPr/>
          <p:nvPr/>
        </p:nvSpPr>
        <p:spPr>
          <a:xfrm>
            <a:off x="3250158" y="1959725"/>
            <a:ext cx="2449311" cy="400110"/>
          </a:xfrm>
          <a:prstGeom prst="rightArrow">
            <a:avLst>
              <a:gd fmla="val 50000" name="adj1"/>
              <a:gd fmla="val 50000" name="adj2"/>
            </a:avLst>
          </a:prstGeom>
          <a:solidFill>
            <a:schemeClr val="dk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6"/>
          <p:cNvSpPr/>
          <p:nvPr/>
        </p:nvSpPr>
        <p:spPr>
          <a:xfrm>
            <a:off x="3202247" y="5004775"/>
            <a:ext cx="348082" cy="241925"/>
          </a:xfrm>
          <a:prstGeom prst="rightArrow">
            <a:avLst>
              <a:gd fmla="val 50000" name="adj1"/>
              <a:gd fmla="val 50000" name="adj2"/>
            </a:avLst>
          </a:prstGeom>
          <a:solidFill>
            <a:srgbClr val="0C0C0C"/>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211" name="Google Shape;211;p6"/>
          <p:cNvSpPr/>
          <p:nvPr/>
        </p:nvSpPr>
        <p:spPr>
          <a:xfrm>
            <a:off x="4170010" y="5051963"/>
            <a:ext cx="193367" cy="147553"/>
          </a:xfrm>
          <a:prstGeom prst="rightArrow">
            <a:avLst>
              <a:gd fmla="val 50000" name="adj1"/>
              <a:gd fmla="val 50000" name="adj2"/>
            </a:avLst>
          </a:prstGeom>
          <a:solidFill>
            <a:schemeClr val="dk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6"/>
          <p:cNvSpPr/>
          <p:nvPr/>
        </p:nvSpPr>
        <p:spPr>
          <a:xfrm rot="5400000">
            <a:off x="5237084" y="1826085"/>
            <a:ext cx="1787372" cy="610340"/>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orben"/>
                <a:ea typeface="Corben"/>
                <a:cs typeface="Corben"/>
                <a:sym typeface="Corben"/>
              </a:rPr>
              <a:t>PREDICTION OF DISEASE</a:t>
            </a:r>
            <a:endParaRPr/>
          </a:p>
        </p:txBody>
      </p:sp>
      <p:sp>
        <p:nvSpPr>
          <p:cNvPr id="213" name="Google Shape;213;p6"/>
          <p:cNvSpPr/>
          <p:nvPr/>
        </p:nvSpPr>
        <p:spPr>
          <a:xfrm>
            <a:off x="4926455" y="5051962"/>
            <a:ext cx="193367" cy="147553"/>
          </a:xfrm>
          <a:prstGeom prst="rightArrow">
            <a:avLst>
              <a:gd fmla="val 50000" name="adj1"/>
              <a:gd fmla="val 50000" name="adj2"/>
            </a:avLst>
          </a:prstGeom>
          <a:solidFill>
            <a:schemeClr val="dk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6"/>
          <p:cNvSpPr/>
          <p:nvPr/>
        </p:nvSpPr>
        <p:spPr>
          <a:xfrm>
            <a:off x="5708810" y="5035319"/>
            <a:ext cx="193367" cy="147553"/>
          </a:xfrm>
          <a:prstGeom prst="rightArrow">
            <a:avLst>
              <a:gd fmla="val 50000" name="adj1"/>
              <a:gd fmla="val 50000" name="adj2"/>
            </a:avLst>
          </a:prstGeom>
          <a:solidFill>
            <a:schemeClr val="dk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6"/>
          <p:cNvSpPr/>
          <p:nvPr/>
        </p:nvSpPr>
        <p:spPr>
          <a:xfrm>
            <a:off x="6484259" y="5035318"/>
            <a:ext cx="193367" cy="147553"/>
          </a:xfrm>
          <a:prstGeom prst="rightArrow">
            <a:avLst>
              <a:gd fmla="val 50000" name="adj1"/>
              <a:gd fmla="val 50000" name="adj2"/>
            </a:avLst>
          </a:prstGeom>
          <a:solidFill>
            <a:schemeClr val="dk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6"/>
          <p:cNvSpPr txBox="1"/>
          <p:nvPr/>
        </p:nvSpPr>
        <p:spPr>
          <a:xfrm>
            <a:off x="1193898" y="3240887"/>
            <a:ext cx="103114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200">
                <a:solidFill>
                  <a:schemeClr val="dk1"/>
                </a:solidFill>
                <a:latin typeface="Corben"/>
                <a:ea typeface="Corben"/>
                <a:cs typeface="Corben"/>
                <a:sym typeface="Corben"/>
              </a:rPr>
              <a:t>OR</a:t>
            </a:r>
            <a:endParaRPr sz="3200">
              <a:solidFill>
                <a:schemeClr val="dk1"/>
              </a:solidFill>
              <a:latin typeface="Corben"/>
              <a:ea typeface="Corben"/>
              <a:cs typeface="Corben"/>
              <a:sym typeface="Corben"/>
            </a:endParaRPr>
          </a:p>
        </p:txBody>
      </p:sp>
      <p:sp>
        <p:nvSpPr>
          <p:cNvPr id="217" name="Google Shape;217;p6"/>
          <p:cNvSpPr/>
          <p:nvPr/>
        </p:nvSpPr>
        <p:spPr>
          <a:xfrm>
            <a:off x="6453285" y="2076160"/>
            <a:ext cx="193367" cy="147553"/>
          </a:xfrm>
          <a:prstGeom prst="rightArrow">
            <a:avLst>
              <a:gd fmla="val 50000" name="adj1"/>
              <a:gd fmla="val 50000" name="adj2"/>
            </a:avLst>
          </a:prstGeom>
          <a:solidFill>
            <a:schemeClr val="dk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pic>
        <p:nvPicPr>
          <p:cNvPr id="223" name="Google Shape;223;p7">
            <a:hlinkClick action="ppaction://hlinksldjump" r:id="rId3"/>
          </p:cNvPr>
          <p:cNvPicPr preferRelativeResize="0"/>
          <p:nvPr>
            <p:ph idx="1" type="body"/>
          </p:nvPr>
        </p:nvPicPr>
        <p:blipFill rotWithShape="1">
          <a:blip r:embed="rId4">
            <a:alphaModFix/>
          </a:blip>
          <a:srcRect b="5323" l="0" r="0" t="11487"/>
          <a:stretch/>
        </p:blipFill>
        <p:spPr>
          <a:xfrm>
            <a:off x="-1" y="0"/>
            <a:ext cx="12191999" cy="6710289"/>
          </a:xfrm>
          <a:prstGeom prst="rect">
            <a:avLst/>
          </a:prstGeom>
          <a:noFill/>
          <a:ln>
            <a:noFill/>
          </a:ln>
        </p:spPr>
      </p:pic>
      <p:sp>
        <p:nvSpPr>
          <p:cNvPr id="224" name="Google Shape;224;p7"/>
          <p:cNvSpPr/>
          <p:nvPr/>
        </p:nvSpPr>
        <p:spPr>
          <a:xfrm>
            <a:off x="4792978" y="3228975"/>
            <a:ext cx="2606040" cy="4000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8"/>
          <p:cNvSpPr txBox="1"/>
          <p:nvPr/>
        </p:nvSpPr>
        <p:spPr>
          <a:xfrm flipH="1">
            <a:off x="0" y="292963"/>
            <a:ext cx="12192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u="sng">
                <a:solidFill>
                  <a:schemeClr val="dk1"/>
                </a:solidFill>
                <a:latin typeface="Calibri"/>
                <a:ea typeface="Calibri"/>
                <a:cs typeface="Calibri"/>
                <a:sym typeface="Calibri"/>
              </a:rPr>
              <a:t>Appointment with Doctor</a:t>
            </a:r>
            <a:endParaRPr b="1" sz="3200" u="sng">
              <a:solidFill>
                <a:schemeClr val="dk1"/>
              </a:solidFill>
              <a:latin typeface="Calibri"/>
              <a:ea typeface="Calibri"/>
              <a:cs typeface="Calibri"/>
              <a:sym typeface="Calibri"/>
            </a:endParaRPr>
          </a:p>
        </p:txBody>
      </p:sp>
      <p:sp>
        <p:nvSpPr>
          <p:cNvPr id="230" name="Google Shape;230;p8"/>
          <p:cNvSpPr/>
          <p:nvPr/>
        </p:nvSpPr>
        <p:spPr>
          <a:xfrm>
            <a:off x="885825" y="1133474"/>
            <a:ext cx="2047875" cy="4457700"/>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orben"/>
                <a:ea typeface="Corben"/>
                <a:cs typeface="Corben"/>
                <a:sym typeface="Corben"/>
              </a:rPr>
              <a:t>Top 5 doctors added to database</a:t>
            </a:r>
            <a:endParaRPr sz="1800">
              <a:solidFill>
                <a:schemeClr val="dk1"/>
              </a:solidFill>
              <a:latin typeface="Corben"/>
              <a:ea typeface="Corben"/>
              <a:cs typeface="Corben"/>
              <a:sym typeface="Corben"/>
            </a:endParaRPr>
          </a:p>
        </p:txBody>
      </p:sp>
      <p:sp>
        <p:nvSpPr>
          <p:cNvPr id="231" name="Google Shape;231;p8"/>
          <p:cNvSpPr/>
          <p:nvPr/>
        </p:nvSpPr>
        <p:spPr>
          <a:xfrm>
            <a:off x="4205287" y="1133474"/>
            <a:ext cx="2266950" cy="4429125"/>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orben"/>
                <a:ea typeface="Corben"/>
                <a:cs typeface="Corben"/>
                <a:sym typeface="Corben"/>
              </a:rPr>
              <a:t>Filter doctors based on location and specialization</a:t>
            </a:r>
            <a:endParaRPr sz="1800">
              <a:solidFill>
                <a:schemeClr val="dk1"/>
              </a:solidFill>
              <a:latin typeface="Corben"/>
              <a:ea typeface="Corben"/>
              <a:cs typeface="Corben"/>
              <a:sym typeface="Corben"/>
            </a:endParaRPr>
          </a:p>
        </p:txBody>
      </p:sp>
      <p:sp>
        <p:nvSpPr>
          <p:cNvPr id="232" name="Google Shape;232;p8"/>
          <p:cNvSpPr/>
          <p:nvPr/>
        </p:nvSpPr>
        <p:spPr>
          <a:xfrm>
            <a:off x="7672387" y="1133475"/>
            <a:ext cx="2447925" cy="4429124"/>
          </a:xfrm>
          <a:prstGeom prst="rect">
            <a:avLst/>
          </a:prstGeom>
          <a:solidFill>
            <a:schemeClr val="l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orben"/>
                <a:ea typeface="Corben"/>
                <a:cs typeface="Corben"/>
                <a:sym typeface="Corben"/>
              </a:rPr>
              <a:t>Book appointment and call them directly</a:t>
            </a:r>
            <a:endParaRPr sz="1800">
              <a:solidFill>
                <a:schemeClr val="dk1"/>
              </a:solidFill>
              <a:latin typeface="Corben"/>
              <a:ea typeface="Corben"/>
              <a:cs typeface="Corben"/>
              <a:sym typeface="Corben"/>
            </a:endParaRPr>
          </a:p>
        </p:txBody>
      </p:sp>
      <p:sp>
        <p:nvSpPr>
          <p:cNvPr id="233" name="Google Shape;233;p8"/>
          <p:cNvSpPr/>
          <p:nvPr/>
        </p:nvSpPr>
        <p:spPr>
          <a:xfrm>
            <a:off x="3181350" y="3114675"/>
            <a:ext cx="457200" cy="314325"/>
          </a:xfrm>
          <a:prstGeom prst="rightArrow">
            <a:avLst>
              <a:gd fmla="val 50000" name="adj1"/>
              <a:gd fmla="val 50000" name="adj2"/>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8"/>
          <p:cNvSpPr/>
          <p:nvPr/>
        </p:nvSpPr>
        <p:spPr>
          <a:xfrm>
            <a:off x="6843712" y="3114675"/>
            <a:ext cx="457200" cy="314325"/>
          </a:xfrm>
          <a:prstGeom prst="rightArrow">
            <a:avLst>
              <a:gd fmla="val 50000" name="adj1"/>
              <a:gd fmla="val 50000" name="adj2"/>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pic>
        <p:nvPicPr>
          <p:cNvPr id="240" name="Google Shape;240;p9"/>
          <p:cNvPicPr preferRelativeResize="0"/>
          <p:nvPr>
            <p:ph idx="1" type="body"/>
          </p:nvPr>
        </p:nvPicPr>
        <p:blipFill rotWithShape="1">
          <a:blip r:embed="rId3">
            <a:alphaModFix/>
          </a:blip>
          <a:srcRect b="4878" l="0" r="0" t="12358"/>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2022-02-09T07:53:10Z</dcterms:created>
  <dc:creator>Saransh Bharti</dc:creator>
</cp:coreProperties>
</file>