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1" r:id="rId3"/>
    <p:sldId id="267" r:id="rId4"/>
    <p:sldId id="257" r:id="rId5"/>
    <p:sldId id="265" r:id="rId6"/>
    <p:sldId id="258" r:id="rId7"/>
    <p:sldId id="259" r:id="rId8"/>
    <p:sldId id="260" r:id="rId9"/>
    <p:sldId id="262" r:id="rId10"/>
    <p:sldId id="263" r:id="rId11"/>
    <p:sldId id="264" r:id="rId12"/>
    <p:sldId id="266"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4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285398-6D89-4FB7-A930-47206C6EA972}" type="datetimeFigureOut">
              <a:rPr lang="en-IN" smtClean="0"/>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8E6315-1368-4A78-B17C-F5456573B358}" type="slidenum">
              <a:rPr lang="en-IN" smtClean="0"/>
              <a:t>‹#›</a:t>
            </a:fld>
            <a:endParaRPr lang="en-IN"/>
          </a:p>
        </p:txBody>
      </p:sp>
    </p:spTree>
    <p:extLst>
      <p:ext uri="{BB962C8B-B14F-4D97-AF65-F5344CB8AC3E}">
        <p14:creationId xmlns:p14="http://schemas.microsoft.com/office/powerpoint/2010/main" val="4085104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285398-6D89-4FB7-A930-47206C6EA972}" type="datetimeFigureOut">
              <a:rPr lang="en-IN" smtClean="0"/>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8E6315-1368-4A78-B17C-F5456573B358}" type="slidenum">
              <a:rPr lang="en-IN" smtClean="0"/>
              <a:t>‹#›</a:t>
            </a:fld>
            <a:endParaRPr lang="en-IN"/>
          </a:p>
        </p:txBody>
      </p:sp>
    </p:spTree>
    <p:extLst>
      <p:ext uri="{BB962C8B-B14F-4D97-AF65-F5344CB8AC3E}">
        <p14:creationId xmlns:p14="http://schemas.microsoft.com/office/powerpoint/2010/main" val="2958455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285398-6D89-4FB7-A930-47206C6EA972}" type="datetimeFigureOut">
              <a:rPr lang="en-IN" smtClean="0"/>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8E6315-1368-4A78-B17C-F5456573B35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02845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285398-6D89-4FB7-A930-47206C6EA972}" type="datetimeFigureOut">
              <a:rPr lang="en-IN" smtClean="0"/>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8E6315-1368-4A78-B17C-F5456573B358}" type="slidenum">
              <a:rPr lang="en-IN" smtClean="0"/>
              <a:t>‹#›</a:t>
            </a:fld>
            <a:endParaRPr lang="en-IN"/>
          </a:p>
        </p:txBody>
      </p:sp>
    </p:spTree>
    <p:extLst>
      <p:ext uri="{BB962C8B-B14F-4D97-AF65-F5344CB8AC3E}">
        <p14:creationId xmlns:p14="http://schemas.microsoft.com/office/powerpoint/2010/main" val="2334796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285398-6D89-4FB7-A930-47206C6EA972}" type="datetimeFigureOut">
              <a:rPr lang="en-IN" smtClean="0"/>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8E6315-1368-4A78-B17C-F5456573B35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21299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285398-6D89-4FB7-A930-47206C6EA972}" type="datetimeFigureOut">
              <a:rPr lang="en-IN" smtClean="0"/>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8E6315-1368-4A78-B17C-F5456573B358}" type="slidenum">
              <a:rPr lang="en-IN" smtClean="0"/>
              <a:t>‹#›</a:t>
            </a:fld>
            <a:endParaRPr lang="en-IN"/>
          </a:p>
        </p:txBody>
      </p:sp>
    </p:spTree>
    <p:extLst>
      <p:ext uri="{BB962C8B-B14F-4D97-AF65-F5344CB8AC3E}">
        <p14:creationId xmlns:p14="http://schemas.microsoft.com/office/powerpoint/2010/main" val="28489480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285398-6D89-4FB7-A930-47206C6EA972}" type="datetimeFigureOut">
              <a:rPr lang="en-IN" smtClean="0"/>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8E6315-1368-4A78-B17C-F5456573B358}" type="slidenum">
              <a:rPr lang="en-IN" smtClean="0"/>
              <a:t>‹#›</a:t>
            </a:fld>
            <a:endParaRPr lang="en-IN"/>
          </a:p>
        </p:txBody>
      </p:sp>
    </p:spTree>
    <p:extLst>
      <p:ext uri="{BB962C8B-B14F-4D97-AF65-F5344CB8AC3E}">
        <p14:creationId xmlns:p14="http://schemas.microsoft.com/office/powerpoint/2010/main" val="1194109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285398-6D89-4FB7-A930-47206C6EA972}" type="datetimeFigureOut">
              <a:rPr lang="en-IN" smtClean="0"/>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8E6315-1368-4A78-B17C-F5456573B358}" type="slidenum">
              <a:rPr lang="en-IN" smtClean="0"/>
              <a:t>‹#›</a:t>
            </a:fld>
            <a:endParaRPr lang="en-IN"/>
          </a:p>
        </p:txBody>
      </p:sp>
    </p:spTree>
    <p:extLst>
      <p:ext uri="{BB962C8B-B14F-4D97-AF65-F5344CB8AC3E}">
        <p14:creationId xmlns:p14="http://schemas.microsoft.com/office/powerpoint/2010/main" val="105209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285398-6D89-4FB7-A930-47206C6EA972}" type="datetimeFigureOut">
              <a:rPr lang="en-IN" smtClean="0"/>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8E6315-1368-4A78-B17C-F5456573B358}" type="slidenum">
              <a:rPr lang="en-IN" smtClean="0"/>
              <a:t>‹#›</a:t>
            </a:fld>
            <a:endParaRPr lang="en-IN"/>
          </a:p>
        </p:txBody>
      </p:sp>
    </p:spTree>
    <p:extLst>
      <p:ext uri="{BB962C8B-B14F-4D97-AF65-F5344CB8AC3E}">
        <p14:creationId xmlns:p14="http://schemas.microsoft.com/office/powerpoint/2010/main" val="3630946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285398-6D89-4FB7-A930-47206C6EA972}" type="datetimeFigureOut">
              <a:rPr lang="en-IN" smtClean="0"/>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8E6315-1368-4A78-B17C-F5456573B358}" type="slidenum">
              <a:rPr lang="en-IN" smtClean="0"/>
              <a:t>‹#›</a:t>
            </a:fld>
            <a:endParaRPr lang="en-IN"/>
          </a:p>
        </p:txBody>
      </p:sp>
    </p:spTree>
    <p:extLst>
      <p:ext uri="{BB962C8B-B14F-4D97-AF65-F5344CB8AC3E}">
        <p14:creationId xmlns:p14="http://schemas.microsoft.com/office/powerpoint/2010/main" val="1946036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285398-6D89-4FB7-A930-47206C6EA972}" type="datetimeFigureOut">
              <a:rPr lang="en-IN" smtClean="0"/>
              <a:t>24-10-2023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8E6315-1368-4A78-B17C-F5456573B358}" type="slidenum">
              <a:rPr lang="en-IN" smtClean="0"/>
              <a:t>‹#›</a:t>
            </a:fld>
            <a:endParaRPr lang="en-IN"/>
          </a:p>
        </p:txBody>
      </p:sp>
    </p:spTree>
    <p:extLst>
      <p:ext uri="{BB962C8B-B14F-4D97-AF65-F5344CB8AC3E}">
        <p14:creationId xmlns:p14="http://schemas.microsoft.com/office/powerpoint/2010/main" val="2433768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285398-6D89-4FB7-A930-47206C6EA972}" type="datetimeFigureOut">
              <a:rPr lang="en-IN" smtClean="0"/>
              <a:t>24-10-2023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8E6315-1368-4A78-B17C-F5456573B358}" type="slidenum">
              <a:rPr lang="en-IN" smtClean="0"/>
              <a:t>‹#›</a:t>
            </a:fld>
            <a:endParaRPr lang="en-IN"/>
          </a:p>
        </p:txBody>
      </p:sp>
    </p:spTree>
    <p:extLst>
      <p:ext uri="{BB962C8B-B14F-4D97-AF65-F5344CB8AC3E}">
        <p14:creationId xmlns:p14="http://schemas.microsoft.com/office/powerpoint/2010/main" val="245914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285398-6D89-4FB7-A930-47206C6EA972}" type="datetimeFigureOut">
              <a:rPr lang="en-IN" smtClean="0"/>
              <a:t>24-10-2023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8E6315-1368-4A78-B17C-F5456573B358}" type="slidenum">
              <a:rPr lang="en-IN" smtClean="0"/>
              <a:t>‹#›</a:t>
            </a:fld>
            <a:endParaRPr lang="en-IN"/>
          </a:p>
        </p:txBody>
      </p:sp>
    </p:spTree>
    <p:extLst>
      <p:ext uri="{BB962C8B-B14F-4D97-AF65-F5344CB8AC3E}">
        <p14:creationId xmlns:p14="http://schemas.microsoft.com/office/powerpoint/2010/main" val="3744285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285398-6D89-4FB7-A930-47206C6EA972}" type="datetimeFigureOut">
              <a:rPr lang="en-IN" smtClean="0"/>
              <a:t>24-10-2023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8E6315-1368-4A78-B17C-F5456573B358}" type="slidenum">
              <a:rPr lang="en-IN" smtClean="0"/>
              <a:t>‹#›</a:t>
            </a:fld>
            <a:endParaRPr lang="en-IN"/>
          </a:p>
        </p:txBody>
      </p:sp>
    </p:spTree>
    <p:extLst>
      <p:ext uri="{BB962C8B-B14F-4D97-AF65-F5344CB8AC3E}">
        <p14:creationId xmlns:p14="http://schemas.microsoft.com/office/powerpoint/2010/main" val="1112372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285398-6D89-4FB7-A930-47206C6EA972}" type="datetimeFigureOut">
              <a:rPr lang="en-IN" smtClean="0"/>
              <a:t>24-10-2023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8E6315-1368-4A78-B17C-F5456573B358}" type="slidenum">
              <a:rPr lang="en-IN" smtClean="0"/>
              <a:t>‹#›</a:t>
            </a:fld>
            <a:endParaRPr lang="en-IN"/>
          </a:p>
        </p:txBody>
      </p:sp>
    </p:spTree>
    <p:extLst>
      <p:ext uri="{BB962C8B-B14F-4D97-AF65-F5344CB8AC3E}">
        <p14:creationId xmlns:p14="http://schemas.microsoft.com/office/powerpoint/2010/main" val="1613296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285398-6D89-4FB7-A930-47206C6EA972}" type="datetimeFigureOut">
              <a:rPr lang="en-IN" smtClean="0"/>
              <a:t>24-10-2023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8E6315-1368-4A78-B17C-F5456573B358}" type="slidenum">
              <a:rPr lang="en-IN" smtClean="0"/>
              <a:t>‹#›</a:t>
            </a:fld>
            <a:endParaRPr lang="en-IN"/>
          </a:p>
        </p:txBody>
      </p:sp>
    </p:spTree>
    <p:extLst>
      <p:ext uri="{BB962C8B-B14F-4D97-AF65-F5344CB8AC3E}">
        <p14:creationId xmlns:p14="http://schemas.microsoft.com/office/powerpoint/2010/main" val="2093274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3285398-6D89-4FB7-A930-47206C6EA972}" type="datetimeFigureOut">
              <a:rPr lang="en-IN" smtClean="0"/>
              <a:t>24-10-2023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98E6315-1368-4A78-B17C-F5456573B358}" type="slidenum">
              <a:rPr lang="en-IN" smtClean="0"/>
              <a:t>‹#›</a:t>
            </a:fld>
            <a:endParaRPr lang="en-IN"/>
          </a:p>
        </p:txBody>
      </p:sp>
    </p:spTree>
    <p:extLst>
      <p:ext uri="{BB962C8B-B14F-4D97-AF65-F5344CB8AC3E}">
        <p14:creationId xmlns:p14="http://schemas.microsoft.com/office/powerpoint/2010/main" val="122066585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gautami0310/teamviewer_challenge_repo/blob/main/Q1.2.sql" TargetMode="External"/><Relationship Id="rId2" Type="http://schemas.openxmlformats.org/officeDocument/2006/relationships/hyperlink" Target="https://github.com/gautami0310/teamviewer_challenge_repo/blob/main/Q1.1.sql" TargetMode="External"/><Relationship Id="rId1" Type="http://schemas.openxmlformats.org/officeDocument/2006/relationships/slideLayout" Target="../slideLayouts/slideLayout2.xml"/><Relationship Id="rId5" Type="http://schemas.openxmlformats.org/officeDocument/2006/relationships/hyperlink" Target="https://openclipart.org/detail/130963/gs_text"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286F6-E82E-4ABD-4EC5-A0C0C3BF3718}"/>
              </a:ext>
            </a:extLst>
          </p:cNvPr>
          <p:cNvSpPr>
            <a:spLocks noGrp="1"/>
          </p:cNvSpPr>
          <p:nvPr>
            <p:ph type="ctrTitle"/>
          </p:nvPr>
        </p:nvSpPr>
        <p:spPr>
          <a:xfrm>
            <a:off x="905621" y="1235574"/>
            <a:ext cx="9144000" cy="1490208"/>
          </a:xfrm>
        </p:spPr>
        <p:txBody>
          <a:bodyPr>
            <a:normAutofit/>
          </a:bodyPr>
          <a:lstStyle/>
          <a:p>
            <a:pPr algn="ctr"/>
            <a:r>
              <a:rPr lang="en-IN" sz="4800" dirty="0"/>
              <a:t>TEAMVIEWER ASSIGNMENT</a:t>
            </a:r>
          </a:p>
        </p:txBody>
      </p:sp>
      <p:sp>
        <p:nvSpPr>
          <p:cNvPr id="3" name="Subtitle 2">
            <a:extLst>
              <a:ext uri="{FF2B5EF4-FFF2-40B4-BE49-F238E27FC236}">
                <a16:creationId xmlns:a16="http://schemas.microsoft.com/office/drawing/2014/main" id="{D3721425-9014-E23F-1DE1-95601059B22D}"/>
              </a:ext>
            </a:extLst>
          </p:cNvPr>
          <p:cNvSpPr>
            <a:spLocks noGrp="1"/>
          </p:cNvSpPr>
          <p:nvPr>
            <p:ph type="subTitle" idx="1"/>
          </p:nvPr>
        </p:nvSpPr>
        <p:spPr>
          <a:xfrm>
            <a:off x="1594153" y="3571862"/>
            <a:ext cx="7766936" cy="1096899"/>
          </a:xfrm>
        </p:spPr>
        <p:txBody>
          <a:bodyPr/>
          <a:lstStyle/>
          <a:p>
            <a:pPr algn="r"/>
            <a:r>
              <a:rPr lang="en-IN" dirty="0"/>
              <a:t>By Gautami Pande</a:t>
            </a:r>
          </a:p>
        </p:txBody>
      </p:sp>
    </p:spTree>
    <p:extLst>
      <p:ext uri="{BB962C8B-B14F-4D97-AF65-F5344CB8AC3E}">
        <p14:creationId xmlns:p14="http://schemas.microsoft.com/office/powerpoint/2010/main" val="3308171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25735-3919-37AD-EEBA-07122D32D43B}"/>
              </a:ext>
            </a:extLst>
          </p:cNvPr>
          <p:cNvSpPr>
            <a:spLocks noGrp="1"/>
          </p:cNvSpPr>
          <p:nvPr>
            <p:ph type="title"/>
          </p:nvPr>
        </p:nvSpPr>
        <p:spPr>
          <a:xfrm>
            <a:off x="677334" y="609600"/>
            <a:ext cx="8884676" cy="720843"/>
          </a:xfrm>
        </p:spPr>
        <p:txBody>
          <a:bodyPr>
            <a:normAutofit/>
          </a:bodyPr>
          <a:lstStyle/>
          <a:p>
            <a:pPr algn="ctr"/>
            <a:r>
              <a:rPr lang="en-IN" sz="3600" b="1" dirty="0"/>
              <a:t>PROBLEM STATEMENT #3</a:t>
            </a:r>
          </a:p>
        </p:txBody>
      </p:sp>
      <p:sp>
        <p:nvSpPr>
          <p:cNvPr id="3" name="Content Placeholder 2">
            <a:extLst>
              <a:ext uri="{FF2B5EF4-FFF2-40B4-BE49-F238E27FC236}">
                <a16:creationId xmlns:a16="http://schemas.microsoft.com/office/drawing/2014/main" id="{8CADEF64-5CE9-0E26-ABB5-600113A9275E}"/>
              </a:ext>
            </a:extLst>
          </p:cNvPr>
          <p:cNvSpPr>
            <a:spLocks noGrp="1"/>
          </p:cNvSpPr>
          <p:nvPr>
            <p:ph idx="1"/>
          </p:nvPr>
        </p:nvSpPr>
        <p:spPr>
          <a:xfrm>
            <a:off x="677333" y="1646784"/>
            <a:ext cx="8884677" cy="3880773"/>
          </a:xfrm>
        </p:spPr>
        <p:txBody>
          <a:bodyPr>
            <a:normAutofit/>
          </a:bodyPr>
          <a:lstStyle/>
          <a:p>
            <a:pPr marL="0" indent="0">
              <a:buNone/>
            </a:pPr>
            <a:r>
              <a:rPr lang="en-US" sz="1200" b="1" dirty="0"/>
              <a:t>Freshdesk is a customer service software that another team in the company is using to interact with their customers.</a:t>
            </a:r>
          </a:p>
          <a:p>
            <a:pPr marL="0" indent="0">
              <a:buNone/>
            </a:pPr>
            <a:r>
              <a:rPr lang="en-US" sz="1200" b="1" dirty="0"/>
              <a:t>They would like to evaluate efficiency of their support agents.</a:t>
            </a:r>
          </a:p>
          <a:p>
            <a:pPr marL="0" indent="0">
              <a:buNone/>
            </a:pPr>
            <a:r>
              <a:rPr lang="en-US" sz="1200" b="1" dirty="0"/>
              <a:t>In order to do that, they asked you to import data about the tickets they resolve into the data warehouse.</a:t>
            </a:r>
          </a:p>
          <a:p>
            <a:pPr marL="0" indent="0">
              <a:buNone/>
            </a:pPr>
            <a:r>
              <a:rPr lang="en-US" sz="1200" b="1" dirty="0"/>
              <a:t>You can find the details about the Freshdesk API here: https://developers.freshdesk.com/v2/docs/data-api/#</a:t>
            </a:r>
          </a:p>
          <a:p>
            <a:pPr marL="0" indent="0">
              <a:buNone/>
            </a:pPr>
            <a:r>
              <a:rPr lang="en-US" sz="1200" b="1" dirty="0"/>
              <a:t>Tell us how you would create a data ingestion that would accomplish the task of getting complete data about the tickets.</a:t>
            </a:r>
          </a:p>
          <a:p>
            <a:pPr marL="0" indent="0">
              <a:buNone/>
            </a:pPr>
            <a:r>
              <a:rPr lang="en-US" sz="1200" b="1" dirty="0"/>
              <a:t>- which technologies would you use?</a:t>
            </a:r>
          </a:p>
          <a:p>
            <a:pPr marL="0" indent="0">
              <a:buNone/>
            </a:pPr>
            <a:r>
              <a:rPr lang="en-US" sz="1200" b="1" dirty="0"/>
              <a:t>- how would the process be deployed and updated?</a:t>
            </a:r>
          </a:p>
          <a:p>
            <a:pPr marL="0" indent="0">
              <a:buNone/>
            </a:pPr>
            <a:r>
              <a:rPr lang="en-US" sz="1200" b="1" dirty="0"/>
              <a:t>- where would you store the sensitive information such as access credentials?</a:t>
            </a:r>
          </a:p>
          <a:p>
            <a:pPr marL="0" indent="0">
              <a:buNone/>
            </a:pPr>
            <a:r>
              <a:rPr lang="en-US" sz="1200" b="1" dirty="0"/>
              <a:t>- how would you structure the data?</a:t>
            </a:r>
          </a:p>
          <a:p>
            <a:pPr marL="0" indent="0">
              <a:buNone/>
            </a:pPr>
            <a:r>
              <a:rPr lang="en-US" sz="1200" b="1" dirty="0"/>
              <a:t>- how would you report on it?</a:t>
            </a:r>
            <a:endParaRPr lang="en-IN" dirty="0"/>
          </a:p>
        </p:txBody>
      </p:sp>
    </p:spTree>
    <p:extLst>
      <p:ext uri="{BB962C8B-B14F-4D97-AF65-F5344CB8AC3E}">
        <p14:creationId xmlns:p14="http://schemas.microsoft.com/office/powerpoint/2010/main" val="1480346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0B18B-9636-32EF-0AB7-A5D0FD1A82D1}"/>
              </a:ext>
            </a:extLst>
          </p:cNvPr>
          <p:cNvSpPr>
            <a:spLocks noGrp="1"/>
          </p:cNvSpPr>
          <p:nvPr>
            <p:ph type="title"/>
          </p:nvPr>
        </p:nvSpPr>
        <p:spPr>
          <a:xfrm>
            <a:off x="677334" y="609600"/>
            <a:ext cx="8596668" cy="903785"/>
          </a:xfrm>
        </p:spPr>
        <p:txBody>
          <a:bodyPr>
            <a:normAutofit/>
          </a:bodyPr>
          <a:lstStyle/>
          <a:p>
            <a:pPr algn="ctr"/>
            <a:r>
              <a:rPr lang="en-IN" sz="3600" b="1" dirty="0"/>
              <a:t>SOLUTION #3</a:t>
            </a:r>
          </a:p>
        </p:txBody>
      </p:sp>
      <p:sp>
        <p:nvSpPr>
          <p:cNvPr id="3" name="Content Placeholder 2">
            <a:extLst>
              <a:ext uri="{FF2B5EF4-FFF2-40B4-BE49-F238E27FC236}">
                <a16:creationId xmlns:a16="http://schemas.microsoft.com/office/drawing/2014/main" id="{40BA57B8-745F-0B63-E458-18A333B30BFA}"/>
              </a:ext>
            </a:extLst>
          </p:cNvPr>
          <p:cNvSpPr>
            <a:spLocks noGrp="1"/>
          </p:cNvSpPr>
          <p:nvPr>
            <p:ph idx="1"/>
          </p:nvPr>
        </p:nvSpPr>
        <p:spPr>
          <a:xfrm>
            <a:off x="939885" y="1513385"/>
            <a:ext cx="8596668" cy="4309018"/>
          </a:xfrm>
        </p:spPr>
        <p:txBody>
          <a:bodyPr>
            <a:normAutofit/>
          </a:bodyPr>
          <a:lstStyle/>
          <a:p>
            <a:pPr marL="0" indent="0">
              <a:buNone/>
            </a:pPr>
            <a:endParaRPr lang="en-IN" sz="1200" dirty="0"/>
          </a:p>
        </p:txBody>
      </p:sp>
    </p:spTree>
    <p:extLst>
      <p:ext uri="{BB962C8B-B14F-4D97-AF65-F5344CB8AC3E}">
        <p14:creationId xmlns:p14="http://schemas.microsoft.com/office/powerpoint/2010/main" val="1300946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CC048-27A2-C0A7-DABF-34E86904E760}"/>
              </a:ext>
            </a:extLst>
          </p:cNvPr>
          <p:cNvSpPr>
            <a:spLocks noGrp="1"/>
          </p:cNvSpPr>
          <p:nvPr>
            <p:ph type="title"/>
          </p:nvPr>
        </p:nvSpPr>
        <p:spPr>
          <a:xfrm>
            <a:off x="677334" y="609600"/>
            <a:ext cx="8596668" cy="783771"/>
          </a:xfrm>
        </p:spPr>
        <p:txBody>
          <a:bodyPr/>
          <a:lstStyle/>
          <a:p>
            <a:r>
              <a:rPr lang="en-IN" dirty="0"/>
              <a:t>What Is Airflow?</a:t>
            </a:r>
          </a:p>
        </p:txBody>
      </p:sp>
      <p:sp>
        <p:nvSpPr>
          <p:cNvPr id="3" name="Content Placeholder 2">
            <a:extLst>
              <a:ext uri="{FF2B5EF4-FFF2-40B4-BE49-F238E27FC236}">
                <a16:creationId xmlns:a16="http://schemas.microsoft.com/office/drawing/2014/main" id="{1876FBEC-2433-6AFD-9865-2C886D7AC7F8}"/>
              </a:ext>
            </a:extLst>
          </p:cNvPr>
          <p:cNvSpPr>
            <a:spLocks noGrp="1"/>
          </p:cNvSpPr>
          <p:nvPr>
            <p:ph idx="1"/>
          </p:nvPr>
        </p:nvSpPr>
        <p:spPr>
          <a:xfrm>
            <a:off x="677334" y="1645920"/>
            <a:ext cx="4530392" cy="4232365"/>
          </a:xfrm>
        </p:spPr>
        <p:txBody>
          <a:bodyPr/>
          <a:lstStyle/>
          <a:p>
            <a:r>
              <a:rPr lang="en-US" dirty="0"/>
              <a:t>"Airflow is an open-source workflow management platform designed to programmatically schedule, monitor, and manage complex workflows for data engineering and data science.“</a:t>
            </a:r>
          </a:p>
          <a:p>
            <a:r>
              <a:rPr lang="en-US" dirty="0"/>
              <a:t>A sequence of Tasks, defined as DAG(Directed Acyclic Graph) is created to run the job as per schedule. </a:t>
            </a:r>
          </a:p>
          <a:p>
            <a:r>
              <a:rPr lang="en-US" dirty="0"/>
              <a:t>The code is written with Python programming language.</a:t>
            </a:r>
            <a:endParaRPr lang="en-IN" dirty="0"/>
          </a:p>
        </p:txBody>
      </p:sp>
      <p:pic>
        <p:nvPicPr>
          <p:cNvPr id="5" name="Picture 4">
            <a:extLst>
              <a:ext uri="{FF2B5EF4-FFF2-40B4-BE49-F238E27FC236}">
                <a16:creationId xmlns:a16="http://schemas.microsoft.com/office/drawing/2014/main" id="{52B91CF0-E51D-536A-6DA5-1367A37EE1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638560"/>
            <a:ext cx="3448050" cy="1323975"/>
          </a:xfrm>
          <a:prstGeom prst="rect">
            <a:avLst/>
          </a:prstGeom>
        </p:spPr>
      </p:pic>
    </p:spTree>
    <p:extLst>
      <p:ext uri="{BB962C8B-B14F-4D97-AF65-F5344CB8AC3E}">
        <p14:creationId xmlns:p14="http://schemas.microsoft.com/office/powerpoint/2010/main" val="3128597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CC048-27A2-C0A7-DABF-34E86904E760}"/>
              </a:ext>
            </a:extLst>
          </p:cNvPr>
          <p:cNvSpPr>
            <a:spLocks noGrp="1"/>
          </p:cNvSpPr>
          <p:nvPr>
            <p:ph type="title"/>
          </p:nvPr>
        </p:nvSpPr>
        <p:spPr>
          <a:xfrm>
            <a:off x="677334" y="609600"/>
            <a:ext cx="8596668" cy="783771"/>
          </a:xfrm>
        </p:spPr>
        <p:txBody>
          <a:bodyPr/>
          <a:lstStyle/>
          <a:p>
            <a:r>
              <a:rPr lang="en-IN" dirty="0"/>
              <a:t>What Is DBT?</a:t>
            </a:r>
          </a:p>
        </p:txBody>
      </p:sp>
      <p:sp>
        <p:nvSpPr>
          <p:cNvPr id="3" name="Content Placeholder 2">
            <a:extLst>
              <a:ext uri="{FF2B5EF4-FFF2-40B4-BE49-F238E27FC236}">
                <a16:creationId xmlns:a16="http://schemas.microsoft.com/office/drawing/2014/main" id="{1876FBEC-2433-6AFD-9865-2C886D7AC7F8}"/>
              </a:ext>
            </a:extLst>
          </p:cNvPr>
          <p:cNvSpPr>
            <a:spLocks noGrp="1"/>
          </p:cNvSpPr>
          <p:nvPr>
            <p:ph idx="1"/>
          </p:nvPr>
        </p:nvSpPr>
        <p:spPr>
          <a:xfrm>
            <a:off x="677334" y="1645920"/>
            <a:ext cx="4530392" cy="4232365"/>
          </a:xfrm>
        </p:spPr>
        <p:txBody>
          <a:bodyPr/>
          <a:lstStyle/>
          <a:p>
            <a:r>
              <a:rPr lang="en-US" dirty="0"/>
              <a:t>DBT is a tool that provides a development framework.</a:t>
            </a:r>
          </a:p>
          <a:p>
            <a:r>
              <a:rPr lang="en-US" b="0" i="0" dirty="0">
                <a:solidFill>
                  <a:srgbClr val="2C2825"/>
                </a:solidFill>
                <a:effectLst/>
              </a:rPr>
              <a:t>It combines modular SQL with software engineering best practices to make data transformation reliable, fast, and fun.</a:t>
            </a:r>
            <a:r>
              <a:rPr lang="en-US" dirty="0"/>
              <a:t> </a:t>
            </a:r>
          </a:p>
          <a:p>
            <a:r>
              <a:rPr lang="en-US" b="0" i="0" dirty="0">
                <a:solidFill>
                  <a:srgbClr val="2C2825"/>
                </a:solidFill>
                <a:effectLst/>
              </a:rPr>
              <a:t>We can write custom business logic using SQL, automate data quality testing, deploy the code, and deliver trusted data with data documentation side-by-side with the code.</a:t>
            </a:r>
            <a:endParaRPr lang="en-US" dirty="0"/>
          </a:p>
        </p:txBody>
      </p:sp>
      <p:pic>
        <p:nvPicPr>
          <p:cNvPr id="6" name="Picture 5">
            <a:extLst>
              <a:ext uri="{FF2B5EF4-FFF2-40B4-BE49-F238E27FC236}">
                <a16:creationId xmlns:a16="http://schemas.microsoft.com/office/drawing/2014/main" id="{91405519-312B-2A83-C46B-D2CEC5D627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5446" y="2131831"/>
            <a:ext cx="3678556" cy="1839278"/>
          </a:xfrm>
          <a:prstGeom prst="rect">
            <a:avLst/>
          </a:prstGeom>
        </p:spPr>
      </p:pic>
    </p:spTree>
    <p:extLst>
      <p:ext uri="{BB962C8B-B14F-4D97-AF65-F5344CB8AC3E}">
        <p14:creationId xmlns:p14="http://schemas.microsoft.com/office/powerpoint/2010/main" val="4215806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77BF7-4795-340C-F6D2-9F62A97DF358}"/>
              </a:ext>
            </a:extLst>
          </p:cNvPr>
          <p:cNvSpPr>
            <a:spLocks noGrp="1"/>
          </p:cNvSpPr>
          <p:nvPr>
            <p:ph type="title"/>
          </p:nvPr>
        </p:nvSpPr>
        <p:spPr>
          <a:xfrm>
            <a:off x="677334" y="609600"/>
            <a:ext cx="8596668" cy="940526"/>
          </a:xfrm>
        </p:spPr>
        <p:txBody>
          <a:bodyPr/>
          <a:lstStyle/>
          <a:p>
            <a:r>
              <a:rPr lang="en-IN" dirty="0"/>
              <a:t>Contents</a:t>
            </a:r>
          </a:p>
        </p:txBody>
      </p:sp>
      <p:sp>
        <p:nvSpPr>
          <p:cNvPr id="3" name="Content Placeholder 2">
            <a:extLst>
              <a:ext uri="{FF2B5EF4-FFF2-40B4-BE49-F238E27FC236}">
                <a16:creationId xmlns:a16="http://schemas.microsoft.com/office/drawing/2014/main" id="{D39B714C-0BC6-E7F8-99DF-26C7CB158DEF}"/>
              </a:ext>
            </a:extLst>
          </p:cNvPr>
          <p:cNvSpPr>
            <a:spLocks noGrp="1"/>
          </p:cNvSpPr>
          <p:nvPr>
            <p:ph idx="1"/>
          </p:nvPr>
        </p:nvSpPr>
        <p:spPr>
          <a:xfrm>
            <a:off x="677334" y="1645921"/>
            <a:ext cx="8596668" cy="4395442"/>
          </a:xfrm>
        </p:spPr>
        <p:txBody>
          <a:bodyPr/>
          <a:lstStyle/>
          <a:p>
            <a:r>
              <a:rPr lang="en-IN" dirty="0"/>
              <a:t>My Introduction</a:t>
            </a:r>
          </a:p>
          <a:p>
            <a:r>
              <a:rPr lang="en-IN" dirty="0"/>
              <a:t>Problem Statement #1</a:t>
            </a:r>
          </a:p>
          <a:p>
            <a:r>
              <a:rPr lang="en-IN" dirty="0"/>
              <a:t>Solution for #1</a:t>
            </a:r>
          </a:p>
          <a:p>
            <a:r>
              <a:rPr lang="en-IN" dirty="0"/>
              <a:t>Problem Statement #2</a:t>
            </a:r>
          </a:p>
          <a:p>
            <a:r>
              <a:rPr lang="en-IN" dirty="0"/>
              <a:t>Solution for #2</a:t>
            </a:r>
          </a:p>
          <a:p>
            <a:r>
              <a:rPr lang="en-IN" dirty="0"/>
              <a:t>Problem Statement #3</a:t>
            </a:r>
          </a:p>
          <a:p>
            <a:r>
              <a:rPr lang="en-IN" dirty="0"/>
              <a:t>Solution for #3</a:t>
            </a:r>
          </a:p>
          <a:p>
            <a:r>
              <a:rPr lang="en-IN" dirty="0"/>
              <a:t>Brief introduction about Airflow</a:t>
            </a:r>
          </a:p>
          <a:p>
            <a:r>
              <a:rPr lang="en-IN" dirty="0"/>
              <a:t>Brief introduction about DBT</a:t>
            </a:r>
          </a:p>
        </p:txBody>
      </p:sp>
    </p:spTree>
    <p:extLst>
      <p:ext uri="{BB962C8B-B14F-4D97-AF65-F5344CB8AC3E}">
        <p14:creationId xmlns:p14="http://schemas.microsoft.com/office/powerpoint/2010/main" val="3080128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F3255-C9D6-AFDA-87CD-D84CD2F2DEA7}"/>
              </a:ext>
            </a:extLst>
          </p:cNvPr>
          <p:cNvSpPr>
            <a:spLocks noGrp="1"/>
          </p:cNvSpPr>
          <p:nvPr>
            <p:ph type="title"/>
          </p:nvPr>
        </p:nvSpPr>
        <p:spPr>
          <a:xfrm>
            <a:off x="677334" y="609600"/>
            <a:ext cx="8596668" cy="792480"/>
          </a:xfrm>
        </p:spPr>
        <p:txBody>
          <a:bodyPr/>
          <a:lstStyle/>
          <a:p>
            <a:r>
              <a:rPr lang="en-IN" dirty="0"/>
              <a:t>HELLO !</a:t>
            </a:r>
          </a:p>
        </p:txBody>
      </p:sp>
      <p:sp>
        <p:nvSpPr>
          <p:cNvPr id="3" name="Content Placeholder 2">
            <a:extLst>
              <a:ext uri="{FF2B5EF4-FFF2-40B4-BE49-F238E27FC236}">
                <a16:creationId xmlns:a16="http://schemas.microsoft.com/office/drawing/2014/main" id="{92CC9402-B2BE-0A65-EAEE-C41D1EB997D1}"/>
              </a:ext>
            </a:extLst>
          </p:cNvPr>
          <p:cNvSpPr>
            <a:spLocks noGrp="1"/>
          </p:cNvSpPr>
          <p:nvPr>
            <p:ph idx="1"/>
          </p:nvPr>
        </p:nvSpPr>
        <p:spPr>
          <a:xfrm>
            <a:off x="677334" y="1803538"/>
            <a:ext cx="7360677" cy="3482565"/>
          </a:xfrm>
        </p:spPr>
        <p:txBody>
          <a:bodyPr/>
          <a:lstStyle/>
          <a:p>
            <a:r>
              <a:rPr lang="en-US" dirty="0"/>
              <a:t>I am Gautami Pande.</a:t>
            </a:r>
          </a:p>
          <a:p>
            <a:r>
              <a:rPr lang="en-US" dirty="0"/>
              <a:t>I am from India. </a:t>
            </a:r>
          </a:p>
          <a:p>
            <a:r>
              <a:rPr lang="en-US" dirty="0"/>
              <a:t>Used to work at Michelin Tyres as Data Engineer. </a:t>
            </a:r>
          </a:p>
          <a:p>
            <a:r>
              <a:rPr lang="en-US" dirty="0"/>
              <a:t>I have around 9 years of experience in IT domain.</a:t>
            </a:r>
          </a:p>
          <a:p>
            <a:r>
              <a:rPr lang="en-US" dirty="0"/>
              <a:t>Majorly worked as Data Engineer and Data Analysts in past organizations. </a:t>
            </a:r>
            <a:endParaRPr lang="en-IN" dirty="0"/>
          </a:p>
        </p:txBody>
      </p:sp>
    </p:spTree>
    <p:extLst>
      <p:ext uri="{BB962C8B-B14F-4D97-AF65-F5344CB8AC3E}">
        <p14:creationId xmlns:p14="http://schemas.microsoft.com/office/powerpoint/2010/main" val="280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25735-3919-37AD-EEBA-07122D32D43B}"/>
              </a:ext>
            </a:extLst>
          </p:cNvPr>
          <p:cNvSpPr>
            <a:spLocks noGrp="1"/>
          </p:cNvSpPr>
          <p:nvPr>
            <p:ph type="title"/>
          </p:nvPr>
        </p:nvSpPr>
        <p:spPr>
          <a:xfrm>
            <a:off x="1097280" y="286603"/>
            <a:ext cx="10058400" cy="826973"/>
          </a:xfrm>
        </p:spPr>
        <p:txBody>
          <a:bodyPr>
            <a:normAutofit/>
          </a:bodyPr>
          <a:lstStyle/>
          <a:p>
            <a:pPr algn="ctr"/>
            <a:r>
              <a:rPr lang="en-IN" sz="3600" b="1" dirty="0"/>
              <a:t>PROBLEM STATEMENT #1</a:t>
            </a:r>
          </a:p>
        </p:txBody>
      </p:sp>
      <p:sp>
        <p:nvSpPr>
          <p:cNvPr id="3" name="Content Placeholder 2">
            <a:extLst>
              <a:ext uri="{FF2B5EF4-FFF2-40B4-BE49-F238E27FC236}">
                <a16:creationId xmlns:a16="http://schemas.microsoft.com/office/drawing/2014/main" id="{8CADEF64-5CE9-0E26-ABB5-600113A9275E}"/>
              </a:ext>
            </a:extLst>
          </p:cNvPr>
          <p:cNvSpPr>
            <a:spLocks noGrp="1"/>
          </p:cNvSpPr>
          <p:nvPr>
            <p:ph idx="1"/>
          </p:nvPr>
        </p:nvSpPr>
        <p:spPr>
          <a:xfrm>
            <a:off x="226423" y="1113576"/>
            <a:ext cx="10929257" cy="5416730"/>
          </a:xfrm>
        </p:spPr>
        <p:txBody>
          <a:bodyPr>
            <a:normAutofit fontScale="25000" lnSpcReduction="20000"/>
          </a:bodyPr>
          <a:lstStyle/>
          <a:p>
            <a:pPr marL="0" indent="0" algn="just">
              <a:buNone/>
            </a:pPr>
            <a:r>
              <a:rPr lang="en-US" sz="4800" dirty="0"/>
              <a:t>A table `products` exists in a data warehouse that has a schema like this:</a:t>
            </a:r>
          </a:p>
          <a:p>
            <a:pPr marL="0" indent="0" algn="just">
              <a:buNone/>
            </a:pPr>
            <a:r>
              <a:rPr lang="en-US" sz="4800" dirty="0"/>
              <a:t>id 			integer</a:t>
            </a:r>
          </a:p>
          <a:p>
            <a:pPr marL="0" indent="0" algn="just">
              <a:buNone/>
            </a:pPr>
            <a:r>
              <a:rPr lang="en-US" sz="4800" dirty="0" err="1"/>
              <a:t>productName</a:t>
            </a:r>
            <a:r>
              <a:rPr lang="en-US" sz="4800" dirty="0"/>
              <a:t>	varchar(10)</a:t>
            </a:r>
          </a:p>
          <a:p>
            <a:pPr marL="0" indent="0" algn="just">
              <a:buNone/>
            </a:pPr>
            <a:r>
              <a:rPr lang="en-US" sz="4800" dirty="0" err="1"/>
              <a:t>productPrice</a:t>
            </a:r>
            <a:r>
              <a:rPr lang="en-US" sz="4800" dirty="0"/>
              <a:t>		numeric(4,2)</a:t>
            </a:r>
          </a:p>
          <a:p>
            <a:pPr marL="0" indent="0" algn="just">
              <a:buNone/>
            </a:pPr>
            <a:r>
              <a:rPr lang="en-US" sz="4800" dirty="0" err="1"/>
              <a:t>updatedAt</a:t>
            </a:r>
            <a:r>
              <a:rPr lang="en-US" sz="4800" dirty="0"/>
              <a:t> 		timestamp</a:t>
            </a:r>
          </a:p>
          <a:p>
            <a:pPr marL="0" indent="0" algn="just">
              <a:buNone/>
            </a:pPr>
            <a:endParaRPr lang="en-US" sz="4800" dirty="0"/>
          </a:p>
          <a:p>
            <a:pPr marL="0" indent="0" algn="just">
              <a:buNone/>
            </a:pPr>
            <a:r>
              <a:rPr lang="en-US" sz="4800" dirty="0"/>
              <a:t>This table contains latest available data about every product, which is extracted from an external API. The API only allows us to query limited amount records every day, which is much lower than total size of our table. Fortunately, we get an initial data dump to populate the table and the API allows us to run a query which returns only the records updated in certain time interval. Only a handful of records are updated every day and we can easily read those from the API. A query like this would produce a JSONL output like this:</a:t>
            </a:r>
          </a:p>
          <a:p>
            <a:pPr marL="0" indent="0" algn="just">
              <a:buNone/>
            </a:pPr>
            <a:r>
              <a:rPr lang="en-US" sz="4800" dirty="0"/>
              <a:t>{"id": 1, "</a:t>
            </a:r>
            <a:r>
              <a:rPr lang="en-US" sz="4800" dirty="0" err="1"/>
              <a:t>product_name</a:t>
            </a:r>
            <a:r>
              <a:rPr lang="en-US" sz="4800" dirty="0"/>
              <a:t>": "milk", </a:t>
            </a:r>
            <a:r>
              <a:rPr lang="en-US" sz="4800" dirty="0" err="1"/>
              <a:t>product_price</a:t>
            </a:r>
            <a:r>
              <a:rPr lang="en-US" sz="4800" dirty="0"/>
              <a:t>: 0.99}</a:t>
            </a:r>
          </a:p>
          <a:p>
            <a:pPr marL="0" indent="0" algn="just">
              <a:buNone/>
            </a:pPr>
            <a:r>
              <a:rPr lang="en-US" sz="4800" dirty="0"/>
              <a:t>{"id": 6, "</a:t>
            </a:r>
            <a:r>
              <a:rPr lang="en-US" sz="4800" dirty="0" err="1"/>
              <a:t>product_name</a:t>
            </a:r>
            <a:r>
              <a:rPr lang="en-US" sz="4800" dirty="0"/>
              <a:t>": "bread", </a:t>
            </a:r>
            <a:r>
              <a:rPr lang="en-US" sz="4800" dirty="0" err="1"/>
              <a:t>product_price</a:t>
            </a:r>
            <a:r>
              <a:rPr lang="en-US" sz="4800" dirty="0"/>
              <a:t>: 1.80}</a:t>
            </a:r>
          </a:p>
          <a:p>
            <a:pPr marL="0" indent="0" algn="just">
              <a:buNone/>
            </a:pPr>
            <a:r>
              <a:rPr lang="en-US" sz="4800" dirty="0"/>
              <a:t>{"id": 7, "</a:t>
            </a:r>
            <a:r>
              <a:rPr lang="en-US" sz="4800" dirty="0" err="1"/>
              <a:t>product_name</a:t>
            </a:r>
            <a:r>
              <a:rPr lang="en-US" sz="4800" dirty="0"/>
              <a:t>": "eggs", </a:t>
            </a:r>
            <a:r>
              <a:rPr lang="en-US" sz="4800" dirty="0" err="1"/>
              <a:t>product_price</a:t>
            </a:r>
            <a:r>
              <a:rPr lang="en-US" sz="4800" dirty="0"/>
              <a:t>: 2.40}...</a:t>
            </a:r>
          </a:p>
          <a:p>
            <a:pPr algn="just"/>
            <a:endParaRPr lang="en-US" sz="4800" dirty="0"/>
          </a:p>
          <a:p>
            <a:pPr marL="0" indent="0" algn="just">
              <a:buNone/>
            </a:pPr>
            <a:r>
              <a:rPr lang="en-US" sz="4800" dirty="0"/>
              <a:t>We store the output of these API calls in an immutable cloud storage location and make them available in a database table called `</a:t>
            </a:r>
            <a:r>
              <a:rPr lang="en-US" sz="4800" dirty="0" err="1"/>
              <a:t>products_raw</a:t>
            </a:r>
            <a:r>
              <a:rPr lang="en-US" sz="4800" dirty="0"/>
              <a:t>` with the same schema as above.</a:t>
            </a:r>
          </a:p>
          <a:p>
            <a:pPr marL="0" indent="0" algn="just">
              <a:buNone/>
            </a:pPr>
            <a:r>
              <a:rPr lang="en-US" sz="4800" dirty="0"/>
              <a:t>- How would you write an SQL query or queries that would update the `products` table with the `</a:t>
            </a:r>
            <a:r>
              <a:rPr lang="en-US" sz="4800" dirty="0" err="1"/>
              <a:t>products_raw</a:t>
            </a:r>
            <a:r>
              <a:rPr lang="en-US" sz="4800" dirty="0"/>
              <a:t>` table in such a way that the `products` table would contain the latest information about every product in the end?</a:t>
            </a:r>
          </a:p>
          <a:p>
            <a:pPr marL="0" indent="0" algn="just">
              <a:buNone/>
            </a:pPr>
            <a:r>
              <a:rPr lang="en-US" sz="4800" dirty="0"/>
              <a:t>- How would you write an SQL query that would create table `</a:t>
            </a:r>
            <a:r>
              <a:rPr lang="en-US" sz="4800" dirty="0" err="1"/>
              <a:t>products_history</a:t>
            </a:r>
            <a:r>
              <a:rPr lang="en-US" sz="4800" dirty="0"/>
              <a:t>` table from the `</a:t>
            </a:r>
            <a:r>
              <a:rPr lang="en-US" sz="4800" dirty="0" err="1"/>
              <a:t>products_raw</a:t>
            </a:r>
            <a:r>
              <a:rPr lang="en-US" sz="4800" dirty="0"/>
              <a:t>` table that would allow us to easily find data about every product at arbitrary time in the past. Which columns would be in the `</a:t>
            </a:r>
            <a:r>
              <a:rPr lang="en-US" sz="4800" dirty="0" err="1"/>
              <a:t>product_history</a:t>
            </a:r>
            <a:r>
              <a:rPr lang="en-US" sz="4800" dirty="0"/>
              <a:t>` table?</a:t>
            </a:r>
          </a:p>
          <a:p>
            <a:pPr marL="0" indent="0" algn="just">
              <a:buNone/>
            </a:pPr>
            <a:r>
              <a:rPr lang="en-US" sz="4800" dirty="0"/>
              <a:t>- How would you update it?</a:t>
            </a:r>
          </a:p>
          <a:p>
            <a:endParaRPr lang="en-IN" dirty="0"/>
          </a:p>
        </p:txBody>
      </p:sp>
    </p:spTree>
    <p:extLst>
      <p:ext uri="{BB962C8B-B14F-4D97-AF65-F5344CB8AC3E}">
        <p14:creationId xmlns:p14="http://schemas.microsoft.com/office/powerpoint/2010/main" val="1157998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653B5-FB2E-A433-EB0B-4BB411508AC8}"/>
              </a:ext>
            </a:extLst>
          </p:cNvPr>
          <p:cNvSpPr>
            <a:spLocks noGrp="1"/>
          </p:cNvSpPr>
          <p:nvPr>
            <p:ph type="title"/>
          </p:nvPr>
        </p:nvSpPr>
        <p:spPr>
          <a:xfrm>
            <a:off x="677334" y="609601"/>
            <a:ext cx="8596668" cy="766354"/>
          </a:xfrm>
        </p:spPr>
        <p:txBody>
          <a:bodyPr/>
          <a:lstStyle/>
          <a:p>
            <a:pPr algn="ctr"/>
            <a:r>
              <a:rPr lang="en-IN" dirty="0"/>
              <a:t>Assumptions</a:t>
            </a:r>
          </a:p>
        </p:txBody>
      </p:sp>
      <p:sp>
        <p:nvSpPr>
          <p:cNvPr id="3" name="Content Placeholder 2">
            <a:extLst>
              <a:ext uri="{FF2B5EF4-FFF2-40B4-BE49-F238E27FC236}">
                <a16:creationId xmlns:a16="http://schemas.microsoft.com/office/drawing/2014/main" id="{4686527E-5793-21B5-1D79-339BA8F46F82}"/>
              </a:ext>
            </a:extLst>
          </p:cNvPr>
          <p:cNvSpPr>
            <a:spLocks noGrp="1"/>
          </p:cNvSpPr>
          <p:nvPr>
            <p:ph idx="1"/>
          </p:nvPr>
        </p:nvSpPr>
        <p:spPr>
          <a:xfrm>
            <a:off x="677334" y="1567543"/>
            <a:ext cx="8596668" cy="4473819"/>
          </a:xfrm>
        </p:spPr>
        <p:txBody>
          <a:bodyPr/>
          <a:lstStyle/>
          <a:p>
            <a:r>
              <a:rPr lang="en-IN" dirty="0"/>
              <a:t>‘</a:t>
            </a:r>
            <a:r>
              <a:rPr lang="en-IN" dirty="0" err="1"/>
              <a:t>products_raw</a:t>
            </a:r>
            <a:r>
              <a:rPr lang="en-IN" dirty="0"/>
              <a:t>’ table has the same schema as the JSON file extracted from the API, with three columns id, </a:t>
            </a:r>
            <a:r>
              <a:rPr lang="en-IN" dirty="0" err="1"/>
              <a:t>product_name</a:t>
            </a:r>
            <a:r>
              <a:rPr lang="en-IN" dirty="0"/>
              <a:t>, </a:t>
            </a:r>
            <a:r>
              <a:rPr lang="en-IN" dirty="0" err="1"/>
              <a:t>product_price</a:t>
            </a:r>
            <a:r>
              <a:rPr lang="en-IN" dirty="0"/>
              <a:t>.</a:t>
            </a:r>
          </a:p>
          <a:p>
            <a:r>
              <a:rPr lang="en-IN" dirty="0"/>
              <a:t>‘Id’ column is the primary key and is of Integer datatype. </a:t>
            </a:r>
          </a:p>
          <a:p>
            <a:endParaRPr lang="en-IN" dirty="0"/>
          </a:p>
        </p:txBody>
      </p:sp>
    </p:spTree>
    <p:extLst>
      <p:ext uri="{BB962C8B-B14F-4D97-AF65-F5344CB8AC3E}">
        <p14:creationId xmlns:p14="http://schemas.microsoft.com/office/powerpoint/2010/main" val="2623390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0B18B-9636-32EF-0AB7-A5D0FD1A82D1}"/>
              </a:ext>
            </a:extLst>
          </p:cNvPr>
          <p:cNvSpPr>
            <a:spLocks noGrp="1"/>
          </p:cNvSpPr>
          <p:nvPr>
            <p:ph type="title"/>
          </p:nvPr>
        </p:nvSpPr>
        <p:spPr>
          <a:xfrm>
            <a:off x="677334" y="609600"/>
            <a:ext cx="8596668" cy="903785"/>
          </a:xfrm>
        </p:spPr>
        <p:txBody>
          <a:bodyPr>
            <a:normAutofit/>
          </a:bodyPr>
          <a:lstStyle/>
          <a:p>
            <a:pPr algn="ctr"/>
            <a:r>
              <a:rPr lang="en-IN" sz="3600" b="1" dirty="0"/>
              <a:t>SOLUTION #1</a:t>
            </a:r>
          </a:p>
        </p:txBody>
      </p:sp>
      <p:sp>
        <p:nvSpPr>
          <p:cNvPr id="3" name="Content Placeholder 2">
            <a:extLst>
              <a:ext uri="{FF2B5EF4-FFF2-40B4-BE49-F238E27FC236}">
                <a16:creationId xmlns:a16="http://schemas.microsoft.com/office/drawing/2014/main" id="{40BA57B8-745F-0B63-E458-18A333B30BFA}"/>
              </a:ext>
            </a:extLst>
          </p:cNvPr>
          <p:cNvSpPr>
            <a:spLocks noGrp="1"/>
          </p:cNvSpPr>
          <p:nvPr>
            <p:ph idx="1"/>
          </p:nvPr>
        </p:nvSpPr>
        <p:spPr>
          <a:xfrm>
            <a:off x="913759" y="1714433"/>
            <a:ext cx="8596668" cy="4309018"/>
          </a:xfrm>
        </p:spPr>
        <p:txBody>
          <a:bodyPr>
            <a:normAutofit/>
          </a:bodyPr>
          <a:lstStyle/>
          <a:p>
            <a:pPr marL="0" indent="0" algn="just">
              <a:buNone/>
            </a:pPr>
            <a:r>
              <a:rPr lang="en-IN" sz="1200" dirty="0"/>
              <a:t>Here are some cases from the ‘</a:t>
            </a:r>
            <a:r>
              <a:rPr lang="en-IN" sz="1200" dirty="0" err="1"/>
              <a:t>products_raw</a:t>
            </a:r>
            <a:r>
              <a:rPr lang="en-IN" sz="1200" dirty="0"/>
              <a:t>’ table, that are considered while designing the SQL query for data </a:t>
            </a:r>
            <a:r>
              <a:rPr lang="en-IN" sz="1200" dirty="0" err="1"/>
              <a:t>updation</a:t>
            </a:r>
            <a:r>
              <a:rPr lang="en-IN" sz="1200" dirty="0"/>
              <a:t>.</a:t>
            </a:r>
          </a:p>
          <a:p>
            <a:pPr algn="just"/>
            <a:r>
              <a:rPr lang="en-IN" sz="1200" b="1" dirty="0"/>
              <a:t>Existing Data update: </a:t>
            </a:r>
            <a:r>
              <a:rPr lang="en-IN" sz="1200" dirty="0"/>
              <a:t>The data that is already present in the ‘products’ table gets changed and the changed values are captured in the ‘</a:t>
            </a:r>
            <a:r>
              <a:rPr lang="en-IN" sz="1200" dirty="0" err="1"/>
              <a:t>products_raw</a:t>
            </a:r>
            <a:r>
              <a:rPr lang="en-IN" sz="1200" dirty="0"/>
              <a:t>’ table. These changed values should be updated in ‘products’ table.</a:t>
            </a:r>
          </a:p>
          <a:p>
            <a:pPr algn="just"/>
            <a:r>
              <a:rPr lang="en-IN" sz="1200" b="1" dirty="0"/>
              <a:t>New record entry: </a:t>
            </a:r>
            <a:r>
              <a:rPr lang="en-IN" sz="1200" dirty="0"/>
              <a:t>New products get added in the ‘</a:t>
            </a:r>
            <a:r>
              <a:rPr lang="en-IN" sz="1200" dirty="0" err="1"/>
              <a:t>products_raw</a:t>
            </a:r>
            <a:r>
              <a:rPr lang="en-IN" sz="1200" dirty="0"/>
              <a:t>’ table and we need to include them in the ‘products’ table.</a:t>
            </a:r>
          </a:p>
          <a:p>
            <a:pPr algn="just"/>
            <a:r>
              <a:rPr lang="en-IN" sz="1200" b="1" dirty="0"/>
              <a:t>Unchanged data:  </a:t>
            </a:r>
            <a:r>
              <a:rPr lang="en-IN" sz="1200" dirty="0"/>
              <a:t>Sometimes</a:t>
            </a:r>
            <a:r>
              <a:rPr lang="en-IN" sz="1200" b="1" dirty="0"/>
              <a:t> </a:t>
            </a:r>
            <a:r>
              <a:rPr lang="en-IN" sz="1200" dirty="0"/>
              <a:t>the data/record that is present in the ‘</a:t>
            </a:r>
            <a:r>
              <a:rPr lang="en-IN" sz="1200" dirty="0" err="1"/>
              <a:t>product_raw</a:t>
            </a:r>
            <a:r>
              <a:rPr lang="en-IN" sz="1200" dirty="0"/>
              <a:t>’ table, which is exactly the same as the products table, should not be considered and those rows in the ‘products’ table should not get impacted/overwritten.</a:t>
            </a:r>
          </a:p>
          <a:p>
            <a:pPr marL="0" indent="0" algn="just">
              <a:buNone/>
            </a:pPr>
            <a:r>
              <a:rPr lang="en-IN" sz="1200" dirty="0"/>
              <a:t>Below are the SQL query scripts attached. (Scripts for </a:t>
            </a:r>
            <a:r>
              <a:rPr lang="en-IN" sz="1200" dirty="0" err="1"/>
              <a:t>updation</a:t>
            </a:r>
            <a:r>
              <a:rPr lang="en-IN" sz="1200" dirty="0"/>
              <a:t> of records in the ‘products’ table and then maintaining the ‘history’ table for it.)</a:t>
            </a:r>
          </a:p>
          <a:p>
            <a:pPr marL="0" indent="0" algn="just">
              <a:buNone/>
            </a:pPr>
            <a:endParaRPr lang="en-IN" sz="1200" dirty="0"/>
          </a:p>
          <a:p>
            <a:pPr marL="0" indent="0" algn="just">
              <a:buNone/>
            </a:pPr>
            <a:r>
              <a:rPr lang="en-IN" sz="1200" dirty="0"/>
              <a:t>              </a:t>
            </a:r>
          </a:p>
          <a:p>
            <a:pPr marL="0" indent="0" algn="just">
              <a:buNone/>
            </a:pPr>
            <a:r>
              <a:rPr lang="en-IN" sz="1200" dirty="0"/>
              <a:t>                                                               </a:t>
            </a:r>
          </a:p>
          <a:p>
            <a:pPr marL="0" indent="0" algn="just">
              <a:buNone/>
            </a:pPr>
            <a:r>
              <a:rPr lang="en-IN" sz="1200" dirty="0"/>
              <a:t>            </a:t>
            </a:r>
            <a:r>
              <a:rPr lang="en-IN" sz="1200" dirty="0">
                <a:hlinkClick r:id="rId2"/>
              </a:rPr>
              <a:t>Products Update Query </a:t>
            </a:r>
            <a:r>
              <a:rPr lang="en-IN" sz="1200" dirty="0"/>
              <a:t>	            </a:t>
            </a:r>
            <a:r>
              <a:rPr lang="en-IN" sz="1200" dirty="0">
                <a:hlinkClick r:id="rId3"/>
              </a:rPr>
              <a:t>Products History Update Query</a:t>
            </a:r>
            <a:endParaRPr lang="en-IN" sz="1200" dirty="0"/>
          </a:p>
          <a:p>
            <a:pPr marL="0" indent="0" algn="just">
              <a:buNone/>
            </a:pPr>
            <a:endParaRPr lang="en-IN" sz="1200" dirty="0"/>
          </a:p>
          <a:p>
            <a:pPr marL="0" indent="0" algn="just">
              <a:buNone/>
            </a:pPr>
            <a:r>
              <a:rPr lang="en-IN" sz="1200" dirty="0"/>
              <a:t>						</a:t>
            </a:r>
          </a:p>
        </p:txBody>
      </p:sp>
      <p:pic>
        <p:nvPicPr>
          <p:cNvPr id="9" name="Picture 8">
            <a:extLst>
              <a:ext uri="{FF2B5EF4-FFF2-40B4-BE49-F238E27FC236}">
                <a16:creationId xmlns:a16="http://schemas.microsoft.com/office/drawing/2014/main" id="{78D7B818-54C9-1E31-6928-ACB56F73F47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111811" y="4515993"/>
            <a:ext cx="543636" cy="627574"/>
          </a:xfrm>
          <a:prstGeom prst="rect">
            <a:avLst/>
          </a:prstGeom>
        </p:spPr>
      </p:pic>
      <p:pic>
        <p:nvPicPr>
          <p:cNvPr id="10" name="Picture 9">
            <a:extLst>
              <a:ext uri="{FF2B5EF4-FFF2-40B4-BE49-F238E27FC236}">
                <a16:creationId xmlns:a16="http://schemas.microsoft.com/office/drawing/2014/main" id="{6F82EFAF-F964-E8BA-86CE-356F7FCB0FF2}"/>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668457" y="4515993"/>
            <a:ext cx="543636" cy="627574"/>
          </a:xfrm>
          <a:prstGeom prst="rect">
            <a:avLst/>
          </a:prstGeom>
        </p:spPr>
      </p:pic>
    </p:spTree>
    <p:extLst>
      <p:ext uri="{BB962C8B-B14F-4D97-AF65-F5344CB8AC3E}">
        <p14:creationId xmlns:p14="http://schemas.microsoft.com/office/powerpoint/2010/main" val="2636896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25735-3919-37AD-EEBA-07122D32D43B}"/>
              </a:ext>
            </a:extLst>
          </p:cNvPr>
          <p:cNvSpPr>
            <a:spLocks noGrp="1"/>
          </p:cNvSpPr>
          <p:nvPr>
            <p:ph type="title"/>
          </p:nvPr>
        </p:nvSpPr>
        <p:spPr/>
        <p:txBody>
          <a:bodyPr>
            <a:normAutofit/>
          </a:bodyPr>
          <a:lstStyle/>
          <a:p>
            <a:pPr algn="ctr"/>
            <a:r>
              <a:rPr lang="en-IN" sz="3600" b="1" dirty="0"/>
              <a:t>PROBLEM STATEMENT #2</a:t>
            </a:r>
          </a:p>
        </p:txBody>
      </p:sp>
      <p:sp>
        <p:nvSpPr>
          <p:cNvPr id="3" name="Content Placeholder 2">
            <a:extLst>
              <a:ext uri="{FF2B5EF4-FFF2-40B4-BE49-F238E27FC236}">
                <a16:creationId xmlns:a16="http://schemas.microsoft.com/office/drawing/2014/main" id="{8CADEF64-5CE9-0E26-ABB5-600113A9275E}"/>
              </a:ext>
            </a:extLst>
          </p:cNvPr>
          <p:cNvSpPr>
            <a:spLocks noGrp="1"/>
          </p:cNvSpPr>
          <p:nvPr>
            <p:ph idx="1"/>
          </p:nvPr>
        </p:nvSpPr>
        <p:spPr/>
        <p:txBody>
          <a:bodyPr>
            <a:normAutofit/>
          </a:bodyPr>
          <a:lstStyle/>
          <a:p>
            <a:pPr marL="0" indent="0">
              <a:buNone/>
            </a:pPr>
            <a:r>
              <a:rPr lang="en-US" sz="1200" b="1" dirty="0"/>
              <a:t>Debugging of SQL script:</a:t>
            </a:r>
          </a:p>
          <a:p>
            <a:pPr marL="0" indent="0">
              <a:buNone/>
            </a:pPr>
            <a:r>
              <a:rPr lang="en-US" sz="1200" dirty="0"/>
              <a:t>You inherited the following piece of SQL from a former colleague of yours who left the company some time ago.</a:t>
            </a:r>
          </a:p>
          <a:p>
            <a:pPr marL="0" indent="0">
              <a:buNone/>
            </a:pPr>
            <a:r>
              <a:rPr lang="en-US" sz="1200" dirty="0"/>
              <a:t>A manager who looks at some reports wrote you an email that says that there "may be a problem with the value of the edition" in the reports.</a:t>
            </a:r>
          </a:p>
          <a:p>
            <a:pPr marL="0" indent="0">
              <a:buNone/>
            </a:pPr>
            <a:r>
              <a:rPr lang="en-US" sz="1200" dirty="0"/>
              <a:t>No further information has been provided and the manager cannot be reached for further comments.</a:t>
            </a:r>
          </a:p>
          <a:p>
            <a:pPr marL="0" indent="0">
              <a:buNone/>
            </a:pPr>
            <a:r>
              <a:rPr lang="en-US" sz="1200" dirty="0"/>
              <a:t>Without knowing much about the business process or the data, try to go over the code and understand how the edition value is created.</a:t>
            </a:r>
          </a:p>
          <a:p>
            <a:pPr marL="0" indent="0">
              <a:buNone/>
            </a:pPr>
            <a:r>
              <a:rPr lang="en-US" sz="1200" dirty="0"/>
              <a:t>Theorize, what could be the problem with it and how you would fix it.</a:t>
            </a:r>
          </a:p>
          <a:p>
            <a:pPr marL="0" indent="0">
              <a:buNone/>
            </a:pPr>
            <a:r>
              <a:rPr lang="en-US" sz="1200" dirty="0"/>
              <a:t>Think aloud - show us your SQL skills while you think.</a:t>
            </a:r>
          </a:p>
          <a:p>
            <a:pPr marL="0" indent="0">
              <a:buNone/>
            </a:pPr>
            <a:endParaRPr lang="en-IN" dirty="0"/>
          </a:p>
        </p:txBody>
      </p:sp>
    </p:spTree>
    <p:extLst>
      <p:ext uri="{BB962C8B-B14F-4D97-AF65-F5344CB8AC3E}">
        <p14:creationId xmlns:p14="http://schemas.microsoft.com/office/powerpoint/2010/main" val="3061679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0B18B-9636-32EF-0AB7-A5D0FD1A82D1}"/>
              </a:ext>
            </a:extLst>
          </p:cNvPr>
          <p:cNvSpPr>
            <a:spLocks noGrp="1"/>
          </p:cNvSpPr>
          <p:nvPr>
            <p:ph type="title"/>
          </p:nvPr>
        </p:nvSpPr>
        <p:spPr>
          <a:xfrm>
            <a:off x="677334" y="229420"/>
            <a:ext cx="9032722" cy="775063"/>
          </a:xfrm>
        </p:spPr>
        <p:txBody>
          <a:bodyPr>
            <a:normAutofit/>
          </a:bodyPr>
          <a:lstStyle/>
          <a:p>
            <a:pPr algn="ctr"/>
            <a:r>
              <a:rPr lang="en-IN" sz="3600" b="1" dirty="0"/>
              <a:t>SOLUTION #2</a:t>
            </a:r>
          </a:p>
        </p:txBody>
      </p:sp>
      <p:sp>
        <p:nvSpPr>
          <p:cNvPr id="3" name="Content Placeholder 2">
            <a:extLst>
              <a:ext uri="{FF2B5EF4-FFF2-40B4-BE49-F238E27FC236}">
                <a16:creationId xmlns:a16="http://schemas.microsoft.com/office/drawing/2014/main" id="{40BA57B8-745F-0B63-E458-18A333B30BFA}"/>
              </a:ext>
            </a:extLst>
          </p:cNvPr>
          <p:cNvSpPr>
            <a:spLocks noGrp="1"/>
          </p:cNvSpPr>
          <p:nvPr>
            <p:ph idx="1"/>
          </p:nvPr>
        </p:nvSpPr>
        <p:spPr>
          <a:xfrm>
            <a:off x="677333" y="1071154"/>
            <a:ext cx="9032723" cy="5651863"/>
          </a:xfrm>
        </p:spPr>
        <p:txBody>
          <a:bodyPr>
            <a:normAutofit/>
          </a:bodyPr>
          <a:lstStyle/>
          <a:p>
            <a:pPr marL="0" indent="0">
              <a:buNone/>
            </a:pPr>
            <a:r>
              <a:rPr lang="en-IN" sz="1200" dirty="0"/>
              <a:t>Here are some findings about the ‘edition’ value calculation in the SQL script:</a:t>
            </a:r>
          </a:p>
          <a:p>
            <a:r>
              <a:rPr lang="en-IN" sz="1200" dirty="0"/>
              <a:t>~ ‘frontline’ – The symbol ‘~’ is not a recognised operator in Snowflake SQL or DBT. I believe we should use the comparison operator if we wish to compare ‘</a:t>
            </a:r>
            <a:r>
              <a:rPr lang="en-IN" sz="1200" dirty="0" err="1"/>
              <a:t>oal_product_group</a:t>
            </a:r>
            <a:r>
              <a:rPr lang="en-IN" sz="1200" dirty="0"/>
              <a:t>’ value with the text ‘frontline’.</a:t>
            </a:r>
          </a:p>
          <a:p>
            <a:endParaRPr lang="en-IN" sz="1200" dirty="0"/>
          </a:p>
          <a:p>
            <a:endParaRPr lang="en-IN" sz="1200" dirty="0"/>
          </a:p>
          <a:p>
            <a:endParaRPr lang="en-IN" sz="1200" dirty="0"/>
          </a:p>
          <a:p>
            <a:endParaRPr lang="en-IN" sz="1200" dirty="0"/>
          </a:p>
          <a:p>
            <a:r>
              <a:rPr lang="en-IN" sz="1200" dirty="0"/>
              <a:t>While creating the CTE ‘</a:t>
            </a:r>
            <a:r>
              <a:rPr lang="en-IN" sz="1200" dirty="0" err="1"/>
              <a:t>contract_core_product</a:t>
            </a:r>
            <a:r>
              <a:rPr lang="en-IN" sz="1200" dirty="0"/>
              <a:t>’, the ELSE condition is not considered. We should put </a:t>
            </a:r>
            <a:r>
              <a:rPr lang="en-IN" sz="1200" i="1" dirty="0"/>
              <a:t>ELSE</a:t>
            </a:r>
            <a:r>
              <a:rPr lang="en-IN" sz="1200" dirty="0"/>
              <a:t> ‘Others’ as the value, if we wish to capture the ‘</a:t>
            </a:r>
            <a:r>
              <a:rPr lang="en-IN" sz="1200" dirty="0" err="1"/>
              <a:t>oal_product_groups</a:t>
            </a:r>
            <a:r>
              <a:rPr lang="en-IN" sz="1200" dirty="0"/>
              <a:t>’ which are other than the mentioned 6 values in CASE statement.</a:t>
            </a:r>
          </a:p>
          <a:p>
            <a:endParaRPr lang="en-IN" sz="1200" dirty="0"/>
          </a:p>
        </p:txBody>
      </p:sp>
      <p:pic>
        <p:nvPicPr>
          <p:cNvPr id="5" name="Picture 4">
            <a:extLst>
              <a:ext uri="{FF2B5EF4-FFF2-40B4-BE49-F238E27FC236}">
                <a16:creationId xmlns:a16="http://schemas.microsoft.com/office/drawing/2014/main" id="{5F2399D2-8E4B-ED1B-2131-00FA47C4975E}"/>
              </a:ext>
            </a:extLst>
          </p:cNvPr>
          <p:cNvPicPr>
            <a:picLocks noChangeAspect="1"/>
          </p:cNvPicPr>
          <p:nvPr/>
        </p:nvPicPr>
        <p:blipFill>
          <a:blip r:embed="rId2"/>
          <a:stretch>
            <a:fillRect/>
          </a:stretch>
        </p:blipFill>
        <p:spPr>
          <a:xfrm>
            <a:off x="1072492" y="1979560"/>
            <a:ext cx="6792273" cy="905001"/>
          </a:xfrm>
          <a:prstGeom prst="rect">
            <a:avLst/>
          </a:prstGeom>
        </p:spPr>
      </p:pic>
      <p:pic>
        <p:nvPicPr>
          <p:cNvPr id="7" name="Picture 6">
            <a:extLst>
              <a:ext uri="{FF2B5EF4-FFF2-40B4-BE49-F238E27FC236}">
                <a16:creationId xmlns:a16="http://schemas.microsoft.com/office/drawing/2014/main" id="{769BF7E8-8C1B-832B-DD1D-DD51E7048EA5}"/>
              </a:ext>
            </a:extLst>
          </p:cNvPr>
          <p:cNvPicPr>
            <a:picLocks noChangeAspect="1"/>
          </p:cNvPicPr>
          <p:nvPr/>
        </p:nvPicPr>
        <p:blipFill>
          <a:blip r:embed="rId3"/>
          <a:stretch>
            <a:fillRect/>
          </a:stretch>
        </p:blipFill>
        <p:spPr>
          <a:xfrm>
            <a:off x="1133452" y="3792967"/>
            <a:ext cx="3734639" cy="2876682"/>
          </a:xfrm>
          <a:prstGeom prst="rect">
            <a:avLst/>
          </a:prstGeom>
        </p:spPr>
      </p:pic>
    </p:spTree>
    <p:extLst>
      <p:ext uri="{BB962C8B-B14F-4D97-AF65-F5344CB8AC3E}">
        <p14:creationId xmlns:p14="http://schemas.microsoft.com/office/powerpoint/2010/main" val="357345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0B18B-9636-32EF-0AB7-A5D0FD1A82D1}"/>
              </a:ext>
            </a:extLst>
          </p:cNvPr>
          <p:cNvSpPr>
            <a:spLocks noGrp="1"/>
          </p:cNvSpPr>
          <p:nvPr>
            <p:ph type="title"/>
          </p:nvPr>
        </p:nvSpPr>
        <p:spPr>
          <a:xfrm>
            <a:off x="677334" y="229420"/>
            <a:ext cx="9032722" cy="775063"/>
          </a:xfrm>
        </p:spPr>
        <p:txBody>
          <a:bodyPr>
            <a:normAutofit/>
          </a:bodyPr>
          <a:lstStyle/>
          <a:p>
            <a:pPr algn="ctr"/>
            <a:r>
              <a:rPr lang="en-IN" sz="3600" b="1" dirty="0"/>
              <a:t>SOLUTION #2 (continues)</a:t>
            </a:r>
          </a:p>
        </p:txBody>
      </p:sp>
      <p:sp>
        <p:nvSpPr>
          <p:cNvPr id="3" name="Content Placeholder 2">
            <a:extLst>
              <a:ext uri="{FF2B5EF4-FFF2-40B4-BE49-F238E27FC236}">
                <a16:creationId xmlns:a16="http://schemas.microsoft.com/office/drawing/2014/main" id="{40BA57B8-745F-0B63-E458-18A333B30BFA}"/>
              </a:ext>
            </a:extLst>
          </p:cNvPr>
          <p:cNvSpPr>
            <a:spLocks noGrp="1"/>
          </p:cNvSpPr>
          <p:nvPr>
            <p:ph idx="1"/>
          </p:nvPr>
        </p:nvSpPr>
        <p:spPr>
          <a:xfrm>
            <a:off x="677333" y="1071154"/>
            <a:ext cx="9032723" cy="5651863"/>
          </a:xfrm>
        </p:spPr>
        <p:txBody>
          <a:bodyPr>
            <a:normAutofit/>
          </a:bodyPr>
          <a:lstStyle/>
          <a:p>
            <a:r>
              <a:rPr lang="en-IN" sz="1200" dirty="0"/>
              <a:t>In ‘Edition’ value calculation, there is some unnecessary code written in the CASE statement-</a:t>
            </a:r>
          </a:p>
          <a:p>
            <a:pPr marL="0" indent="0">
              <a:buNone/>
            </a:pPr>
            <a:r>
              <a:rPr lang="en-IN" sz="1200" dirty="0"/>
              <a:t>       In the underlined WHEN condition, inside the third condition </a:t>
            </a:r>
            <a:r>
              <a:rPr lang="en-IN" sz="1200" dirty="0" err="1"/>
              <a:t>i.e</a:t>
            </a:r>
            <a:r>
              <a:rPr lang="en-IN" sz="1200" dirty="0"/>
              <a:t> the COALESCE, ‘</a:t>
            </a:r>
            <a:r>
              <a:rPr lang="en-US" sz="1200" dirty="0"/>
              <a:t>a1.oal_product_group and a2.oal_product_group and a3.oal_product_group’ will always return NULL (as these 3 values are derived from 3 CTEs which holds lines for ‘</a:t>
            </a:r>
            <a:r>
              <a:rPr lang="en-US" sz="1200" dirty="0" err="1"/>
              <a:t>is_main_item</a:t>
            </a:r>
            <a:r>
              <a:rPr lang="en-US" sz="1200" dirty="0"/>
              <a:t> = TRUE’). So, including these 3 columns here can be skipped. Instead, we can directly check the </a:t>
            </a:r>
            <a:r>
              <a:rPr lang="en-US" sz="1200" dirty="0" err="1"/>
              <a:t>A.edition_old</a:t>
            </a:r>
            <a:r>
              <a:rPr lang="en-US" sz="1200" dirty="0"/>
              <a:t> value here.</a:t>
            </a:r>
            <a:endParaRPr lang="en-IN" sz="1200" dirty="0"/>
          </a:p>
          <a:p>
            <a:pPr marL="0" indent="0">
              <a:buNone/>
            </a:pPr>
            <a:endParaRPr lang="en-IN" sz="1200" dirty="0"/>
          </a:p>
        </p:txBody>
      </p:sp>
      <p:pic>
        <p:nvPicPr>
          <p:cNvPr id="6" name="Picture 5">
            <a:extLst>
              <a:ext uri="{FF2B5EF4-FFF2-40B4-BE49-F238E27FC236}">
                <a16:creationId xmlns:a16="http://schemas.microsoft.com/office/drawing/2014/main" id="{231F9D98-0D71-7400-8E80-7BCF3CAD8793}"/>
              </a:ext>
            </a:extLst>
          </p:cNvPr>
          <p:cNvPicPr>
            <a:picLocks noChangeAspect="1"/>
          </p:cNvPicPr>
          <p:nvPr/>
        </p:nvPicPr>
        <p:blipFill>
          <a:blip r:embed="rId2"/>
          <a:stretch>
            <a:fillRect/>
          </a:stretch>
        </p:blipFill>
        <p:spPr>
          <a:xfrm>
            <a:off x="805011" y="2544346"/>
            <a:ext cx="7621064" cy="2705478"/>
          </a:xfrm>
          <a:prstGeom prst="rect">
            <a:avLst/>
          </a:prstGeom>
        </p:spPr>
      </p:pic>
    </p:spTree>
    <p:extLst>
      <p:ext uri="{BB962C8B-B14F-4D97-AF65-F5344CB8AC3E}">
        <p14:creationId xmlns:p14="http://schemas.microsoft.com/office/powerpoint/2010/main" val="41925904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1645</TotalTime>
  <Words>1332</Words>
  <Application>Microsoft Office PowerPoint</Application>
  <PresentationFormat>Widescreen</PresentationFormat>
  <Paragraphs>88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TEAMVIEWER ASSIGNMENT</vt:lpstr>
      <vt:lpstr>Contents</vt:lpstr>
      <vt:lpstr>HELLO !</vt:lpstr>
      <vt:lpstr>PROBLEM STATEMENT #1</vt:lpstr>
      <vt:lpstr>Assumptions</vt:lpstr>
      <vt:lpstr>SOLUTION #1</vt:lpstr>
      <vt:lpstr>PROBLEM STATEMENT #2</vt:lpstr>
      <vt:lpstr>SOLUTION #2</vt:lpstr>
      <vt:lpstr>SOLUTION #2 (continues)</vt:lpstr>
      <vt:lpstr>PROBLEM STATEMENT #3</vt:lpstr>
      <vt:lpstr>SOLUTION #3</vt:lpstr>
      <vt:lpstr>What Is Airflow?</vt:lpstr>
      <vt:lpstr>What Is DBT?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TEAMVIEWER ASSIGNMENT</dc:title>
  <dc:creator>Chinmay Kashikar</dc:creator>
  <cp:lastModifiedBy>Chinmay Kashikar</cp:lastModifiedBy>
  <cp:revision>14</cp:revision>
  <dcterms:created xsi:type="dcterms:W3CDTF">2023-10-23T09:04:49Z</dcterms:created>
  <dcterms:modified xsi:type="dcterms:W3CDTF">2023-10-25T22:38:28Z</dcterms:modified>
</cp:coreProperties>
</file>