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A85CC7-9AF7-4FD1-925A-4762461D9E3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Saliency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-Color image is converted to grayscale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I=(r+g+b)/3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r,g and b are different channels  of color image.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 to create Gaussian pyramid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I(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σ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σ ε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[0..8].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-Four broadly used color channels are created.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1" name="Formula 3"/>
              <p:cNvSpPr txBox="1"/>
              <p:nvPr/>
            </p:nvSpPr>
            <p:spPr>
              <a:xfrm>
                <a:off x="936000" y="4536000"/>
                <a:ext cx="1631880" cy="722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</m:t>
                    </m:r>
                    <m:r>
                      <m:t xml:space="preserve">=</m:t>
                    </m:r>
                    <m:r>
                      <m:t xml:space="preserve">r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g</m:t>
                        </m:r>
                        <m:r>
                          <m:t xml:space="preserve">+</m:t>
                        </m:r>
                        <m:r>
                          <m:t xml:space="preserve">b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2" name="Formula 4"/>
              <p:cNvSpPr txBox="1"/>
              <p:nvPr/>
            </p:nvSpPr>
            <p:spPr>
              <a:xfrm>
                <a:off x="3600000" y="4464000"/>
                <a:ext cx="1440000" cy="72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=</m:t>
                    </m:r>
                    <m:r>
                      <m:t xml:space="preserve">g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r</m:t>
                        </m:r>
                        <m:r>
                          <m:t xml:space="preserve">+</m:t>
                        </m:r>
                        <m:r>
                          <m:t xml:space="preserve">b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3" name="Formula 5"/>
              <p:cNvSpPr txBox="1"/>
              <p:nvPr/>
            </p:nvSpPr>
            <p:spPr>
              <a:xfrm>
                <a:off x="936000" y="5805720"/>
                <a:ext cx="1440000" cy="72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B</m:t>
                    </m:r>
                    <m:r>
                      <m:t xml:space="preserve">=</m:t>
                    </m:r>
                    <m:r>
                      <m:t xml:space="preserve">b</m:t>
                    </m:r>
                    <m:r>
                      <m:t xml:space="preserve">−</m:t>
                    </m:r>
                    <m:f>
                      <m:num>
                        <m:r>
                          <m:t xml:space="preserve">r</m:t>
                        </m:r>
                        <m:r>
                          <m:t xml:space="preserve">+</m:t>
                        </m:r>
                        <m:r>
                          <m:t xml:space="preserve">g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4" name="Formula 6"/>
              <p:cNvSpPr txBox="1"/>
              <p:nvPr/>
            </p:nvSpPr>
            <p:spPr>
              <a:xfrm>
                <a:off x="4738680" y="36302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5" name="Formula 7"/>
              <p:cNvSpPr txBox="1"/>
              <p:nvPr/>
            </p:nvSpPr>
            <p:spPr>
              <a:xfrm>
                <a:off x="3741840" y="5896440"/>
                <a:ext cx="2160000" cy="720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r</m:t>
                        </m:r>
                        <m:r>
                          <m:t xml:space="preserve">+</m:t>
                        </m:r>
                        <m:r>
                          <m:t xml:space="preserve">g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−</m:t>
                    </m:r>
                    <m:f>
                      <m:num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r</m:t>
                            </m:r>
                            <m:r>
                              <m:t xml:space="preserve">+</m:t>
                            </m:r>
                            <m:r>
                              <m:t xml:space="preserve">g</m:t>
                            </m:r>
                          </m:e>
                        </m:d>
                      </m:num>
                      <m:den>
                        <m:r>
                          <m:t xml:space="preserve">2</m:t>
                        </m:r>
                      </m:den>
                    </m:f>
                    <m:r>
                      <m:t xml:space="preserve">−</m:t>
                    </m:r>
                    <m:r>
                      <m:t xml:space="preserve">b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Saliency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 gaussian pyramids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R(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σ), B(σ), G(σ)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Y(σ)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 calculated.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Two type of intensity contrast are calculated.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(c,s) = | I(c)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Θ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I(s)|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where </a:t>
            </a:r>
            <a:r>
              <a:rPr b="1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Θ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center surround difference.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 { 2,3,4}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 s=c+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δ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where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δ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ε { 3,4 }.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8" name="TextShape 1"/><p:cNvSpPr txBox="1"/><p:nvPr/></p:nvSpPr><p:spPr><a:xfrm><a:off x="504000" y="301320"/><a:ext cx="9071640" cy="1262160"/></a:xfrm><a:prstGeom prst="rect"><a:avLst/></a:prstGeom><a:noFill/><a:ln><a:noFill/></a:ln></p:spPr><p:txBody><a:bodyPr lIns="0" rIns="0" tIns="0" bIns="0" anchor="ctr"></a:bodyPr><a:p><a:pPr algn="ctr"></a:pPr><a:r><a:rPr b="0" lang="en-IN" sz="4400" spc="-1" strike="noStrike"><a:solidFill><a:srgbClr val="000000"/></a:solidFill><a:uFill><a:solidFill><a:srgbClr val="ffffff"/></a:solidFill></a:uFill><a:latin typeface="Arial"/></a:rPr><a:t>Saliency</a:t></a:r><a:endParaRPr b="0" lang="en-IN" sz="4400" spc="-1" strike="noStrike"><a:solidFill><a:srgbClr val="000000"/></a:solidFill><a:uFill><a:solidFill><a:srgbClr val="ffffff"/></a:solidFill></a:uFill><a:latin typeface="Arial"/></a:endParaRPr></a:p></p:txBody></p:sp><p:sp><p:nvSpPr><p:cNvPr id="49" name="TextShape 2"/><p:cNvSpPr txBox="1"/><p:nvPr/></p:nvSpPr><p:spPr><a:xfrm><a:off x="504000" y="1769040"/><a:ext cx="9071640" cy="4384440"/></a:xfrm><a:prstGeom prst="rect"><a:avLst/></a:prstGeom><a:noFill/><a:ln><a:noFill/></a:ln></p:spPr><p:txBody><a:bodyPr lIns="0" rIns="0" tIns="0" bIns="0"></a:bodyPr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Double opponency color maps are calculated.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1" i="1" lang="en-IN" sz="3200" spc="-1" strike="noStrike"><a:solidFill><a:srgbClr val="000000"/></a:solidFill><a:uFill><a:solidFill><a:srgbClr val="ffffff"/></a:solidFill></a:uFill><a:latin typeface="Arial"/></a:rPr><a:t>RG(c,s )=|(R(c)</a:t></a:r><a:r><a:rPr b="1" i="1" lang="en-IN" sz="3200" spc="-1" strike="noStrike"><a:solidFill><a:srgbClr val="000000"/></a:solidFill><a:uFill><a:solidFill><a:srgbClr val="ffffff"/></a:solidFill></a:uFill><a:latin typeface="Arial"/><a:ea typeface="Arial"/></a:rPr><a:t>Θ</a:t></a:r><a:r><a:rPr b="1" i="1" lang="en-IN" sz="3200" spc="-1" strike="noStrike"><a:solidFill><a:srgbClr val="000000"/></a:solidFill><a:uFill><a:solidFill><a:srgbClr val="ffffff"/></a:solidFill></a:uFill><a:latin typeface="Arial"/></a:rPr><a:t>G(c) ) - ( G ( s ) </a:t></a:r><a:r><a:rPr b="1" i="1" lang="en-IN" sz="3200" spc="-1" strike="noStrike"><a:solidFill><a:srgbClr val="000000"/></a:solidFill><a:uFill><a:solidFill><a:srgbClr val="ffffff"/></a:solidFill></a:uFill><a:latin typeface="Arial"/><a:ea typeface="Arial"/></a:rPr><a:t>Θ</a:t></a:r><a:r><a:rPr b="1" i="1" lang="en-IN" sz="3200" spc="-1" strike="noStrike"><a:solidFill><a:srgbClr val="000000"/></a:solidFill><a:uFill><a:solidFill><a:srgbClr val="ffffff"/></a:solidFill></a:uFill><a:latin typeface="Arial"/></a:rPr><a:t> R ( s )) |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1" i="1" lang="en-IN" sz="3200" spc="-1" strike="noStrike"><a:solidFill><a:srgbClr val="000000"/></a:solidFill><a:uFill><a:solidFill><a:srgbClr val="ffffff"/></a:solidFill></a:uFill><a:latin typeface="Arial"/></a:rPr><a:t>BY(c,s) =|(B(c)</a:t></a:r><a:r><a:rPr b="1" i="1" lang="en-IN" sz="3200" spc="-1" strike="noStrike"><a:solidFill><a:srgbClr val="000000"/></a:solidFill><a:uFill><a:solidFill><a:srgbClr val="ffffff"/></a:solidFill></a:uFill><a:latin typeface="Arial"/><a:ea typeface="Arial"/></a:rPr><a:t>Θ</a:t></a:r><a:r><a:rPr b="1" i="1" lang="en-IN" sz="3200" spc="-1" strike="noStrike"><a:solidFill><a:srgbClr val="000000"/></a:solidFill><a:uFill><a:solidFill><a:srgbClr val="ffffff"/></a:solidFill></a:uFill><a:latin typeface="Arial"/></a:rPr><a:t>Y(c) )  -</a:t></a:r><a:r><a:rPr b="1" i="1" lang="en-IN" sz="3200" spc="-1" strike="noStrike"><a:solidFill><a:srgbClr val="000000"/></a:solidFill><a:uFill><a:solidFill><a:srgbClr val="ffffff"/></a:solidFill></a:uFill><a:latin typeface="Arial"/></a:rPr><a:t>	</a:t></a:r><a:r><a:rPr b="1" i="1" lang="en-IN" sz="3200" spc="-1" strike="noStrike"><a:solidFill><a:srgbClr val="000000"/></a:solidFill><a:uFill><a:solidFill><a:srgbClr val="ffffff"/></a:solidFill></a:uFill><a:latin typeface="Arial"/></a:rPr><a:t> ( Y ( s ) </a:t></a:r><a:r><a:rPr b="1" i="1" lang="en-IN" sz="3200" spc="-1" strike="noStrike"><a:solidFill><a:srgbClr val="000000"/></a:solidFill><a:uFill><a:solidFill><a:srgbClr val="ffffff"/></a:solidFill></a:uFill><a:latin typeface="Arial"/><a:ea typeface="Arial"/></a:rPr><a:t>Θ</a:t></a:r><a:r><a:rPr b="1" i="1" lang="en-IN" sz="3200" spc="-1" strike="noStrike"><a:solidFill><a:srgbClr val="000000"/></a:solidFill><a:uFill><a:solidFill><a:srgbClr val="ffffff"/></a:solidFill></a:uFill><a:latin typeface="Arial"/></a:rPr><a:t> B ( s )) |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Local orientation information is obtained from I using oriented Gabor pyramids O ( </a:t></a:r><a:r><a:rPr b="1" lang="en-IN" sz="3200" spc="-1" strike="noStrike"><a:solidFill><a:srgbClr val="000000"/></a:solidFill><a:uFill><a:solidFill><a:srgbClr val="ffffff"/></a:solidFill></a:uFill><a:latin typeface="Arial"/><a:ea typeface="Arial"/></a:rPr><a:t>σ, </a:t></a:r><a:r><a:rPr b="1" lang="en-IN" sz="3200" spc="-1" strike="noStrike"><a:solidFill><a:srgbClr val="000000"/></a:solidFill><a:uFill><a:solidFill><a:srgbClr val="ffffff"/></a:solidFill></a:uFill><a:latin typeface="Arial"/><a:ea typeface="Arial"/></a:rPr><a:t>θ</a:t></a:r><a:r><a:rPr b="0" lang="en-IN" sz="3200" spc="-1" strike="noStrike"><a:solidFill><a:srgbClr val="000000"/></a:solidFill><a:uFill><a:solidFill><a:srgbClr val="ffffff"/></a:solidFill></a:uFill><a:latin typeface="Arial"/></a:rPr><a:t>), where  </a:t></a:r><a:r><a:rPr b="1" lang="en-IN" sz="3200" spc="-1" strike="noStrike"><a:solidFill><a:srgbClr val="000000"/></a:solidFill><a:uFill><a:solidFill><a:srgbClr val="ffffff"/></a:solidFill></a:uFill><a:latin typeface="Arial"/><a:ea typeface="Arial"/></a:rPr><a:t>σ </a:t></a:r><a:r><a:rPr b="0" lang="en-IN" sz="3200" spc="-1" strike="noStrike"><a:solidFill><a:srgbClr val="000000"/></a:solidFill><a:uFill><a:solidFill><a:srgbClr val="ffffff"/></a:solidFill></a:uFill><a:latin typeface="Arial"/></a:rPr><a:t> </a:t></a:r><a:r><a:rPr b="1" lang="en-IN" sz="3200" spc="-1" strike="noStrike"><a:solidFill><a:srgbClr val="000000"/></a:solidFill><a:uFill><a:solidFill><a:srgbClr val="ffffff"/></a:solidFill></a:uFill><a:latin typeface="Arial"/><a:ea typeface="Arial"/></a:rPr><a:t>ε </a:t></a:r><a:r><a:rPr b="0" lang="en-IN" sz="3200" spc="-1" strike="noStrike"><a:solidFill><a:srgbClr val="000000"/></a:solidFill><a:uFill><a:solidFill><a:srgbClr val="ffffff"/></a:solidFill></a:uFill><a:latin typeface="Arial"/></a:rPr><a:t>[0..8] represents the scale and  </a:t></a:r><a:r><a:rPr b="1" lang="en-IN" sz="3200" spc="-1" strike="noStrike"><a:solidFill><a:srgbClr val="000000"/></a:solidFill><a:uFill><a:solidFill><a:srgbClr val="ffffff"/></a:solidFill></a:uFill><a:latin typeface="Arial"/><a:ea typeface="Arial"/></a:rPr><a:t>θ ε </a:t></a:r><a:r><a:rPr b="1" lang="en-IN" sz="3200" spc="-1" strike="noStrike"><a:solidFill><a:srgbClr val="000000"/></a:solidFill><a:uFill><a:solidFill><a:srgbClr val="ffffff"/></a:solidFill></a:uFill><a:latin typeface="Arial"/><a:ea typeface="Arial"/></a:rPr><a:t>{</a:t></a:r><a:r><a:rPr b="0" lang="en-IN" sz="3200" spc="-1" strike="noStrike"><a:solidFill><a:srgbClr val="000000"/></a:solidFill><a:uFill><a:solidFill><a:srgbClr val="ffffff"/></a:solidFill></a:uFill><a:latin typeface="Arial"/></a:rPr><a:t>0,45,90,135 } is the preferred orientation.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O ( c, s, </a:t></a:r><a:r><a:rPr b="1" lang="en-IN" sz="3200" spc="-1" strike="noStrike"><a:solidFill><a:srgbClr val="000000"/></a:solidFill><a:uFill><a:solidFill><a:srgbClr val="ffffff"/></a:solidFill></a:uFill><a:latin typeface="Arial"/><a:ea typeface="Arial"/></a:rPr><a:t>θ</a:t></a:r><a:r><a:rPr b="0" lang="en-IN" sz="3200" spc="-1" strike="noStrike"><a:solidFill><a:srgbClr val="000000"/></a:solidFill><a:uFill><a:solidFill><a:srgbClr val="ffffff"/></a:solidFill></a:uFill><a:latin typeface="Arial"/></a:rPr><a:t> ) = | O ( c,</a:t></a:r><a:r><a:rPr b="1" lang="en-IN" sz="3200" spc="-1" strike="noStrike"><a:solidFill><a:srgbClr val="000000"/></a:solidFill><a:uFill><a:solidFill><a:srgbClr val="ffffff"/></a:solidFill></a:uFill><a:latin typeface="Arial"/><a:ea typeface="Arial"/></a:rPr><a:t>θ</a:t></a:r><a:r><a:rPr b="0" lang="en-IN" sz="3200" spc="-1" strike="noStrike"><a:solidFill><a:srgbClr val="000000"/></a:solidFill><a:uFill><a:solidFill><a:srgbClr val="ffffff"/></a:solidFill></a:uFill><a:latin typeface="Arial"/></a:rPr><a:t>  ) </a:t></a:r><a:r><a:rPr b="0" lang="en-IN" sz="3200" spc="-1" strike="noStrike"><a:solidFill><a:srgbClr val="000000"/></a:solidFill><a:uFill><a:solidFill><a:srgbClr val="ffffff"/></a:solidFill></a:uFill><a:latin typeface="Arial"/></a:rPr><a:t>	</a:t></a:r><a:r><a:rPr b="1" i="1" lang="en-IN" sz="3200" spc="-1" strike="noStrike"><a:solidFill><a:srgbClr val="000000"/></a:solidFill><a:uFill><a:solidFill><a:srgbClr val="ffffff"/></a:solidFill></a:uFill><a:latin typeface="Arial"/><a:ea typeface="Arial"/></a:rPr><a:t>Θ</a:t></a:r><a:r><a:rPr b="0" lang="en-IN" sz="3200" spc="-1" strike="noStrike"><a:solidFill><a:srgbClr val="000000"/></a:solidFill><a:uFill><a:solidFill><a:srgbClr val="ffffff"/></a:solidFill></a:uFill><a:latin typeface="Arial"/></a:rPr><a:t> O ( s,</a:t></a:r><a:r><a:rPr b="1" lang="en-IN" sz="3200" spc="-1" strike="noStrike"><a:solidFill><a:srgbClr val="000000"/></a:solidFill><a:uFill><a:solidFill><a:srgbClr val="ffffff"/></a:solidFill></a:uFill><a:latin typeface="Arial"/><a:ea typeface="Arial"/></a:rPr><a:t>θ</a:t></a:r><a:r><a:rPr b="0" lang="en-IN" sz="3200" spc="-1" strike="noStrike"><a:solidFill><a:srgbClr val="000000"/></a:solidFill><a:uFill><a:solidFill><a:srgbClr val="ffffff"/></a:solidFill></a:uFill><a:latin typeface="Arial"/></a:rPr><a:t> ) |</a:t></a:r><a:endParaRPr b="0" lang="en-IN" sz="3200" spc="-1" strike="noStrike"><a:solidFill><a:srgbClr val="000000"/></a:solidFill><a:uFill><a:solidFill><a:srgbClr val="ffffff"/></a:solidFill></a:uFill><a:latin typeface="Arial"/></a:endParaRPr></a:p></p:txBody></p:sp></p:spTree></p:cSld><p:timing><p:tnLst><p:par><p:cTn id="5" dur="indefinite" restart="never" nodeType="tmRoot"><p:childTnLst><p:seq><p:cTn id="6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4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0" name="TextShape 1"/><p:cNvSpPr txBox="1"/><p:nvPr/></p:nvSpPr><p:spPr><a:xfrm><a:off x="504000" y="301320"/><a:ext cx="9071640" cy="1262160"/></a:xfrm><a:prstGeom prst="rect"><a:avLst/></a:prstGeom><a:noFill/><a:ln><a:noFill/></a:ln></p:spPr><p:txBody><a:bodyPr lIns="0" rIns="0" tIns="0" bIns="0" anchor="ctr"></a:bodyPr><a:p><a:pPr algn="ctr"></a:pPr><a:r><a:rPr b="0" lang="en-IN" sz="4400" spc="-1" strike="noStrike"><a:solidFill><a:srgbClr val="000000"/></a:solidFill><a:uFill><a:solidFill><a:srgbClr val="ffffff"/></a:solidFill></a:uFill><a:latin typeface="Arial"/></a:rPr><a:t>Saliency</a:t></a:r><a:endParaRPr b="0" lang="en-IN" sz="4400" spc="-1" strike="noStrike"><a:solidFill><a:srgbClr val="000000"/></a:solidFill><a:uFill><a:solidFill><a:srgbClr val="ffffff"/></a:solidFill></a:uFill><a:latin typeface="Arial"/></a:endParaRPr></a:p></p:txBody></p:sp><p:sp><p:nvSpPr><p:cNvPr id="51" name="TextShape 2"/><p:cNvSpPr txBox="1"/><p:nvPr/></p:nvSpPr><p:spPr><a:xfrm><a:off x="504000" y="1769040"/><a:ext cx="9071640" cy="4384440"/></a:xfrm><a:prstGeom prst="rect"><a:avLst/></a:prstGeom><a:noFill/><a:ln><a:noFill/></a:ln></p:spPr><p:txBody><a:bodyPr lIns="0" rIns="0" tIns="0" bIns="0"></a:bodyPr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Total 42 features maps are calculated.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Feature maps are combined into three “conspicuity maps&quot;, I for intensity , C for color  and O for orientation, at the scale (  </a:t></a:r><a:r><a:rPr b="0" lang="en-IN" sz="3200" spc="-1" strike="noStrike"><a:solidFill><a:srgbClr val="000000"/></a:solidFill><a:uFill><a:solidFill><a:srgbClr val="ffffff"/></a:solidFill></a:uFill><a:latin typeface="Arial"/><a:ea typeface="Arial"/></a:rPr><a:t>σ</a:t></a:r><a:r><a:rPr b="0" lang="en-IN" sz="3200" spc="-1" strike="noStrike"><a:solidFill><a:srgbClr val="000000"/></a:solidFill><a:uFill><a:solidFill><a:srgbClr val="ffffff"/></a:solidFill></a:uFill><a:latin typeface="Arial"/></a:rPr><a:t>= 4) of the saliency map.</a:t></a:r><a:endParaRPr b="0" lang="en-IN" sz="3200" spc="-1" strike="noStrike"><a:solidFill><a:srgbClr val="000000"/></a:solidFill><a:uFill><a:solidFill><a:srgbClr val="ffffff"/></a:solidFill></a:uFill><a:latin typeface="Arial"/></a:endParaRPr></a:p><a:p><a:pPr marL="432000" indent="-324000"><a:buClr><a:srgbClr val="000000"/></a:buClr><a:buSzPct val="45000"/><a:buFont typeface="Wingdings" charset="2"/><a:buChar char=""/></a:pPr><a:r><a:rPr b="0" lang="en-IN" sz="3200" spc="-1" strike="noStrike"><a:solidFill><a:srgbClr val="000000"/></a:solidFill><a:uFill><a:solidFill><a:srgbClr val="ffffff"/></a:solidFill></a:uFill><a:latin typeface="Arial"/></a:rPr><a:t> </a:t></a:r><a:endParaRPr b="0" lang="en-IN" sz="3200" spc="-1" strike="noStrike"><a:solidFill><a:srgbClr val="000000"/></a:solidFill><a:uFill><a:solidFill><a:srgbClr val="ffffff"/></a:solidFill></a:uFill><a:latin typeface="Arial"/></a:endParaRPr></a:p></p:txBody></p:sp></p:spTree></p:cSld><p:timing><p:tnLst><p:par><p:cTn id="7" dur="indefinite" restart="never" nodeType="tmRoot"><p:childTnLst><p:seq><p:cTn id="8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2017-03-15T19:20:29Z</dcterms:created>
  <dc:creator/>
  <dc:description/>
  <dc:language>en-IN</dc:language>
  <cp:lastModifiedBy/>
  <dcterms:modified xsi:type="dcterms:W3CDTF">2017-03-15T20:34:05Z</dcterms:modified>
  <cp:revision>1</cp:revision>
  <dc:subject/>
  <dc:title/>
</cp:coreProperties>
</file>