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19"/>
  </p:notesMasterIdLst>
  <p:handoutMasterIdLst>
    <p:handoutMasterId r:id="rId20"/>
  </p:handoutMasterIdLst>
  <p:sldIdLst>
    <p:sldId id="256" r:id="rId2"/>
    <p:sldId id="257" r:id="rId3"/>
    <p:sldId id="270" r:id="rId4"/>
    <p:sldId id="271" r:id="rId5"/>
    <p:sldId id="272" r:id="rId6"/>
    <p:sldId id="275" r:id="rId7"/>
    <p:sldId id="273" r:id="rId8"/>
    <p:sldId id="274" r:id="rId9"/>
    <p:sldId id="281" r:id="rId10"/>
    <p:sldId id="260" r:id="rId11"/>
    <p:sldId id="276" r:id="rId12"/>
    <p:sldId id="263" r:id="rId13"/>
    <p:sldId id="266" r:id="rId14"/>
    <p:sldId id="278" r:id="rId15"/>
    <p:sldId id="279" r:id="rId16"/>
    <p:sldId id="280" r:id="rId17"/>
    <p:sldId id="277" r:id="rId1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uluri Sankar" initials="SS" lastIdx="1" clrIdx="0">
    <p:extLst>
      <p:ext uri="{19B8F6BF-5375-455C-9EA6-DF929625EA0E}">
        <p15:presenceInfo xmlns:p15="http://schemas.microsoft.com/office/powerpoint/2012/main" userId="f8911fd702913c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599" autoAdjust="0"/>
  </p:normalViewPr>
  <p:slideViewPr>
    <p:cSldViewPr>
      <p:cViewPr varScale="1">
        <p:scale>
          <a:sx n="60" d="100"/>
          <a:sy n="60" d="100"/>
        </p:scale>
        <p:origin x="90" y="125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09T14:47:50.19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8/31/2023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8/31/2023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73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403200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78691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47469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1791895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FE8FB1-0A7A-443E-AAF7-31D4FA1AA312}" type="datetimeFigureOut">
              <a:rPr lang="en-US" smtClean="0"/>
              <a:pPr/>
              <a:t>8/31/2023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50804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FE8FB1-0A7A-443E-AAF7-31D4FA1AA312}" type="datetimeFigureOut">
              <a:rPr lang="en-US" smtClean="0"/>
              <a:pPr/>
              <a:t>8/31/2023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44622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426562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6689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42897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78943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97191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5941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54309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32205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AFE8FB1-0A7A-443E-AAF7-31D4FA1AA312}" type="datetimeFigureOut">
              <a:rPr lang="en-US" smtClean="0"/>
              <a:t>8/31/2023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10188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7915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FE8FB1-0A7A-443E-AAF7-31D4FA1AA312}" type="datetimeFigureOut">
              <a:rPr lang="en-US" smtClean="0"/>
              <a:pPr/>
              <a:t>8/31/2023</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847470018"/>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74132" y="2873333"/>
            <a:ext cx="4355977" cy="926976"/>
          </a:xfrm>
        </p:spPr>
        <p:txBody>
          <a:bodyPr/>
          <a:lstStyle/>
          <a:p>
            <a:r>
              <a:rPr lang="en-US" sz="6000" b="1" u="sng" dirty="0">
                <a:latin typeface="Calibri" panose="020F0502020204030204" pitchFamily="34" charset="0"/>
                <a:cs typeface="Calibri" panose="020F0502020204030204" pitchFamily="34" charset="0"/>
              </a:rPr>
              <a:t>IOT PROJECT</a:t>
            </a:r>
          </a:p>
        </p:txBody>
      </p:sp>
      <p:pic>
        <p:nvPicPr>
          <p:cNvPr id="4" name="image1.png">
            <a:extLst>
              <a:ext uri="{FF2B5EF4-FFF2-40B4-BE49-F238E27FC236}">
                <a16:creationId xmlns:a16="http://schemas.microsoft.com/office/drawing/2014/main" id="{5F45D07C-30EF-CED3-3ED3-CCB88B2EEB4C}"/>
              </a:ext>
            </a:extLst>
          </p:cNvPr>
          <p:cNvPicPr/>
          <p:nvPr/>
        </p:nvPicPr>
        <p:blipFill>
          <a:blip r:embed="rId2"/>
          <a:srcRect/>
          <a:stretch>
            <a:fillRect/>
          </a:stretch>
        </p:blipFill>
        <p:spPr>
          <a:xfrm>
            <a:off x="3899774" y="620688"/>
            <a:ext cx="4004961" cy="1584176"/>
          </a:xfrm>
          <a:prstGeom prst="rect">
            <a:avLst/>
          </a:prstGeom>
          <a:ln/>
        </p:spPr>
      </p:pic>
      <p:sp>
        <p:nvSpPr>
          <p:cNvPr id="8" name="TextBox 7">
            <a:extLst>
              <a:ext uri="{FF2B5EF4-FFF2-40B4-BE49-F238E27FC236}">
                <a16:creationId xmlns:a16="http://schemas.microsoft.com/office/drawing/2014/main" id="{8B697AF3-4A49-DBBA-4D16-F8888A57136C}"/>
              </a:ext>
            </a:extLst>
          </p:cNvPr>
          <p:cNvSpPr txBox="1"/>
          <p:nvPr/>
        </p:nvSpPr>
        <p:spPr>
          <a:xfrm>
            <a:off x="2953950" y="4324762"/>
            <a:ext cx="6048672" cy="2231380"/>
          </a:xfrm>
          <a:prstGeom prst="rect">
            <a:avLst/>
          </a:prstGeom>
          <a:noFill/>
        </p:spPr>
        <p:txBody>
          <a:bodyPr wrap="square" rtlCol="0">
            <a:spAutoFit/>
          </a:bodyPr>
          <a:lstStyle/>
          <a:p>
            <a:r>
              <a:rPr lang="en-US" sz="2200" dirty="0">
                <a:latin typeface="Berlin Sans FB Demi" panose="020E0802020502020306" pitchFamily="34" charset="0"/>
              </a:rPr>
              <a:t>     IOT BASED HOME AUTOMATION PROJECT</a:t>
            </a:r>
          </a:p>
          <a:p>
            <a:endParaRPr lang="en-US" dirty="0">
              <a:latin typeface="Berlin Sans FB Demi" panose="020E0802020502020306" pitchFamily="34" charset="0"/>
            </a:endParaRPr>
          </a:p>
          <a:p>
            <a:pPr algn="ctr">
              <a:lnSpc>
                <a:spcPct val="150000"/>
              </a:lnSpc>
            </a:pPr>
            <a:r>
              <a:rPr lang="en-US" b="1" dirty="0">
                <a:latin typeface="Arial Rounded MT Bold" panose="020F0704030504030204" pitchFamily="34" charset="0"/>
              </a:rPr>
              <a:t>JAGMOHAN GAUTAM</a:t>
            </a:r>
          </a:p>
          <a:p>
            <a:pPr algn="ctr">
              <a:lnSpc>
                <a:spcPct val="150000"/>
              </a:lnSpc>
            </a:pPr>
            <a:r>
              <a:rPr lang="en-US" b="1" dirty="0">
                <a:latin typeface="Arial Rounded MT Bold" panose="020F0704030504030204" pitchFamily="34" charset="0"/>
              </a:rPr>
              <a:t>AYUSHMAN SINGH</a:t>
            </a:r>
          </a:p>
          <a:p>
            <a:pPr algn="ctr">
              <a:lnSpc>
                <a:spcPct val="150000"/>
              </a:lnSpc>
            </a:pPr>
            <a:r>
              <a:rPr lang="en-US" b="1" dirty="0">
                <a:latin typeface="Arial Rounded MT Bold" panose="020F0704030504030204" pitchFamily="34" charset="0"/>
              </a:rPr>
              <a:t>UPDESH KUMAR</a:t>
            </a:r>
          </a:p>
          <a:p>
            <a:endParaRPr lang="en-IN"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Components</a:t>
            </a:r>
          </a:p>
        </p:txBody>
      </p:sp>
      <p:sp>
        <p:nvSpPr>
          <p:cNvPr id="3" name="Text Placeholder 2"/>
          <p:cNvSpPr>
            <a:spLocks noGrp="1"/>
          </p:cNvSpPr>
          <p:nvPr>
            <p:ph type="body" idx="1"/>
          </p:nvPr>
        </p:nvSpPr>
        <p:spPr/>
        <p:txBody>
          <a:bodyPr/>
          <a:lstStyle/>
          <a:p>
            <a:endParaRPr lang="en-US" sz="2000" b="1" u="sng" dirty="0"/>
          </a:p>
          <a:p>
            <a:r>
              <a:rPr lang="en-US" sz="2000" b="1" u="sng" dirty="0"/>
              <a:t>LED</a:t>
            </a:r>
          </a:p>
        </p:txBody>
      </p:sp>
      <p:sp>
        <p:nvSpPr>
          <p:cNvPr id="4" name="Content Placeholder 3"/>
          <p:cNvSpPr>
            <a:spLocks noGrp="1"/>
          </p:cNvSpPr>
          <p:nvPr>
            <p:ph sz="half" idx="2"/>
          </p:nvPr>
        </p:nvSpPr>
        <p:spPr/>
        <p:txBody>
          <a:bodyPr>
            <a:normAutofit/>
          </a:bodyPr>
          <a:lstStyle/>
          <a:p>
            <a:pPr>
              <a:lnSpc>
                <a:spcPct val="107000"/>
              </a:lnSpc>
              <a:spcAft>
                <a:spcPts val="800"/>
              </a:spcAft>
              <a:tabLst>
                <a:tab pos="1729740" algn="l"/>
              </a:tabLst>
            </a:pPr>
            <a:r>
              <a:rPr lang="en-IN" sz="1800" dirty="0">
                <a:effectLst/>
                <a:latin typeface="+mj-lt"/>
                <a:ea typeface="Calibri" panose="020F0502020204030204" pitchFamily="34" charset="0"/>
                <a:cs typeface="Mangal" panose="02040503050203030202" pitchFamily="18" charset="0"/>
              </a:rPr>
              <a:t>Light emitting diode is a semiconductor light source that emits light when current flows through it. In the project the LED is used as garden lights. It tells us whether it is day or night. If night it glows. </a:t>
            </a:r>
          </a:p>
          <a:p>
            <a:endParaRPr lang="en-US" dirty="0"/>
          </a:p>
        </p:txBody>
      </p:sp>
      <p:sp>
        <p:nvSpPr>
          <p:cNvPr id="5" name="Text Placeholder 4"/>
          <p:cNvSpPr>
            <a:spLocks noGrp="1"/>
          </p:cNvSpPr>
          <p:nvPr>
            <p:ph type="body" sz="quarter" idx="3"/>
          </p:nvPr>
        </p:nvSpPr>
        <p:spPr/>
        <p:txBody>
          <a:bodyPr/>
          <a:lstStyle/>
          <a:p>
            <a:r>
              <a:rPr lang="en-US" sz="2000" b="1" u="sng" dirty="0">
                <a:latin typeface="+mj-lt"/>
              </a:rPr>
              <a:t>LDR</a:t>
            </a:r>
          </a:p>
        </p:txBody>
      </p:sp>
      <p:sp>
        <p:nvSpPr>
          <p:cNvPr id="6" name="Content Placeholder 5"/>
          <p:cNvSpPr>
            <a:spLocks noGrp="1"/>
          </p:cNvSpPr>
          <p:nvPr>
            <p:ph sz="quarter" idx="4"/>
          </p:nvPr>
        </p:nvSpPr>
        <p:spPr/>
        <p:txBody>
          <a:bodyPr>
            <a:normAutofit/>
          </a:bodyPr>
          <a:lstStyle/>
          <a:p>
            <a:pPr>
              <a:lnSpc>
                <a:spcPct val="107000"/>
              </a:lnSpc>
              <a:spcAft>
                <a:spcPts val="800"/>
              </a:spcAft>
              <a:tabLst>
                <a:tab pos="1729740" algn="l"/>
              </a:tabLst>
            </a:pPr>
            <a:r>
              <a:rPr lang="en-IN" sz="1800" dirty="0">
                <a:effectLst/>
                <a:latin typeface="+mj-lt"/>
                <a:ea typeface="Calibri" panose="020F0502020204030204" pitchFamily="34" charset="0"/>
                <a:cs typeface="Mangal" panose="02040503050203030202" pitchFamily="18" charset="0"/>
              </a:rPr>
              <a:t>It is called as light dependent resistor. It is used to indicate the presence or absence of light or to measure the light intensity.</a:t>
            </a:r>
          </a:p>
          <a:p>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C1E4-CBAB-3574-AC9F-FC8C5CCC7D52}"/>
              </a:ext>
            </a:extLst>
          </p:cNvPr>
          <p:cNvSpPr>
            <a:spLocks noGrp="1"/>
          </p:cNvSpPr>
          <p:nvPr>
            <p:ph type="title"/>
          </p:nvPr>
        </p:nvSpPr>
        <p:spPr/>
        <p:txBody>
          <a:bodyPr/>
          <a:lstStyle/>
          <a:p>
            <a:r>
              <a:rPr lang="en-IN" b="1" u="sng" dirty="0"/>
              <a:t>Components</a:t>
            </a:r>
          </a:p>
        </p:txBody>
      </p:sp>
      <p:sp>
        <p:nvSpPr>
          <p:cNvPr id="3" name="Text Placeholder 2">
            <a:extLst>
              <a:ext uri="{FF2B5EF4-FFF2-40B4-BE49-F238E27FC236}">
                <a16:creationId xmlns:a16="http://schemas.microsoft.com/office/drawing/2014/main" id="{8BAFDDA4-B21E-A88A-E5AE-0BC5D8952F64}"/>
              </a:ext>
            </a:extLst>
          </p:cNvPr>
          <p:cNvSpPr>
            <a:spLocks noGrp="1"/>
          </p:cNvSpPr>
          <p:nvPr>
            <p:ph type="body" idx="1"/>
          </p:nvPr>
        </p:nvSpPr>
        <p:spPr/>
        <p:txBody>
          <a:bodyPr/>
          <a:lstStyle/>
          <a:p>
            <a:r>
              <a:rPr lang="en-IN" sz="2000" b="1" u="sng" dirty="0"/>
              <a:t>CLCD</a:t>
            </a:r>
          </a:p>
        </p:txBody>
      </p:sp>
      <p:sp>
        <p:nvSpPr>
          <p:cNvPr id="4" name="Content Placeholder 3">
            <a:extLst>
              <a:ext uri="{FF2B5EF4-FFF2-40B4-BE49-F238E27FC236}">
                <a16:creationId xmlns:a16="http://schemas.microsoft.com/office/drawing/2014/main" id="{D35B1EDE-D310-8AE7-0367-61CC0B9AD8F2}"/>
              </a:ext>
            </a:extLst>
          </p:cNvPr>
          <p:cNvSpPr>
            <a:spLocks noGrp="1"/>
          </p:cNvSpPr>
          <p:nvPr>
            <p:ph sz="half" idx="2"/>
          </p:nvPr>
        </p:nvSpPr>
        <p:spPr/>
        <p:txBody>
          <a:bodyPr/>
          <a:lstStyle/>
          <a:p>
            <a:pPr>
              <a:lnSpc>
                <a:spcPct val="107000"/>
              </a:lnSpc>
              <a:spcAft>
                <a:spcPts val="800"/>
              </a:spcAft>
              <a:tabLst>
                <a:tab pos="1729740" algn="l"/>
              </a:tabLst>
            </a:pPr>
            <a:r>
              <a:rPr lang="en-IN" sz="1800" dirty="0">
                <a:effectLst/>
                <a:latin typeface="+mj-lt"/>
                <a:ea typeface="Calibri" panose="020F0502020204030204" pitchFamily="34" charset="0"/>
                <a:cs typeface="Mangal" panose="02040503050203030202" pitchFamily="18" charset="0"/>
              </a:rPr>
              <a:t>Liquid crystal displays are flat panel displays that use light modulating properties of liquid crystals to produce images. We can display 2 or 4 lines by 16 or 20 columns.</a:t>
            </a:r>
          </a:p>
          <a:p>
            <a:endParaRPr lang="en-IN" dirty="0"/>
          </a:p>
        </p:txBody>
      </p:sp>
      <p:sp>
        <p:nvSpPr>
          <p:cNvPr id="5" name="Text Placeholder 4">
            <a:extLst>
              <a:ext uri="{FF2B5EF4-FFF2-40B4-BE49-F238E27FC236}">
                <a16:creationId xmlns:a16="http://schemas.microsoft.com/office/drawing/2014/main" id="{3124514F-5E63-096B-C915-BB055398B7CB}"/>
              </a:ext>
            </a:extLst>
          </p:cNvPr>
          <p:cNvSpPr>
            <a:spLocks noGrp="1"/>
          </p:cNvSpPr>
          <p:nvPr>
            <p:ph type="body" sz="quarter" idx="3"/>
          </p:nvPr>
        </p:nvSpPr>
        <p:spPr/>
        <p:txBody>
          <a:bodyPr/>
          <a:lstStyle/>
          <a:p>
            <a:r>
              <a:rPr lang="en-IN" sz="2000" b="1" u="sng" dirty="0"/>
              <a:t>Temperature system</a:t>
            </a:r>
          </a:p>
        </p:txBody>
      </p:sp>
      <p:sp>
        <p:nvSpPr>
          <p:cNvPr id="6" name="Content Placeholder 5">
            <a:extLst>
              <a:ext uri="{FF2B5EF4-FFF2-40B4-BE49-F238E27FC236}">
                <a16:creationId xmlns:a16="http://schemas.microsoft.com/office/drawing/2014/main" id="{0BA11B52-B7A6-34D9-3E81-B08FEC53F36D}"/>
              </a:ext>
            </a:extLst>
          </p:cNvPr>
          <p:cNvSpPr>
            <a:spLocks noGrp="1"/>
          </p:cNvSpPr>
          <p:nvPr>
            <p:ph sz="quarter" idx="4"/>
          </p:nvPr>
        </p:nvSpPr>
        <p:spPr/>
        <p:txBody>
          <a:bodyPr/>
          <a:lstStyle/>
          <a:p>
            <a:r>
              <a:rPr lang="en-IN" sz="1800" dirty="0">
                <a:effectLst/>
                <a:latin typeface="+mj-lt"/>
                <a:ea typeface="Calibri" panose="020F0502020204030204" pitchFamily="34" charset="0"/>
                <a:cs typeface="Times New Roman" panose="02020603050405020304" pitchFamily="18" charset="0"/>
              </a:rPr>
              <a:t>It consists of heater, cooler, LM35(temperature sensor). We  can read the temperature from the temperature sensor</a:t>
            </a:r>
          </a:p>
          <a:p>
            <a:endParaRPr lang="en-IN" dirty="0"/>
          </a:p>
        </p:txBody>
      </p:sp>
    </p:spTree>
    <p:extLst>
      <p:ext uri="{BB962C8B-B14F-4D97-AF65-F5344CB8AC3E}">
        <p14:creationId xmlns:p14="http://schemas.microsoft.com/office/powerpoint/2010/main" val="261708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Output Screenshots</a:t>
            </a:r>
          </a:p>
        </p:txBody>
      </p:sp>
      <p:pic>
        <p:nvPicPr>
          <p:cNvPr id="3" name="Content Placeholder 4">
            <a:extLst>
              <a:ext uri="{FF2B5EF4-FFF2-40B4-BE49-F238E27FC236}">
                <a16:creationId xmlns:a16="http://schemas.microsoft.com/office/drawing/2014/main" id="{9612B63F-4B04-ECCD-A4BD-C6867F67FD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23273" y="2596979"/>
            <a:ext cx="4514029" cy="2273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a:xfrm>
            <a:off x="1522413" y="3429000"/>
            <a:ext cx="2743200" cy="1020762"/>
          </a:xfrm>
        </p:spPr>
        <p:txBody>
          <a:bodyPr>
            <a:noAutofit/>
          </a:bodyPr>
          <a:lstStyle/>
          <a:p>
            <a:r>
              <a:rPr lang="en-US" sz="2400" dirty="0"/>
              <a:t>When the heater is on notification is shown on CLCD  and it displays current temperature.</a:t>
            </a: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260648"/>
            <a:ext cx="5091580" cy="1574808"/>
          </a:xfrm>
        </p:spPr>
        <p:txBody>
          <a:bodyPr/>
          <a:lstStyle/>
          <a:p>
            <a:r>
              <a:rPr lang="en-US" b="1" u="sng" dirty="0"/>
              <a:t>Output Screenshots</a:t>
            </a:r>
          </a:p>
        </p:txBody>
      </p:sp>
      <p:sp>
        <p:nvSpPr>
          <p:cNvPr id="4" name="Text Placeholder 3"/>
          <p:cNvSpPr>
            <a:spLocks noGrp="1"/>
          </p:cNvSpPr>
          <p:nvPr>
            <p:ph type="body" sz="half" idx="2"/>
          </p:nvPr>
        </p:nvSpPr>
        <p:spPr>
          <a:xfrm>
            <a:off x="1845940" y="4497078"/>
            <a:ext cx="2743200" cy="1457412"/>
          </a:xfrm>
        </p:spPr>
        <p:txBody>
          <a:bodyPr>
            <a:normAutofit fontScale="85000" lnSpcReduction="20000"/>
          </a:bodyPr>
          <a:lstStyle/>
          <a:p>
            <a:r>
              <a:rPr lang="en-IN" sz="2400" dirty="0"/>
              <a:t>When the Cooler is on, the notification is shown on the CLCD and displaying the temperature.</a:t>
            </a:r>
          </a:p>
          <a:p>
            <a:endParaRPr lang="en-US" dirty="0"/>
          </a:p>
        </p:txBody>
      </p:sp>
      <p:pic>
        <p:nvPicPr>
          <p:cNvPr id="8" name="Content Placeholder 4">
            <a:extLst>
              <a:ext uri="{FF2B5EF4-FFF2-40B4-BE49-F238E27FC236}">
                <a16:creationId xmlns:a16="http://schemas.microsoft.com/office/drawing/2014/main" id="{4EEBFBBA-CEEB-3D72-14DC-8819F16F76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2404" y="2204864"/>
            <a:ext cx="5713741" cy="3300326"/>
          </a:xfrm>
          <a:prstGeom prst="rect">
            <a:avLst/>
          </a:prstGeo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3C5F-5C67-C175-122B-46B227F06848}"/>
              </a:ext>
            </a:extLst>
          </p:cNvPr>
          <p:cNvSpPr>
            <a:spLocks noGrp="1"/>
          </p:cNvSpPr>
          <p:nvPr>
            <p:ph type="title"/>
          </p:nvPr>
        </p:nvSpPr>
        <p:spPr>
          <a:xfrm>
            <a:off x="809273" y="476672"/>
            <a:ext cx="6929422" cy="644214"/>
          </a:xfrm>
        </p:spPr>
        <p:txBody>
          <a:bodyPr>
            <a:normAutofit/>
          </a:bodyPr>
          <a:lstStyle/>
          <a:p>
            <a:r>
              <a:rPr lang="en-US" sz="2400" b="1" u="sng" dirty="0"/>
              <a:t>Output Screenshots</a:t>
            </a:r>
            <a:endParaRPr lang="en-IN" sz="2400" b="1" u="sng" dirty="0"/>
          </a:p>
        </p:txBody>
      </p:sp>
      <p:sp>
        <p:nvSpPr>
          <p:cNvPr id="3" name="Text Placeholder 2">
            <a:extLst>
              <a:ext uri="{FF2B5EF4-FFF2-40B4-BE49-F238E27FC236}">
                <a16:creationId xmlns:a16="http://schemas.microsoft.com/office/drawing/2014/main" id="{14C52226-CC96-2513-2152-1A32B676A76F}"/>
              </a:ext>
            </a:extLst>
          </p:cNvPr>
          <p:cNvSpPr>
            <a:spLocks noGrp="1"/>
          </p:cNvSpPr>
          <p:nvPr>
            <p:ph type="body" sz="half" idx="2"/>
          </p:nvPr>
        </p:nvSpPr>
        <p:spPr>
          <a:xfrm>
            <a:off x="3741028" y="5013176"/>
            <a:ext cx="2743200" cy="1152128"/>
          </a:xfrm>
        </p:spPr>
        <p:txBody>
          <a:bodyPr>
            <a:noAutofit/>
          </a:bodyPr>
          <a:lstStyle/>
          <a:p>
            <a:r>
              <a:rPr lang="en-IN" sz="1800" dirty="0"/>
              <a:t>When we turn off the Cooler, the notification is shown on the CLCD and displays the temperature.</a:t>
            </a:r>
          </a:p>
        </p:txBody>
      </p:sp>
      <p:pic>
        <p:nvPicPr>
          <p:cNvPr id="5" name="Content Placeholder 4">
            <a:extLst>
              <a:ext uri="{FF2B5EF4-FFF2-40B4-BE49-F238E27FC236}">
                <a16:creationId xmlns:a16="http://schemas.microsoft.com/office/drawing/2014/main" id="{4AABD8CF-4E6B-F59C-8152-3517117E52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988" y="1586880"/>
            <a:ext cx="5669280" cy="3108176"/>
          </a:xfrm>
          <a:prstGeom prst="rect">
            <a:avLst/>
          </a:prstGeom>
        </p:spPr>
      </p:pic>
    </p:spTree>
    <p:extLst>
      <p:ext uri="{BB962C8B-B14F-4D97-AF65-F5344CB8AC3E}">
        <p14:creationId xmlns:p14="http://schemas.microsoft.com/office/powerpoint/2010/main" val="261139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8188-C9A8-9CB0-AA3B-17F07081D549}"/>
              </a:ext>
            </a:extLst>
          </p:cNvPr>
          <p:cNvSpPr>
            <a:spLocks noGrp="1"/>
          </p:cNvSpPr>
          <p:nvPr>
            <p:ph type="title"/>
          </p:nvPr>
        </p:nvSpPr>
        <p:spPr>
          <a:xfrm>
            <a:off x="653705" y="476672"/>
            <a:ext cx="8594428" cy="566738"/>
          </a:xfrm>
        </p:spPr>
        <p:txBody>
          <a:bodyPr>
            <a:normAutofit fontScale="90000"/>
          </a:bodyPr>
          <a:lstStyle/>
          <a:p>
            <a:r>
              <a:rPr lang="en-US" b="1" u="sng" dirty="0"/>
              <a:t>Output Screenshots</a:t>
            </a:r>
            <a:endParaRPr lang="en-IN" b="1" u="sng" dirty="0"/>
          </a:p>
        </p:txBody>
      </p:sp>
      <p:sp>
        <p:nvSpPr>
          <p:cNvPr id="4" name="Text Placeholder 3">
            <a:extLst>
              <a:ext uri="{FF2B5EF4-FFF2-40B4-BE49-F238E27FC236}">
                <a16:creationId xmlns:a16="http://schemas.microsoft.com/office/drawing/2014/main" id="{1CE65F7D-C0D3-BC41-D24F-26E62F475094}"/>
              </a:ext>
            </a:extLst>
          </p:cNvPr>
          <p:cNvSpPr>
            <a:spLocks noGrp="1"/>
          </p:cNvSpPr>
          <p:nvPr>
            <p:ph type="body" sz="half" idx="2"/>
          </p:nvPr>
        </p:nvSpPr>
        <p:spPr>
          <a:xfrm>
            <a:off x="6598468" y="4005064"/>
            <a:ext cx="2743200" cy="1313396"/>
          </a:xfrm>
        </p:spPr>
        <p:txBody>
          <a:bodyPr>
            <a:noAutofit/>
          </a:bodyPr>
          <a:lstStyle/>
          <a:p>
            <a:r>
              <a:rPr lang="en-IN" sz="2000" dirty="0"/>
              <a:t>When we turnoff the Cooler, the notification is shown on the CLCD and displays the temperature.</a:t>
            </a:r>
          </a:p>
        </p:txBody>
      </p:sp>
      <p:pic>
        <p:nvPicPr>
          <p:cNvPr id="5" name="Content Placeholder 4">
            <a:extLst>
              <a:ext uri="{FF2B5EF4-FFF2-40B4-BE49-F238E27FC236}">
                <a16:creationId xmlns:a16="http://schemas.microsoft.com/office/drawing/2014/main" id="{04FF7738-4B71-A653-A35F-F74920749F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308" y="1988840"/>
            <a:ext cx="5669280" cy="3096344"/>
          </a:xfrm>
          <a:prstGeom prst="rect">
            <a:avLst/>
          </a:prstGeom>
        </p:spPr>
      </p:pic>
    </p:spTree>
    <p:extLst>
      <p:ext uri="{BB962C8B-B14F-4D97-AF65-F5344CB8AC3E}">
        <p14:creationId xmlns:p14="http://schemas.microsoft.com/office/powerpoint/2010/main" val="240907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9154-FBD6-C761-0E77-0CA684642A17}"/>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15363833-5E1A-E768-176B-F26C0CF08129}"/>
              </a:ext>
            </a:extLst>
          </p:cNvPr>
          <p:cNvSpPr>
            <a:spLocks noGrp="1"/>
          </p:cNvSpPr>
          <p:nvPr>
            <p:ph idx="1"/>
          </p:nvPr>
        </p:nvSpPr>
        <p:spPr/>
        <p:txBody>
          <a:bodyPr/>
          <a:lstStyle/>
          <a:p>
            <a:r>
              <a:rPr lang="en-IN" dirty="0"/>
              <a:t>We have learnt basic c++ programming skills.</a:t>
            </a:r>
          </a:p>
          <a:p>
            <a:r>
              <a:rPr lang="en-IN" dirty="0"/>
              <a:t>We have learnt various function which are used in Arduino IDE.</a:t>
            </a:r>
          </a:p>
          <a:p>
            <a:r>
              <a:rPr lang="en-IN" dirty="0"/>
              <a:t>We  have got better understanding in connection of components to Arduino board.</a:t>
            </a:r>
          </a:p>
          <a:p>
            <a:r>
              <a:rPr lang="en-IN" dirty="0"/>
              <a:t>We have  learnt  basic IOT  programming in this internship and worked on the IOT based Home automation solution project, and simulated in Picsimlab and I used Arduino IDE to do the programming.</a:t>
            </a:r>
          </a:p>
          <a:p>
            <a:endParaRPr lang="en-IN" dirty="0"/>
          </a:p>
        </p:txBody>
      </p:sp>
    </p:spTree>
    <p:extLst>
      <p:ext uri="{BB962C8B-B14F-4D97-AF65-F5344CB8AC3E}">
        <p14:creationId xmlns:p14="http://schemas.microsoft.com/office/powerpoint/2010/main" val="428882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5F45D07C-30EF-CED3-3ED3-CCB88B2EEB4C}"/>
              </a:ext>
            </a:extLst>
          </p:cNvPr>
          <p:cNvPicPr/>
          <p:nvPr/>
        </p:nvPicPr>
        <p:blipFill>
          <a:blip r:embed="rId2"/>
          <a:srcRect/>
          <a:stretch>
            <a:fillRect/>
          </a:stretch>
        </p:blipFill>
        <p:spPr>
          <a:xfrm>
            <a:off x="2782044" y="649141"/>
            <a:ext cx="5193970" cy="2088232"/>
          </a:xfrm>
          <a:prstGeom prst="rect">
            <a:avLst/>
          </a:prstGeom>
          <a:ln/>
        </p:spPr>
      </p:pic>
      <p:sp>
        <p:nvSpPr>
          <p:cNvPr id="5" name="TextBox 4">
            <a:extLst>
              <a:ext uri="{FF2B5EF4-FFF2-40B4-BE49-F238E27FC236}">
                <a16:creationId xmlns:a16="http://schemas.microsoft.com/office/drawing/2014/main" id="{1B7AE6F7-429F-18E3-BA69-48FD7D046584}"/>
              </a:ext>
            </a:extLst>
          </p:cNvPr>
          <p:cNvSpPr txBox="1"/>
          <p:nvPr/>
        </p:nvSpPr>
        <p:spPr>
          <a:xfrm>
            <a:off x="3174483" y="3789040"/>
            <a:ext cx="4477508" cy="1015663"/>
          </a:xfrm>
          <a:prstGeom prst="rect">
            <a:avLst/>
          </a:prstGeom>
          <a:noFill/>
        </p:spPr>
        <p:txBody>
          <a:bodyPr wrap="none" rtlCol="0">
            <a:spAutoFit/>
          </a:bodyPr>
          <a:lstStyle/>
          <a:p>
            <a:r>
              <a:rPr lang="en-IN" sz="6000" b="1" u="sng" dirty="0">
                <a:solidFill>
                  <a:srgbClr val="FFFF00"/>
                </a:solidFill>
              </a:rPr>
              <a:t>THANK YOU</a:t>
            </a:r>
          </a:p>
        </p:txBody>
      </p:sp>
    </p:spTree>
    <p:extLst>
      <p:ext uri="{BB962C8B-B14F-4D97-AF65-F5344CB8AC3E}">
        <p14:creationId xmlns:p14="http://schemas.microsoft.com/office/powerpoint/2010/main" val="41607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t>Topics covered in this internship</a:t>
            </a:r>
          </a:p>
        </p:txBody>
      </p:sp>
      <p:sp>
        <p:nvSpPr>
          <p:cNvPr id="14" name="Content Placeholder 13"/>
          <p:cNvSpPr>
            <a:spLocks noGrp="1"/>
          </p:cNvSpPr>
          <p:nvPr>
            <p:ph idx="1"/>
          </p:nvPr>
        </p:nvSpPr>
        <p:spPr>
          <a:xfrm>
            <a:off x="677158" y="1700808"/>
            <a:ext cx="8594429" cy="3880773"/>
          </a:xfrm>
        </p:spPr>
        <p:txBody>
          <a:bodyPr/>
          <a:lstStyle/>
          <a:p>
            <a:r>
              <a:rPr lang="en-US" dirty="0"/>
              <a:t>C Programming</a:t>
            </a:r>
          </a:p>
          <a:p>
            <a:r>
              <a:rPr lang="en-US" dirty="0"/>
              <a:t>C++ Programming</a:t>
            </a:r>
          </a:p>
          <a:p>
            <a:r>
              <a:rPr lang="en-US" dirty="0"/>
              <a:t>Introduction to IOT </a:t>
            </a:r>
          </a:p>
          <a:p>
            <a:r>
              <a:rPr lang="en-US" dirty="0"/>
              <a:t>Introduction to Embedded systems</a:t>
            </a:r>
          </a:p>
          <a:p>
            <a:r>
              <a:rPr lang="en-US" dirty="0"/>
              <a:t>Arduino Uno</a:t>
            </a:r>
          </a:p>
          <a:p>
            <a:r>
              <a:rPr lang="en-US" sz="1800" dirty="0">
                <a:latin typeface="+mj-lt"/>
              </a:rPr>
              <a:t>LED, CLCD, ADC, </a:t>
            </a:r>
            <a:r>
              <a:rPr lang="en-IN" sz="1800" dirty="0">
                <a:effectLst/>
                <a:latin typeface="+mj-lt"/>
                <a:ea typeface="Calibri" panose="020F0502020204030204" pitchFamily="34" charset="0"/>
              </a:rPr>
              <a:t>LM35, PWM</a:t>
            </a:r>
          </a:p>
          <a:p>
            <a:r>
              <a:rPr lang="en-IN" sz="1800" dirty="0">
                <a:latin typeface="+mj-lt"/>
              </a:rPr>
              <a:t>Arduino Based Home Automation Project</a:t>
            </a:r>
            <a:endParaRPr lang="en-US" sz="1800" dirty="0">
              <a:latin typeface="+mj-l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AA4F-1FA1-CD53-DAA0-5E6145779633}"/>
              </a:ext>
            </a:extLst>
          </p:cNvPr>
          <p:cNvSpPr>
            <a:spLocks noGrp="1"/>
          </p:cNvSpPr>
          <p:nvPr>
            <p:ph type="title"/>
          </p:nvPr>
        </p:nvSpPr>
        <p:spPr/>
        <p:txBody>
          <a:bodyPr>
            <a:normAutofit/>
          </a:bodyPr>
          <a:lstStyle/>
          <a:p>
            <a:r>
              <a:rPr lang="en-IN" b="1" u="sng" dirty="0"/>
              <a:t>Simulation Tools Used For The Project Implementation</a:t>
            </a:r>
          </a:p>
        </p:txBody>
      </p:sp>
      <p:sp>
        <p:nvSpPr>
          <p:cNvPr id="3" name="Content Placeholder 2">
            <a:extLst>
              <a:ext uri="{FF2B5EF4-FFF2-40B4-BE49-F238E27FC236}">
                <a16:creationId xmlns:a16="http://schemas.microsoft.com/office/drawing/2014/main" id="{5B4F4874-CB00-D35C-2DC7-A261BEEB98BE}"/>
              </a:ext>
            </a:extLst>
          </p:cNvPr>
          <p:cNvSpPr>
            <a:spLocks noGrp="1"/>
          </p:cNvSpPr>
          <p:nvPr>
            <p:ph idx="1"/>
          </p:nvPr>
        </p:nvSpPr>
        <p:spPr>
          <a:xfrm>
            <a:off x="677158" y="2357628"/>
            <a:ext cx="8594429" cy="3880773"/>
          </a:xfrm>
        </p:spPr>
        <p:txBody>
          <a:bodyPr>
            <a:normAutofit/>
          </a:bodyPr>
          <a:lstStyle/>
          <a:p>
            <a:r>
              <a:rPr lang="en-IN" sz="1800" dirty="0"/>
              <a:t>Arduino IDE</a:t>
            </a:r>
          </a:p>
          <a:p>
            <a:r>
              <a:rPr lang="en-IN" sz="1800" dirty="0"/>
              <a:t>Picsimlab</a:t>
            </a:r>
          </a:p>
          <a:p>
            <a:r>
              <a:rPr lang="en-IN" sz="1800" dirty="0"/>
              <a:t>Null emulator</a:t>
            </a:r>
          </a:p>
          <a:p>
            <a:r>
              <a:rPr lang="en-IN" sz="1800" dirty="0"/>
              <a:t>Blynk cloud</a:t>
            </a:r>
          </a:p>
          <a:p>
            <a:r>
              <a:rPr lang="en-IN" sz="1800" dirty="0"/>
              <a:t>Blynk IOT mobile application</a:t>
            </a:r>
          </a:p>
        </p:txBody>
      </p:sp>
    </p:spTree>
    <p:extLst>
      <p:ext uri="{BB962C8B-B14F-4D97-AF65-F5344CB8AC3E}">
        <p14:creationId xmlns:p14="http://schemas.microsoft.com/office/powerpoint/2010/main" val="37266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32E9-E71C-3723-617E-BF873A1E258B}"/>
              </a:ext>
            </a:extLst>
          </p:cNvPr>
          <p:cNvSpPr>
            <a:spLocks noGrp="1"/>
          </p:cNvSpPr>
          <p:nvPr>
            <p:ph type="title"/>
          </p:nvPr>
        </p:nvSpPr>
        <p:spPr>
          <a:xfrm>
            <a:off x="837828" y="274638"/>
            <a:ext cx="9612560" cy="1020762"/>
          </a:xfrm>
        </p:spPr>
        <p:txBody>
          <a:bodyPr/>
          <a:lstStyle/>
          <a:p>
            <a:r>
              <a:rPr lang="en-IN" b="1" u="sng" dirty="0"/>
              <a:t>Arduino Uno</a:t>
            </a:r>
          </a:p>
        </p:txBody>
      </p:sp>
      <p:sp>
        <p:nvSpPr>
          <p:cNvPr id="3" name="Content Placeholder 2">
            <a:extLst>
              <a:ext uri="{FF2B5EF4-FFF2-40B4-BE49-F238E27FC236}">
                <a16:creationId xmlns:a16="http://schemas.microsoft.com/office/drawing/2014/main" id="{FAF3871A-BBAF-15C3-D221-5DE3AB384120}"/>
              </a:ext>
            </a:extLst>
          </p:cNvPr>
          <p:cNvSpPr>
            <a:spLocks noGrp="1"/>
          </p:cNvSpPr>
          <p:nvPr>
            <p:ph idx="1"/>
          </p:nvPr>
        </p:nvSpPr>
        <p:spPr>
          <a:xfrm>
            <a:off x="697053" y="1628800"/>
            <a:ext cx="5832648" cy="4267200"/>
          </a:xfrm>
        </p:spPr>
        <p:txBody>
          <a:bodyPr>
            <a:normAutofit/>
          </a:bodyPr>
          <a:lstStyle/>
          <a:p>
            <a:r>
              <a:rPr lang="en-IN" sz="1800" dirty="0">
                <a:latin typeface="+mj-lt"/>
              </a:rPr>
              <a:t>Arduino Uno is a microcontroller board on the ATmega</a:t>
            </a:r>
            <a:r>
              <a:rPr lang="en-IN" sz="1800" dirty="0">
                <a:effectLst/>
                <a:latin typeface="+mj-lt"/>
                <a:ea typeface="Calibri" panose="020F0502020204030204" pitchFamily="34" charset="0"/>
              </a:rPr>
              <a:t>328. </a:t>
            </a:r>
          </a:p>
          <a:p>
            <a:r>
              <a:rPr lang="en-IN" sz="1800" dirty="0">
                <a:effectLst/>
                <a:latin typeface="+mj-lt"/>
                <a:ea typeface="Calibri" panose="020F0502020204030204" pitchFamily="34" charset="0"/>
              </a:rPr>
              <a:t>It has 14 input/output pins, of which 6 are Analog input pins and 6 can be used as PWM outputs. The pins operate at 5v.</a:t>
            </a:r>
          </a:p>
          <a:p>
            <a:r>
              <a:rPr lang="en-IN" sz="1800" dirty="0">
                <a:latin typeface="+mj-lt"/>
                <a:ea typeface="Calibri" panose="020F0502020204030204" pitchFamily="34" charset="0"/>
              </a:rPr>
              <a:t>It has 16mhz ceramic resonator, and USB connection, a power jack, an ISCP header, a reset button, and USB to serial converter.</a:t>
            </a:r>
          </a:p>
          <a:p>
            <a:r>
              <a:rPr lang="en-IN" sz="1800" dirty="0">
                <a:effectLst/>
                <a:latin typeface="+mj-lt"/>
                <a:ea typeface="Calibri" panose="020F0502020204030204" pitchFamily="34" charset="0"/>
              </a:rPr>
              <a:t>Ther</a:t>
            </a:r>
            <a:r>
              <a:rPr lang="en-IN" sz="1800" dirty="0">
                <a:latin typeface="+mj-lt"/>
                <a:ea typeface="Calibri" panose="020F0502020204030204" pitchFamily="34" charset="0"/>
              </a:rPr>
              <a:t>e is a built in LED connected to digital pin 13. when the pin is high, the LED is on, when the pin is low , the LED is off.</a:t>
            </a:r>
            <a:endParaRPr lang="en-IN" sz="1800" dirty="0">
              <a:effectLst/>
              <a:latin typeface="+mj-lt"/>
              <a:ea typeface="Calibri" panose="020F0502020204030204" pitchFamily="34" charset="0"/>
            </a:endParaRPr>
          </a:p>
        </p:txBody>
      </p:sp>
      <p:pic>
        <p:nvPicPr>
          <p:cNvPr id="5" name="Picture 4">
            <a:extLst>
              <a:ext uri="{FF2B5EF4-FFF2-40B4-BE49-F238E27FC236}">
                <a16:creationId xmlns:a16="http://schemas.microsoft.com/office/drawing/2014/main" id="{2E00588A-705C-1A92-2824-8B56C846DA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5334" y="621944"/>
            <a:ext cx="5614111" cy="5614111"/>
          </a:xfrm>
          <a:prstGeom prst="rect">
            <a:avLst/>
          </a:prstGeom>
        </p:spPr>
      </p:pic>
    </p:spTree>
    <p:extLst>
      <p:ext uri="{BB962C8B-B14F-4D97-AF65-F5344CB8AC3E}">
        <p14:creationId xmlns:p14="http://schemas.microsoft.com/office/powerpoint/2010/main" val="41615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AC32-09DA-73FB-7582-6388EE0BA04D}"/>
              </a:ext>
            </a:extLst>
          </p:cNvPr>
          <p:cNvSpPr>
            <a:spLocks noGrp="1"/>
          </p:cNvSpPr>
          <p:nvPr>
            <p:ph type="title"/>
          </p:nvPr>
        </p:nvSpPr>
        <p:spPr>
          <a:xfrm>
            <a:off x="909834" y="274638"/>
            <a:ext cx="9756578" cy="1020762"/>
          </a:xfrm>
        </p:spPr>
        <p:txBody>
          <a:bodyPr/>
          <a:lstStyle/>
          <a:p>
            <a:r>
              <a:rPr lang="en-IN" b="1" u="sng" dirty="0"/>
              <a:t>Embedded Systems</a:t>
            </a:r>
          </a:p>
        </p:txBody>
      </p:sp>
      <p:sp>
        <p:nvSpPr>
          <p:cNvPr id="3" name="Content Placeholder 2">
            <a:extLst>
              <a:ext uri="{FF2B5EF4-FFF2-40B4-BE49-F238E27FC236}">
                <a16:creationId xmlns:a16="http://schemas.microsoft.com/office/drawing/2014/main" id="{FC51DEF8-8E60-EEF6-5618-6A03E65882FC}"/>
              </a:ext>
            </a:extLst>
          </p:cNvPr>
          <p:cNvSpPr>
            <a:spLocks noGrp="1"/>
          </p:cNvSpPr>
          <p:nvPr>
            <p:ph idx="1"/>
          </p:nvPr>
        </p:nvSpPr>
        <p:spPr>
          <a:xfrm>
            <a:off x="909836" y="1905000"/>
            <a:ext cx="5472608" cy="4267200"/>
          </a:xfrm>
        </p:spPr>
        <p:txBody>
          <a:bodyPr>
            <a:normAutofit/>
          </a:bodyPr>
          <a:lstStyle/>
          <a:p>
            <a:r>
              <a:rPr lang="en-IN" dirty="0"/>
              <a:t>Any combination of Hardware and Software which is intended to do a Specific task can be called as an Embedded Systems</a:t>
            </a:r>
          </a:p>
          <a:p>
            <a:r>
              <a:rPr lang="en-IN" dirty="0"/>
              <a:t>Types of Embedded systems</a:t>
            </a:r>
          </a:p>
          <a:p>
            <a:pPr marL="0" indent="0">
              <a:buNone/>
            </a:pPr>
            <a:r>
              <a:rPr lang="en-IN" dirty="0"/>
              <a:t>     Stand alone</a:t>
            </a:r>
          </a:p>
          <a:p>
            <a:pPr marL="0" indent="0">
              <a:buNone/>
            </a:pPr>
            <a:r>
              <a:rPr lang="en-IN" dirty="0"/>
              <a:t>     Real time</a:t>
            </a:r>
          </a:p>
          <a:p>
            <a:pPr marL="0" indent="0">
              <a:buNone/>
            </a:pPr>
            <a:r>
              <a:rPr lang="en-IN" dirty="0"/>
              <a:t>     Networked</a:t>
            </a:r>
          </a:p>
          <a:p>
            <a:pPr marL="0" indent="0">
              <a:buNone/>
            </a:pPr>
            <a:r>
              <a:rPr lang="en-IN" dirty="0"/>
              <a:t>     Mobile</a:t>
            </a:r>
          </a:p>
          <a:p>
            <a:pPr marL="0" indent="0">
              <a:buNone/>
            </a:pPr>
            <a:r>
              <a:rPr lang="en-IN" dirty="0"/>
              <a:t>     GPS</a:t>
            </a:r>
          </a:p>
        </p:txBody>
      </p:sp>
      <p:pic>
        <p:nvPicPr>
          <p:cNvPr id="2050" name="Picture 2" descr="How to choose the right Microcontroller and Microprocessor for your Embedded  System projects? - Latest Open Tech From Seeed">
            <a:extLst>
              <a:ext uri="{FF2B5EF4-FFF2-40B4-BE49-F238E27FC236}">
                <a16:creationId xmlns:a16="http://schemas.microsoft.com/office/drawing/2014/main" id="{A339CC7F-65A9-0774-555C-98E940B5A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476" y="2708920"/>
            <a:ext cx="3888432" cy="303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5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95E2-7C91-9B47-CAD4-22A6582E27A7}"/>
              </a:ext>
            </a:extLst>
          </p:cNvPr>
          <p:cNvSpPr>
            <a:spLocks noGrp="1"/>
          </p:cNvSpPr>
          <p:nvPr>
            <p:ph type="title"/>
          </p:nvPr>
        </p:nvSpPr>
        <p:spPr>
          <a:xfrm>
            <a:off x="837828" y="274638"/>
            <a:ext cx="9828584" cy="1020762"/>
          </a:xfrm>
        </p:spPr>
        <p:txBody>
          <a:bodyPr/>
          <a:lstStyle/>
          <a:p>
            <a:r>
              <a:rPr lang="en-IN" b="1" u="sng" dirty="0"/>
              <a:t>IOT</a:t>
            </a:r>
          </a:p>
        </p:txBody>
      </p:sp>
      <p:sp>
        <p:nvSpPr>
          <p:cNvPr id="3" name="Content Placeholder 2">
            <a:extLst>
              <a:ext uri="{FF2B5EF4-FFF2-40B4-BE49-F238E27FC236}">
                <a16:creationId xmlns:a16="http://schemas.microsoft.com/office/drawing/2014/main" id="{36417821-158A-A543-074D-AF1B697B7D9A}"/>
              </a:ext>
            </a:extLst>
          </p:cNvPr>
          <p:cNvSpPr>
            <a:spLocks noGrp="1"/>
          </p:cNvSpPr>
          <p:nvPr>
            <p:ph idx="1"/>
          </p:nvPr>
        </p:nvSpPr>
        <p:spPr>
          <a:xfrm>
            <a:off x="621804" y="1772816"/>
            <a:ext cx="6264696" cy="4267200"/>
          </a:xfrm>
        </p:spPr>
        <p:txBody>
          <a:bodyPr>
            <a:normAutofit/>
          </a:bodyPr>
          <a:lstStyle/>
          <a:p>
            <a:pPr>
              <a:lnSpc>
                <a:spcPct val="107000"/>
              </a:lnSpc>
              <a:spcAft>
                <a:spcPts val="800"/>
              </a:spcAft>
              <a:tabLst>
                <a:tab pos="1729740" algn="l"/>
              </a:tabLst>
            </a:pPr>
            <a:r>
              <a:rPr lang="en-IN" sz="1800" dirty="0">
                <a:effectLst/>
                <a:latin typeface="+mj-lt"/>
                <a:ea typeface="Calibri" panose="020F0502020204030204" pitchFamily="34" charset="0"/>
                <a:cs typeface="Mangal" panose="02040503050203030202" pitchFamily="18" charset="0"/>
              </a:rPr>
              <a:t>The network of physical objects that contain embedded technology to communicate and interact with their internal stated or the external environment.</a:t>
            </a:r>
          </a:p>
          <a:p>
            <a:pPr>
              <a:lnSpc>
                <a:spcPct val="107000"/>
              </a:lnSpc>
              <a:spcAft>
                <a:spcPts val="800"/>
              </a:spcAft>
              <a:tabLst>
                <a:tab pos="1729740" algn="l"/>
              </a:tabLst>
            </a:pPr>
            <a:r>
              <a:rPr lang="en-IN" sz="1800" dirty="0">
                <a:effectLst/>
                <a:latin typeface="+mj-lt"/>
                <a:ea typeface="Calibri" panose="020F0502020204030204" pitchFamily="34" charset="0"/>
                <a:cs typeface="Mangal" panose="02040503050203030202" pitchFamily="18" charset="0"/>
              </a:rPr>
              <a:t>Internet of things is it connects to unique objects to internet. It is bidirectional communication. It is large and can share complex data flows. </a:t>
            </a:r>
          </a:p>
          <a:p>
            <a:r>
              <a:rPr lang="en-IN" sz="1800" dirty="0">
                <a:effectLst/>
                <a:latin typeface="+mj-lt"/>
                <a:ea typeface="Calibri" panose="020F0502020204030204" pitchFamily="34" charset="0"/>
              </a:rPr>
              <a:t>It can be used in utilities, insurance, agriculture, factory, automobiles, transport, consumer and in many sectors.</a:t>
            </a:r>
            <a:endParaRPr lang="en-IN" sz="1800" dirty="0">
              <a:latin typeface="+mj-lt"/>
            </a:endParaRPr>
          </a:p>
        </p:txBody>
      </p:sp>
      <p:pic>
        <p:nvPicPr>
          <p:cNvPr id="3076" name="Picture 4" descr="A Small Guide on Internet of Things (IoT) | NASSCOM Community | The  Official Community of Indian IT Industry">
            <a:extLst>
              <a:ext uri="{FF2B5EF4-FFF2-40B4-BE49-F238E27FC236}">
                <a16:creationId xmlns:a16="http://schemas.microsoft.com/office/drawing/2014/main" id="{D4C6D7BC-B6CD-4576-615B-F6FE1EC56E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0516" y="2348880"/>
            <a:ext cx="4896543" cy="333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03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6B76-A449-AC9A-0779-C7610EE28407}"/>
              </a:ext>
            </a:extLst>
          </p:cNvPr>
          <p:cNvSpPr>
            <a:spLocks noGrp="1"/>
          </p:cNvSpPr>
          <p:nvPr>
            <p:ph type="title"/>
          </p:nvPr>
        </p:nvSpPr>
        <p:spPr/>
        <p:txBody>
          <a:bodyPr/>
          <a:lstStyle/>
          <a:p>
            <a:r>
              <a:rPr lang="en-IN" b="1" u="sng" dirty="0"/>
              <a:t>Project Introduction</a:t>
            </a:r>
          </a:p>
        </p:txBody>
      </p:sp>
      <p:sp>
        <p:nvSpPr>
          <p:cNvPr id="3" name="Content Placeholder 2">
            <a:extLst>
              <a:ext uri="{FF2B5EF4-FFF2-40B4-BE49-F238E27FC236}">
                <a16:creationId xmlns:a16="http://schemas.microsoft.com/office/drawing/2014/main" id="{94D6B884-3FAC-AFC6-EE5F-19871D6E861B}"/>
              </a:ext>
            </a:extLst>
          </p:cNvPr>
          <p:cNvSpPr>
            <a:spLocks noGrp="1"/>
          </p:cNvSpPr>
          <p:nvPr>
            <p:ph idx="1"/>
          </p:nvPr>
        </p:nvSpPr>
        <p:spPr/>
        <p:txBody>
          <a:bodyPr>
            <a:normAutofit/>
          </a:bodyPr>
          <a:lstStyle/>
          <a:p>
            <a:pPr>
              <a:lnSpc>
                <a:spcPct val="107000"/>
              </a:lnSpc>
              <a:spcAft>
                <a:spcPts val="800"/>
              </a:spcAft>
              <a:tabLst>
                <a:tab pos="1729740" algn="l"/>
              </a:tabLst>
            </a:pPr>
            <a:r>
              <a:rPr lang="en-IN" sz="1900" dirty="0">
                <a:effectLst/>
                <a:latin typeface="+mj-lt"/>
                <a:ea typeface="Calibri" panose="020F0502020204030204" pitchFamily="34" charset="0"/>
                <a:cs typeface="Mangal" panose="02040503050203030202" pitchFamily="18" charset="0"/>
              </a:rPr>
              <a:t>Home Automation is a technological solution that enables automating the bulk of electronic, electrical and technology-based tasks within a home.</a:t>
            </a:r>
          </a:p>
          <a:p>
            <a:pPr>
              <a:lnSpc>
                <a:spcPct val="107000"/>
              </a:lnSpc>
              <a:spcAft>
                <a:spcPts val="800"/>
              </a:spcAft>
              <a:tabLst>
                <a:tab pos="1729740" algn="l"/>
              </a:tabLst>
            </a:pPr>
            <a:r>
              <a:rPr lang="en-IN" sz="1900" dirty="0">
                <a:effectLst/>
                <a:latin typeface="+mj-lt"/>
                <a:ea typeface="Calibri" panose="020F0502020204030204" pitchFamily="34" charset="0"/>
                <a:cs typeface="Mangal" panose="02040503050203030202" pitchFamily="18" charset="0"/>
              </a:rPr>
              <a:t>In this project we will automate 3 things in the smart home -</a:t>
            </a:r>
          </a:p>
          <a:p>
            <a:pPr>
              <a:lnSpc>
                <a:spcPct val="107000"/>
              </a:lnSpc>
              <a:spcAft>
                <a:spcPts val="800"/>
              </a:spcAft>
              <a:tabLst>
                <a:tab pos="1729740" algn="l"/>
              </a:tabLst>
            </a:pPr>
            <a:r>
              <a:rPr lang="en-US" sz="1900" b="1" dirty="0">
                <a:effectLst/>
                <a:latin typeface="+mj-lt"/>
                <a:ea typeface="Calibri" panose="020F0502020204030204" pitchFamily="34" charset="0"/>
                <a:cs typeface="Mangal" panose="02040503050203030202" pitchFamily="18" charset="0"/>
              </a:rPr>
              <a:t>GARDEN LIGHTS CONTROL</a:t>
            </a:r>
          </a:p>
          <a:p>
            <a:pPr>
              <a:lnSpc>
                <a:spcPct val="107000"/>
              </a:lnSpc>
              <a:spcAft>
                <a:spcPts val="800"/>
              </a:spcAft>
              <a:tabLst>
                <a:tab pos="1729740" algn="l"/>
              </a:tabLst>
            </a:pPr>
            <a:r>
              <a:rPr lang="en-US" sz="1900" b="1" dirty="0">
                <a:effectLst/>
                <a:latin typeface="+mj-lt"/>
                <a:ea typeface="Calibri" panose="020F0502020204030204" pitchFamily="34" charset="0"/>
                <a:cs typeface="Mangal" panose="02040503050203030202" pitchFamily="18" charset="0"/>
              </a:rPr>
              <a:t>TEMPERATURE CONTROL </a:t>
            </a:r>
          </a:p>
          <a:p>
            <a:pPr>
              <a:lnSpc>
                <a:spcPct val="107000"/>
              </a:lnSpc>
              <a:spcAft>
                <a:spcPts val="800"/>
              </a:spcAft>
              <a:tabLst>
                <a:tab pos="1729740" algn="l"/>
              </a:tabLst>
            </a:pPr>
            <a:r>
              <a:rPr lang="en-US" sz="1900" b="1" dirty="0">
                <a:effectLst/>
                <a:latin typeface="+mj-lt"/>
                <a:ea typeface="Calibri" panose="020F0502020204030204" pitchFamily="34" charset="0"/>
                <a:cs typeface="Mangal" panose="02040503050203030202" pitchFamily="18" charset="0"/>
              </a:rPr>
              <a:t>WATER TANK CONTROL</a:t>
            </a:r>
            <a:endParaRPr lang="en-IN" sz="1900" b="1" dirty="0">
              <a:effectLst/>
              <a:latin typeface="+mj-l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65053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CB72-83B0-2C2A-AA86-7617132FC711}"/>
              </a:ext>
            </a:extLst>
          </p:cNvPr>
          <p:cNvSpPr>
            <a:spLocks noGrp="1"/>
          </p:cNvSpPr>
          <p:nvPr>
            <p:ph type="title"/>
          </p:nvPr>
        </p:nvSpPr>
        <p:spPr>
          <a:xfrm>
            <a:off x="765820" y="260648"/>
            <a:ext cx="9540554" cy="1020762"/>
          </a:xfrm>
        </p:spPr>
        <p:txBody>
          <a:bodyPr/>
          <a:lstStyle/>
          <a:p>
            <a:r>
              <a:rPr lang="en-IN" b="1" u="sng" dirty="0"/>
              <a:t>Project Introduction</a:t>
            </a:r>
          </a:p>
        </p:txBody>
      </p:sp>
      <p:sp>
        <p:nvSpPr>
          <p:cNvPr id="3" name="Content Placeholder 2">
            <a:extLst>
              <a:ext uri="{FF2B5EF4-FFF2-40B4-BE49-F238E27FC236}">
                <a16:creationId xmlns:a16="http://schemas.microsoft.com/office/drawing/2014/main" id="{6A4A760E-CFF2-D9C1-DEF6-FC6C8401E8D4}"/>
              </a:ext>
            </a:extLst>
          </p:cNvPr>
          <p:cNvSpPr>
            <a:spLocks noGrp="1"/>
          </p:cNvSpPr>
          <p:nvPr>
            <p:ph idx="1"/>
          </p:nvPr>
        </p:nvSpPr>
        <p:spPr>
          <a:xfrm>
            <a:off x="765820" y="1844824"/>
            <a:ext cx="9540554" cy="4267200"/>
          </a:xfrm>
        </p:spPr>
        <p:txBody>
          <a:bodyPr>
            <a:normAutofit fontScale="92500" lnSpcReduction="20000"/>
          </a:bodyPr>
          <a:lstStyle/>
          <a:p>
            <a:pPr>
              <a:lnSpc>
                <a:spcPct val="107000"/>
              </a:lnSpc>
              <a:spcAft>
                <a:spcPts val="800"/>
              </a:spcAft>
              <a:tabLst>
                <a:tab pos="1729740" algn="l"/>
              </a:tabLst>
            </a:pPr>
            <a:r>
              <a:rPr lang="en-IN" sz="1800" b="1" u="sng" dirty="0">
                <a:effectLst/>
                <a:latin typeface="+mj-lt"/>
                <a:ea typeface="Calibri" panose="020F0502020204030204" pitchFamily="34" charset="0"/>
                <a:cs typeface="Mangal" panose="02040503050203030202" pitchFamily="18" charset="0"/>
              </a:rPr>
              <a:t>Garden Lights Control</a:t>
            </a:r>
          </a:p>
          <a:p>
            <a:pPr marL="0" indent="0">
              <a:lnSpc>
                <a:spcPct val="107000"/>
              </a:lnSpc>
              <a:spcAft>
                <a:spcPts val="800"/>
              </a:spcAft>
              <a:buNone/>
              <a:tabLst>
                <a:tab pos="1729740" algn="l"/>
              </a:tabLst>
            </a:pPr>
            <a:r>
              <a:rPr lang="en-IN" sz="1600" dirty="0">
                <a:effectLst/>
                <a:latin typeface="+mj-lt"/>
                <a:ea typeface="Calibri" panose="020F0502020204030204" pitchFamily="34" charset="0"/>
                <a:cs typeface="Mangal" panose="02040503050203030202" pitchFamily="18" charset="0"/>
              </a:rPr>
              <a:t>      We have to turn on the garden lights at night and turn off when in the morning sunlight automatically.</a:t>
            </a:r>
            <a:endParaRPr lang="en-IN" sz="1800" b="1" u="sng" dirty="0">
              <a:effectLst/>
              <a:latin typeface="+mj-lt"/>
              <a:ea typeface="Calibri" panose="020F0502020204030204" pitchFamily="34" charset="0"/>
              <a:cs typeface="Mangal" panose="02040503050203030202" pitchFamily="18" charset="0"/>
            </a:endParaRPr>
          </a:p>
          <a:p>
            <a:pPr>
              <a:lnSpc>
                <a:spcPct val="107000"/>
              </a:lnSpc>
              <a:spcAft>
                <a:spcPts val="800"/>
              </a:spcAft>
              <a:tabLst>
                <a:tab pos="1729740" algn="l"/>
              </a:tabLst>
            </a:pPr>
            <a:r>
              <a:rPr lang="en-IN" sz="1800" b="1" u="sng" dirty="0">
                <a:effectLst/>
                <a:latin typeface="+mj-lt"/>
                <a:ea typeface="Calibri" panose="020F0502020204030204" pitchFamily="34" charset="0"/>
                <a:cs typeface="Mangal" panose="02040503050203030202" pitchFamily="18" charset="0"/>
              </a:rPr>
              <a:t>Temperature Control System</a:t>
            </a:r>
          </a:p>
          <a:p>
            <a:pPr marL="0" indent="0">
              <a:lnSpc>
                <a:spcPct val="107000"/>
              </a:lnSpc>
              <a:spcAft>
                <a:spcPts val="800"/>
              </a:spcAft>
              <a:buNone/>
              <a:tabLst>
                <a:tab pos="1729740" algn="l"/>
              </a:tabLst>
            </a:pPr>
            <a:r>
              <a:rPr lang="en-IN" sz="1600" dirty="0">
                <a:effectLst/>
                <a:latin typeface="+mj-lt"/>
                <a:ea typeface="Calibri" panose="020F0502020204030204" pitchFamily="34" charset="0"/>
                <a:cs typeface="Mangal" panose="02040503050203030202" pitchFamily="18" charset="0"/>
              </a:rPr>
              <a:t>      Read the temperature from sensor and displaying the temperature on Gauge widget                                         in Blynk IOT app and on the CLCD. If the temperature is more than 35 degrees and the                                                     heater is on then turn off the heater and send notification to Blynk IOT app and displaying it                                  on the CLCD.</a:t>
            </a:r>
          </a:p>
          <a:p>
            <a:pPr>
              <a:lnSpc>
                <a:spcPct val="107000"/>
              </a:lnSpc>
              <a:spcAft>
                <a:spcPts val="800"/>
              </a:spcAft>
              <a:tabLst>
                <a:tab pos="1729740" algn="l"/>
              </a:tabLst>
            </a:pPr>
            <a:r>
              <a:rPr lang="en-IN" sz="1800" b="1" u="sng" dirty="0">
                <a:effectLst/>
                <a:latin typeface="+mj-lt"/>
                <a:ea typeface="Calibri" panose="020F0502020204030204" pitchFamily="34" charset="0"/>
                <a:cs typeface="Mangal" panose="02040503050203030202" pitchFamily="18" charset="0"/>
              </a:rPr>
              <a:t>Water Tank Control</a:t>
            </a:r>
          </a:p>
          <a:p>
            <a:pPr marL="0" indent="0">
              <a:lnSpc>
                <a:spcPct val="107000"/>
              </a:lnSpc>
              <a:spcAft>
                <a:spcPts val="800"/>
              </a:spcAft>
              <a:buNone/>
              <a:tabLst>
                <a:tab pos="1729740" algn="l"/>
              </a:tabLst>
            </a:pPr>
            <a:r>
              <a:rPr lang="en-IN" sz="1800" dirty="0">
                <a:effectLst/>
                <a:latin typeface="+mj-lt"/>
                <a:ea typeface="Calibri" panose="020F0502020204030204" pitchFamily="34" charset="0"/>
                <a:cs typeface="Mangal" panose="02040503050203030202" pitchFamily="18" charset="0"/>
              </a:rPr>
              <a:t>     </a:t>
            </a:r>
            <a:r>
              <a:rPr lang="en-IN" sz="1600" dirty="0">
                <a:effectLst/>
                <a:latin typeface="+mj-lt"/>
                <a:ea typeface="Calibri" panose="020F0502020204030204" pitchFamily="34" charset="0"/>
                <a:cs typeface="Mangal" panose="02040503050203030202" pitchFamily="18" charset="0"/>
              </a:rPr>
              <a:t>Read the volume of water in the tank and display it on the Gauge widget in                                        Blynk IOT app and on CLCD. We have to control the inlet and outlet valves of the tank                                using buttons of Blynk IOT app. If the volume for the water in the tank is less than                                      2000 litres turn on the inlet valve and send notification to Blynk IOT app and display                                     it on the CLCD. </a:t>
            </a:r>
          </a:p>
        </p:txBody>
      </p:sp>
    </p:spTree>
    <p:extLst>
      <p:ext uri="{BB962C8B-B14F-4D97-AF65-F5344CB8AC3E}">
        <p14:creationId xmlns:p14="http://schemas.microsoft.com/office/powerpoint/2010/main" val="176723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79A2-4A22-730F-637B-47E305EB2C0B}"/>
              </a:ext>
            </a:extLst>
          </p:cNvPr>
          <p:cNvSpPr>
            <a:spLocks noGrp="1"/>
          </p:cNvSpPr>
          <p:nvPr>
            <p:ph type="title"/>
          </p:nvPr>
        </p:nvSpPr>
        <p:spPr/>
        <p:txBody>
          <a:bodyPr/>
          <a:lstStyle/>
          <a:p>
            <a:r>
              <a:rPr lang="en-IN" b="1" u="sng" dirty="0"/>
              <a:t>Mapping</a:t>
            </a:r>
          </a:p>
        </p:txBody>
      </p:sp>
      <p:pic>
        <p:nvPicPr>
          <p:cNvPr id="3" name="image8.png">
            <a:extLst>
              <a:ext uri="{FF2B5EF4-FFF2-40B4-BE49-F238E27FC236}">
                <a16:creationId xmlns:a16="http://schemas.microsoft.com/office/drawing/2014/main" id="{8397B16C-C400-3FE5-C7E2-2D09197F05CF}"/>
              </a:ext>
            </a:extLst>
          </p:cNvPr>
          <p:cNvPicPr/>
          <p:nvPr/>
        </p:nvPicPr>
        <p:blipFill>
          <a:blip r:embed="rId2"/>
          <a:srcRect l="4807" t="19804" r="11378" b="14410"/>
          <a:stretch>
            <a:fillRect/>
          </a:stretch>
        </p:blipFill>
        <p:spPr>
          <a:xfrm>
            <a:off x="348112" y="1772816"/>
            <a:ext cx="8986660" cy="3783718"/>
          </a:xfrm>
          <a:prstGeom prst="rect">
            <a:avLst/>
          </a:prstGeom>
          <a:ln/>
        </p:spPr>
      </p:pic>
    </p:spTree>
    <p:extLst>
      <p:ext uri="{BB962C8B-B14F-4D97-AF65-F5344CB8AC3E}">
        <p14:creationId xmlns:p14="http://schemas.microsoft.com/office/powerpoint/2010/main" val="59029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768</Words>
  <Application>Microsoft Office PowerPoint</Application>
  <PresentationFormat>Custom</PresentationFormat>
  <Paragraphs>76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Rounded MT Bold</vt:lpstr>
      <vt:lpstr>Berlin Sans FB Demi</vt:lpstr>
      <vt:lpstr>Calibri</vt:lpstr>
      <vt:lpstr>Century Gothic</vt:lpstr>
      <vt:lpstr>Corbel</vt:lpstr>
      <vt:lpstr>Wingdings 3</vt:lpstr>
      <vt:lpstr>Ion</vt:lpstr>
      <vt:lpstr>IOT PROJECT</vt:lpstr>
      <vt:lpstr>Topics covered in this internship</vt:lpstr>
      <vt:lpstr>Simulation Tools Used For The Project Implementation</vt:lpstr>
      <vt:lpstr>Arduino Uno</vt:lpstr>
      <vt:lpstr>Embedded Systems</vt:lpstr>
      <vt:lpstr>IOT</vt:lpstr>
      <vt:lpstr>Project Introduction</vt:lpstr>
      <vt:lpstr>Project Introduction</vt:lpstr>
      <vt:lpstr>Mapping</vt:lpstr>
      <vt:lpstr>Components</vt:lpstr>
      <vt:lpstr>Components</vt:lpstr>
      <vt:lpstr>Output Screenshots</vt:lpstr>
      <vt:lpstr>Output Screenshots</vt:lpstr>
      <vt:lpstr>Output Screenshots</vt:lpstr>
      <vt:lpstr>Output Screenshots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dc:title>
  <dc:creator>Satuluri Sankar</dc:creator>
  <cp:lastModifiedBy>jagmohan gautam</cp:lastModifiedBy>
  <cp:revision>7</cp:revision>
  <dcterms:created xsi:type="dcterms:W3CDTF">2022-08-09T09:17:24Z</dcterms:created>
  <dcterms:modified xsi:type="dcterms:W3CDTF">2023-08-31T18:27:19Z</dcterms:modified>
</cp:coreProperties>
</file>