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911"/>
            <a:ext cx="9144000" cy="68000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24250" y="3048076"/>
            <a:ext cx="1805939" cy="56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6161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6161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755" y="3072383"/>
            <a:ext cx="5430012" cy="28026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287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001"/>
                </a:lnTo>
                <a:lnTo>
                  <a:pt x="9144000" y="643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38" y="1658493"/>
            <a:ext cx="901212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569" y="2380970"/>
            <a:ext cx="8513445" cy="419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6161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lift.io/blog/cloud-deployment-models#private-cloud-model" TargetMode="External"/><Relationship Id="rId2" Type="http://schemas.openxmlformats.org/officeDocument/2006/relationships/hyperlink" Target="https://spacelift.io/blog/cloud-deployment-models#public-cloud-mode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pacelift.io/blog/cloud-deployment-models#multicloud-model" TargetMode="External"/><Relationship Id="rId5" Type="http://schemas.openxmlformats.org/officeDocument/2006/relationships/hyperlink" Target="https://spacelift.io/blog/cloud-deployment-models#community-cloud-model" TargetMode="External"/><Relationship Id="rId4" Type="http://schemas.openxmlformats.org/officeDocument/2006/relationships/hyperlink" Target="https://spacelift.io/blog/cloud-deployment-models#hybrid-cloud-model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varonis.com/en/resource/t2/webinar/microsoft-teams-explosion-how-to-prevent-data-leaks-2020-05-15?hsLang=en" TargetMode="External"/><Relationship Id="rId2" Type="http://schemas.openxmlformats.org/officeDocument/2006/relationships/hyperlink" Target="https://www.varonis.com/blog/what-is-active-directory/?hs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aronis.com/blog/microsoft-teams/?hsLang=en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ronis.com/blog/azure-active-director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ronis.com/blog/what-is-active-directory/?hsLang=en" TargetMode="Externa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sql-tutorial/what-is-sql" TargetMode="External"/><Relationship Id="rId2" Type="http://schemas.openxmlformats.org/officeDocument/2006/relationships/hyperlink" Target="https://www.simplilearn.com/tutorials/azure-tutorial/what-is-azur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implilearn.com/tutorials/machine-learning-tutorial/what-is-machine-learning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AlexanderObregon/exploring-azure-compliance-and-security-standards-66d8942d7816" TargetMode="External"/><Relationship Id="rId2" Type="http://schemas.openxmlformats.org/officeDocument/2006/relationships/hyperlink" Target="https://star-knowledge.com/blog/why-companies-choose-to-migrate-to-microsoft-azure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%40AlexanderObregon/exploring-azure-compliance-and-" TargetMode="Externa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2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s4rent.com/blog/understanding-azure-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7w88KBVesPI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2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upport/legal/sl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pulse/stages-azure-service-life-cycle-abhay-velankar-dxhjf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public-cloud-and-private-cloud/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overview-of-multi-cloud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loud-computin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blog/learn/availability-management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blog/learn/service-delivery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pp-service/overview#app-service-on-linu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rchitecture/guide/technology-choices/compute-decision-tree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sql/managed-instance/sql-managed-instance-paas-overview?view=azuresql" TargetMode="External"/><Relationship Id="rId2" Type="http://schemas.openxmlformats.org/officeDocument/2006/relationships/hyperlink" Target="https://learn.microsoft.com/en-us/azure/azure-sql/database/sql-database-paas-overview?view=azuresq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zure/azure-sql/virtual-machines/windows/sql-server-on-azure-vm-iaas-what-is-overview?view=azuresql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functions-triggers-bindings" TargetMode="Externa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nraisecurity.com/solutions/azure-and-sonrai-dig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microsoft-sentinel/" TargetMode="External"/><Relationship Id="rId2" Type="http://schemas.openxmlformats.org/officeDocument/2006/relationships/hyperlink" Target="https://docs.microsoft.com/en-us/azure/security/fundamentals/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app-insights-overview" TargetMode="External"/><Relationship Id="rId2" Type="http://schemas.openxmlformats.org/officeDocument/2006/relationships/hyperlink" Target="https://docs.microsoft.com/en-us/azure/defender-for-cloud/defender-for-cloud-introduction" TargetMode="Externa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monitor/" TargetMode="External"/><Relationship Id="rId2" Type="http://schemas.openxmlformats.org/officeDocument/2006/relationships/hyperlink" Target="https://cloud.google.com/resource-manage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web-application-firewall/ag/ag-overview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398" y="1858518"/>
            <a:ext cx="36429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" dirty="0">
                <a:latin typeface="Calibri"/>
                <a:cs typeface="Calibri"/>
              </a:rPr>
              <a:t>Azure</a:t>
            </a:r>
            <a:r>
              <a:rPr sz="3500" b="1" spc="-160" dirty="0">
                <a:latin typeface="Calibri"/>
                <a:cs typeface="Calibri"/>
              </a:rPr>
              <a:t> </a:t>
            </a:r>
            <a:r>
              <a:rPr sz="3500" b="1" spc="-70" dirty="0">
                <a:latin typeface="Calibri"/>
                <a:cs typeface="Calibri"/>
              </a:rPr>
              <a:t>Fundamentals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563" y="2854579"/>
            <a:ext cx="5294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25" dirty="0" err="1">
                <a:latin typeface="Calibri"/>
                <a:cs typeface="Calibri"/>
              </a:rPr>
              <a:t>Mr.Gautam</a:t>
            </a:r>
            <a:r>
              <a:rPr lang="en-US" sz="2200" b="1" spc="-25" dirty="0">
                <a:latin typeface="Calibri"/>
                <a:cs typeface="Calibri"/>
              </a:rPr>
              <a:t> Singh</a:t>
            </a:r>
            <a:r>
              <a:rPr sz="2200" b="1" spc="-25" dirty="0">
                <a:latin typeface="Calibri"/>
                <a:cs typeface="Calibri"/>
              </a:rPr>
              <a:t>,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lang="en-IN" sz="2200" spc="-10" dirty="0">
                <a:latin typeface="Calibri"/>
                <a:cs typeface="Calibri"/>
              </a:rPr>
              <a:t>Assistant</a:t>
            </a:r>
            <a:r>
              <a:rPr lang="en-IN" sz="2200" spc="-100" dirty="0">
                <a:latin typeface="Calibri"/>
                <a:cs typeface="Calibri"/>
              </a:rPr>
              <a:t> </a:t>
            </a:r>
            <a:r>
              <a:rPr lang="en-IN" sz="2200" spc="-10" dirty="0">
                <a:latin typeface="Calibri"/>
                <a:cs typeface="Calibri"/>
              </a:rPr>
              <a:t>Professor,</a:t>
            </a:r>
            <a:r>
              <a:rPr lang="en-IN" sz="2200" spc="-70" dirty="0">
                <a:latin typeface="Calibri"/>
                <a:cs typeface="Calibri"/>
              </a:rPr>
              <a:t> </a:t>
            </a:r>
            <a:r>
              <a:rPr lang="en-IN" sz="2200" spc="-25" dirty="0">
                <a:latin typeface="Calibri"/>
                <a:cs typeface="Calibri"/>
              </a:rPr>
              <a:t>CSE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2747" y="499872"/>
            <a:ext cx="7515225" cy="6141720"/>
            <a:chOff x="1412747" y="499872"/>
            <a:chExt cx="7515225" cy="6141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755" y="499872"/>
              <a:ext cx="2380488" cy="629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7319" y="2738627"/>
              <a:ext cx="6286500" cy="1270"/>
            </a:xfrm>
            <a:custGeom>
              <a:avLst/>
              <a:gdLst/>
              <a:ahLst/>
              <a:cxnLst/>
              <a:rect l="l" t="t" r="r" b="b"/>
              <a:pathLst>
                <a:path w="6286500" h="1269">
                  <a:moveTo>
                    <a:pt x="0" y="0"/>
                  </a:moveTo>
                  <a:lnTo>
                    <a:pt x="6286500" y="127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191" y="2692907"/>
              <a:ext cx="94486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2692907"/>
              <a:ext cx="94487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72222"/>
            <a:ext cx="6045200" cy="173355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7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1213485" lvl="1" indent="-286385">
              <a:lnSpc>
                <a:spcPct val="100000"/>
              </a:lnSpc>
              <a:spcBef>
                <a:spcPts val="1135"/>
              </a:spcBef>
              <a:buClr>
                <a:srgbClr val="FF0000"/>
              </a:buClr>
              <a:buFont typeface="Arial MT"/>
              <a:buChar char="•"/>
              <a:tabLst>
                <a:tab pos="1213485" algn="l"/>
              </a:tabLst>
            </a:pP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Public</a:t>
            </a: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Cloud</a:t>
            </a:r>
            <a:endParaRPr sz="1800">
              <a:latin typeface="Times New Roman"/>
              <a:cs typeface="Times New Roman"/>
            </a:endParaRPr>
          </a:p>
          <a:p>
            <a:pPr marL="1213485" lvl="1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Arial MT"/>
              <a:buChar char="•"/>
              <a:tabLst>
                <a:tab pos="1213485" algn="l"/>
              </a:tabLst>
            </a:pP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Private</a:t>
            </a:r>
            <a:r>
              <a:rPr sz="1800" u="sng" spc="-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Cloud</a:t>
            </a:r>
            <a:endParaRPr sz="1800">
              <a:latin typeface="Times New Roman"/>
              <a:cs typeface="Times New Roman"/>
            </a:endParaRPr>
          </a:p>
          <a:p>
            <a:pPr marL="1213485" lvl="1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Arial MT"/>
              <a:buChar char="•"/>
              <a:tabLst>
                <a:tab pos="1213485" algn="l"/>
              </a:tabLst>
            </a:pP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Hybrid</a:t>
            </a:r>
            <a:r>
              <a:rPr sz="1800" u="sng" spc="-3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Cloud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69" y="5314899"/>
            <a:ext cx="196913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FF0000"/>
              </a:buClr>
              <a:buFont typeface="Arial MT"/>
              <a:buChar char="•"/>
              <a:tabLst>
                <a:tab pos="299085" algn="l"/>
              </a:tabLst>
            </a:pP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5"/>
              </a:rPr>
              <a:t>Community</a:t>
            </a:r>
            <a:r>
              <a:rPr sz="1800" u="sng" spc="-1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5"/>
              </a:rPr>
              <a:t>cloud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Arial MT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6"/>
              </a:rPr>
              <a:t>Multi-</a:t>
            </a:r>
            <a:r>
              <a:rPr sz="1800" u="sng" spc="-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6"/>
              </a:rPr>
              <a:t>Cloud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" y="1661541"/>
            <a:ext cx="6165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Azure</a:t>
            </a:r>
            <a:r>
              <a:rPr sz="3200" spc="-35" dirty="0"/>
              <a:t> </a:t>
            </a:r>
            <a:r>
              <a:rPr sz="3200" dirty="0"/>
              <a:t>Active</a:t>
            </a:r>
            <a:r>
              <a:rPr sz="3200" spc="-35" dirty="0"/>
              <a:t> </a:t>
            </a:r>
            <a:r>
              <a:rPr sz="3200" dirty="0"/>
              <a:t>Directory</a:t>
            </a:r>
            <a:r>
              <a:rPr sz="3200" spc="-50" dirty="0"/>
              <a:t> </a:t>
            </a:r>
            <a:r>
              <a:rPr sz="3200" dirty="0"/>
              <a:t>(Azure</a:t>
            </a:r>
            <a:r>
              <a:rPr sz="3200" spc="-30" dirty="0"/>
              <a:t> </a:t>
            </a:r>
            <a:r>
              <a:rPr sz="3200" spc="-25" dirty="0"/>
              <a:t>AD)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5900" y="2098014"/>
            <a:ext cx="863917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762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1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(Azure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AD)</a:t>
            </a:r>
            <a:r>
              <a:rPr sz="2000" spc="1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Microsoft’s</a:t>
            </a:r>
            <a:r>
              <a:rPr sz="2000" spc="1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enterprise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cloud-based 	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 (IAM)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marL="297815" marR="5715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backbone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Office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365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sync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on- 	</a:t>
            </a:r>
            <a:r>
              <a:rPr sz="2000" dirty="0">
                <a:latin typeface="Times New Roman"/>
                <a:cs typeface="Times New Roman"/>
              </a:rPr>
              <a:t>premise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Active</a:t>
            </a:r>
            <a:r>
              <a:rPr sz="2000" u="sng" spc="15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Directory</a:t>
            </a:r>
            <a:r>
              <a:rPr sz="2000" spc="160" dirty="0">
                <a:solidFill>
                  <a:srgbClr val="1F477B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authentication</a:t>
            </a:r>
            <a:r>
              <a:rPr sz="2000" spc="1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cloud-based 	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OAuth.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2020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pandemic,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Microsoft</a:t>
            </a:r>
            <a:r>
              <a:rPr sz="2000" u="sng" spc="47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Teams</a:t>
            </a:r>
            <a:r>
              <a:rPr sz="2000" spc="48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drastic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70%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	</a:t>
            </a:r>
            <a:r>
              <a:rPr sz="2000" dirty="0">
                <a:latin typeface="Times New Roman"/>
                <a:cs typeface="Times New Roman"/>
              </a:rPr>
              <a:t>daily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Teams</a:t>
            </a:r>
            <a:r>
              <a:rPr sz="2000" spc="35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month.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unclear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users 	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AD,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2020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pandemic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jump-started 	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adoption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remote 	workforce.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438400"/>
            <a:ext cx="8933688" cy="2819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03650" y="6200343"/>
            <a:ext cx="525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https://</a:t>
            </a:r>
            <a:r>
              <a:rPr sz="1800" spc="-10" dirty="0">
                <a:latin typeface="Arial MT"/>
                <a:cs typeface="Arial MT"/>
                <a:hlinkClick r:id="rId3"/>
              </a:rPr>
              <a:t>www.varonis.com/blog/azure-active-directory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080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Microsoft’s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multi-</a:t>
            </a:r>
            <a:r>
              <a:rPr sz="2000" dirty="0">
                <a:latin typeface="Times New Roman"/>
                <a:cs typeface="Times New Roman"/>
              </a:rPr>
              <a:t>tenant,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organization,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employees 	</a:t>
            </a:r>
            <a:r>
              <a:rPr sz="2000" dirty="0">
                <a:latin typeface="Times New Roman"/>
                <a:cs typeface="Times New Roman"/>
              </a:rPr>
              <a:t>sign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anywhere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	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credentials.</a:t>
            </a:r>
            <a:endParaRPr sz="2000">
              <a:latin typeface="Times New Roman"/>
              <a:cs typeface="Times New Roman"/>
            </a:endParaRPr>
          </a:p>
          <a:p>
            <a:pPr marL="297815" indent="-285750" algn="just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"/>
              <a:tabLst>
                <a:tab pos="297815" algn="l"/>
                <a:tab pos="299085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Windows</a:t>
            </a:r>
            <a:r>
              <a:rPr sz="2000" u="sng" spc="2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Active</a:t>
            </a:r>
            <a:r>
              <a:rPr sz="2000" u="sng" spc="3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Directory</a:t>
            </a:r>
            <a:r>
              <a:rPr sz="2000" spc="30" dirty="0">
                <a:solidFill>
                  <a:srgbClr val="1F477B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(AD)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Microsoft’s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predecessor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AD.</a:t>
            </a:r>
            <a:endParaRPr sz="2000">
              <a:latin typeface="Times New Roman"/>
              <a:cs typeface="Times New Roman"/>
            </a:endParaRPr>
          </a:p>
          <a:p>
            <a:pPr marL="299085" marR="635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released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2000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became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enterprise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8722"/>
            <a:ext cx="8514715" cy="3729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Example: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employees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organization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Azure</a:t>
            </a:r>
            <a:r>
              <a:rPr sz="1800" u="sng" spc="4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services</a:t>
            </a:r>
            <a:r>
              <a:rPr sz="1800" spc="42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tasks.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u="sng" spc="2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SQL</a:t>
            </a:r>
            <a:r>
              <a:rPr sz="1800" u="sng" spc="21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database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machine</a:t>
            </a:r>
            <a:r>
              <a:rPr sz="1800" u="sng" spc="20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learning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container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administrator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assigns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separate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password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service.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Employees,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administrators,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logins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time.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creates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hassle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administrators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organization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involves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employees.</a:t>
            </a:r>
            <a:endParaRPr sz="1800">
              <a:latin typeface="Times New Roman"/>
              <a:cs typeface="Times New Roman"/>
            </a:endParaRPr>
          </a:p>
          <a:p>
            <a:pPr marL="469900" marR="6985" algn="just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Thisis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(AD)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comes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picture.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AD,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administrators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logins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issue.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Administrators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username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password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</a:t>
            </a:r>
            <a:r>
              <a:rPr spc="-50" dirty="0"/>
              <a:t> </a:t>
            </a:r>
            <a:r>
              <a:rPr dirty="0"/>
              <a:t>AD</a:t>
            </a:r>
            <a:r>
              <a:rPr spc="-15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Azure</a:t>
            </a:r>
            <a:r>
              <a:rPr spc="-35" dirty="0"/>
              <a:t> </a:t>
            </a:r>
            <a:r>
              <a:rPr spc="-25" dirty="0"/>
              <a:t>AD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Windows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Active Directory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(AD)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was the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previous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version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Azure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AD.</a:t>
            </a:r>
          </a:p>
          <a:p>
            <a:pPr marL="297815" marR="5080" indent="-28575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>
                <a:solidFill>
                  <a:srgbClr val="000000"/>
                </a:solidFill>
              </a:rPr>
              <a:t>Active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Directory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(AD)</a:t>
            </a:r>
            <a:r>
              <a:rPr spc="1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OS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directory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service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facilitates</a:t>
            </a:r>
            <a:r>
              <a:rPr spc="1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working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with 	</a:t>
            </a:r>
            <a:r>
              <a:rPr dirty="0">
                <a:solidFill>
                  <a:srgbClr val="000000"/>
                </a:solidFill>
              </a:rPr>
              <a:t>interconnected,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complex,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different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network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resources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unified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manner.</a:t>
            </a: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  <a:tab pos="836930" algn="l"/>
                <a:tab pos="1710055" algn="l"/>
                <a:tab pos="2839720" algn="l"/>
                <a:tab pos="3191510" algn="l"/>
                <a:tab pos="4309110" algn="l"/>
                <a:tab pos="4816475" algn="l"/>
                <a:tab pos="5354320" algn="l"/>
                <a:tab pos="5877560" algn="l"/>
                <a:tab pos="6156325" algn="l"/>
                <a:tab pos="6666865" algn="l"/>
                <a:tab pos="7371080" algn="l"/>
                <a:tab pos="8119109" algn="l"/>
              </a:tabLst>
            </a:pPr>
            <a:r>
              <a:rPr spc="-25" dirty="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biggest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drawback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Windows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AD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was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0" dirty="0">
                <a:solidFill>
                  <a:srgbClr val="000000"/>
                </a:solidFill>
              </a:rPr>
              <a:t>that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had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0" dirty="0">
                <a:solidFill>
                  <a:srgbClr val="000000"/>
                </a:solidFill>
              </a:rPr>
              <a:t>many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layers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0" dirty="0">
                <a:solidFill>
                  <a:srgbClr val="000000"/>
                </a:solidFill>
              </a:rPr>
              <a:t>that</a:t>
            </a: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000000"/>
                </a:solidFill>
              </a:rPr>
              <a:t>performed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various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bits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work.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27" y="147828"/>
            <a:ext cx="6009132" cy="6576059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" y="1660016"/>
            <a:ext cx="2252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Azure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139289"/>
            <a:ext cx="8714105" cy="455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3835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CIOs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CTOs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“</a:t>
            </a:r>
            <a:r>
              <a:rPr sz="2000" i="1" spc="-25" dirty="0">
                <a:latin typeface="Times New Roman"/>
                <a:cs typeface="Times New Roman"/>
              </a:rPr>
              <a:t>Is </a:t>
            </a:r>
            <a:r>
              <a:rPr sz="2000" i="1" dirty="0">
                <a:latin typeface="Times New Roman"/>
                <a:cs typeface="Times New Roman"/>
              </a:rPr>
              <a:t>Azure</a:t>
            </a:r>
            <a:r>
              <a:rPr sz="2000" i="1" spc="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Secure?</a:t>
            </a:r>
            <a:r>
              <a:rPr sz="2000" dirty="0">
                <a:latin typeface="Times New Roman"/>
                <a:cs typeface="Times New Roman"/>
              </a:rPr>
              <a:t>“.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‘job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one’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security.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best</a:t>
            </a:r>
            <a:r>
              <a:rPr sz="2000" u="sng" spc="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reasons</a:t>
            </a:r>
            <a:r>
              <a:rPr sz="2000" u="sng" spc="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to</a:t>
            </a:r>
            <a:r>
              <a:rPr sz="2000" u="sng" spc="1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migrate</a:t>
            </a:r>
            <a:r>
              <a:rPr sz="2000" u="sng" spc="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to</a:t>
            </a:r>
            <a:r>
              <a:rPr sz="2000" u="sng" spc="1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Azure</a:t>
            </a:r>
            <a:r>
              <a:rPr sz="2000" spc="5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advantage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 </a:t>
            </a:r>
            <a:r>
              <a:rPr sz="2000" spc="-10" dirty="0">
                <a:latin typeface="Times New Roman"/>
                <a:cs typeface="Times New Roman"/>
              </a:rPr>
              <a:t>array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capabilities.</a:t>
            </a:r>
            <a:endParaRPr sz="2000">
              <a:latin typeface="Times New Roman"/>
              <a:cs typeface="Times New Roman"/>
            </a:endParaRPr>
          </a:p>
          <a:p>
            <a:pPr marL="355600" marR="206375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 platform.</a:t>
            </a:r>
            <a:endParaRPr sz="20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  <a:tabLst>
                <a:tab pos="1717675" algn="l"/>
                <a:tab pos="3010535" algn="l"/>
                <a:tab pos="3714750" algn="l"/>
                <a:tab pos="4530090" algn="l"/>
                <a:tab pos="5807710" algn="l"/>
                <a:tab pos="6354445" algn="l"/>
                <a:tab pos="7040880" algn="l"/>
                <a:tab pos="7697470" algn="l"/>
              </a:tabLst>
            </a:pPr>
            <a:r>
              <a:rPr sz="2000" spc="-10" dirty="0">
                <a:latin typeface="Times New Roman"/>
                <a:cs typeface="Times New Roman"/>
              </a:rPr>
              <a:t>trustworthy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foundation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upon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companies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meet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their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80"/>
              </a:spcBef>
            </a:pPr>
            <a:r>
              <a:rPr sz="1400" spc="-10" dirty="0">
                <a:latin typeface="Arial MT"/>
                <a:cs typeface="Arial MT"/>
                <a:hlinkClick r:id="rId3"/>
              </a:rPr>
              <a:t>https://medium.com/@AlexanderObregon/exploring-azure-compliance-and-security-standards-66d8942d7816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Security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Capabilities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Azure: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065" indent="-253365" algn="just">
              <a:lnSpc>
                <a:spcPct val="100000"/>
              </a:lnSpc>
              <a:spcBef>
                <a:spcPts val="1300"/>
              </a:spcBef>
              <a:buFont typeface="Calibri"/>
              <a:buAutoNum type="arabicPeriod"/>
              <a:tabLst>
                <a:tab pos="266065" algn="l"/>
              </a:tabLst>
            </a:pP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Identity</a:t>
            </a:r>
            <a:r>
              <a:rPr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r>
              <a:rPr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  <a:r>
              <a:rPr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Azure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Active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Directory</a:t>
            </a:r>
          </a:p>
          <a:p>
            <a:pPr marL="753110" marR="5080" lvl="1" indent="-283845" algn="just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AAD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sign-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(SSO), 	multi-</a:t>
            </a:r>
            <a:r>
              <a:rPr sz="2000" dirty="0">
                <a:latin typeface="Times New Roman"/>
                <a:cs typeface="Times New Roman"/>
              </a:rPr>
              <a:t>factor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authentication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(MFA),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conditional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policies,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 	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defense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against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unauthorized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  <a:p>
            <a:pPr marL="816610" lvl="1" indent="-34671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6610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authenticated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resources,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AAD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205"/>
              </a:spcBef>
            </a:pPr>
            <a:r>
              <a:rPr dirty="0">
                <a:solidFill>
                  <a:srgbClr val="000000"/>
                </a:solidFill>
              </a:rPr>
              <a:t>significantly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reduces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risk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security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breaches.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715" cy="4141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0670" indent="-267970" algn="just">
              <a:lnSpc>
                <a:spcPct val="100000"/>
              </a:lnSpc>
              <a:spcBef>
                <a:spcPts val="1300"/>
              </a:spcBef>
              <a:buFont typeface="Arial"/>
              <a:buAutoNum type="arabicPeriod" startAt="2"/>
              <a:tabLst>
                <a:tab pos="280670" algn="l"/>
              </a:tabLst>
            </a:pP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Advanced</a:t>
            </a:r>
            <a:r>
              <a:rPr sz="2000" b="1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Threat</a:t>
            </a:r>
            <a:r>
              <a:rPr sz="2000" b="1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Protection</a:t>
            </a:r>
            <a:r>
              <a:rPr sz="2000" b="1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with</a:t>
            </a:r>
            <a:r>
              <a:rPr sz="2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b="1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b="1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Center</a:t>
            </a:r>
            <a:endParaRPr sz="2000">
              <a:latin typeface="Times New Roman"/>
              <a:cs typeface="Times New Roman"/>
            </a:endParaRPr>
          </a:p>
          <a:p>
            <a:pPr marL="753110" marR="6350" lvl="1" indent="-283845" algn="just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It</a:t>
            </a:r>
            <a:r>
              <a:rPr sz="2000" spc="1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offers</a:t>
            </a:r>
            <a:r>
              <a:rPr sz="2000" spc="1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centralized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view</a:t>
            </a:r>
            <a:r>
              <a:rPr sz="2000" spc="1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1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1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alerts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incidents,</a:t>
            </a:r>
            <a:r>
              <a:rPr sz="2000" spc="1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enabling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rapid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response</a:t>
            </a:r>
            <a:r>
              <a:rPr sz="2000" spc="1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1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mitigation</a:t>
            </a:r>
            <a:r>
              <a:rPr sz="2000" spc="1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1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potential</a:t>
            </a:r>
            <a:r>
              <a:rPr sz="2000" spc="11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threats,</a:t>
            </a:r>
            <a:r>
              <a:rPr sz="2000" spc="1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thus</a:t>
            </a:r>
            <a:r>
              <a:rPr sz="2000" spc="11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minimizing</a:t>
            </a:r>
            <a:r>
              <a:rPr sz="2000" spc="1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1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impact</a:t>
            </a:r>
            <a:r>
              <a:rPr sz="2000" spc="1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of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breaches.</a:t>
            </a:r>
            <a:endParaRPr sz="2000">
              <a:latin typeface="Times New Roman"/>
              <a:cs typeface="Times New Roman"/>
            </a:endParaRPr>
          </a:p>
          <a:p>
            <a:pPr marL="753745" lvl="1" indent="-28384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374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This</a:t>
            </a:r>
            <a:r>
              <a:rPr sz="2000" spc="3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tool</a:t>
            </a:r>
            <a:r>
              <a:rPr sz="2000" spc="3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continuously</a:t>
            </a:r>
            <a:r>
              <a:rPr sz="2000" spc="3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assesses</a:t>
            </a:r>
            <a:r>
              <a:rPr sz="2000" spc="3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3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3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posture</a:t>
            </a:r>
            <a:r>
              <a:rPr sz="2000" spc="3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3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3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resources,</a:t>
            </a:r>
            <a:endParaRPr sz="20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providing</a:t>
            </a:r>
            <a:r>
              <a:rPr sz="20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recommendations</a:t>
            </a:r>
            <a:r>
              <a:rPr sz="20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improve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settings</a:t>
            </a:r>
            <a:r>
              <a:rPr sz="20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practices.</a:t>
            </a:r>
            <a:endParaRPr sz="2000">
              <a:latin typeface="Times New Roman"/>
              <a:cs typeface="Times New Roman"/>
            </a:endParaRPr>
          </a:p>
          <a:p>
            <a:pPr marL="753110" marR="5080" lvl="1" indent="-283845" algn="just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1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Center’s</a:t>
            </a:r>
            <a:r>
              <a:rPr sz="2000" spc="1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advanced</a:t>
            </a:r>
            <a:r>
              <a:rPr sz="2000" spc="1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threat</a:t>
            </a:r>
            <a:r>
              <a:rPr sz="2000" spc="1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protection</a:t>
            </a:r>
            <a:r>
              <a:rPr sz="2000" spc="1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capabilities</a:t>
            </a:r>
            <a:r>
              <a:rPr sz="2000" spc="1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leverage</a:t>
            </a:r>
            <a:r>
              <a:rPr sz="2000" spc="1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machine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learning</a:t>
            </a:r>
            <a:r>
              <a:rPr sz="2000" spc="25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behavioral</a:t>
            </a:r>
            <a:r>
              <a:rPr sz="2000" spc="2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analytics</a:t>
            </a:r>
            <a:r>
              <a:rPr sz="20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2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detect</a:t>
            </a:r>
            <a:r>
              <a:rPr sz="2000" spc="22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2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respond</a:t>
            </a:r>
            <a:r>
              <a:rPr sz="20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threats</a:t>
            </a:r>
            <a:r>
              <a:rPr sz="2000" spc="2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2000" spc="2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real- 	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70374"/>
            <a:ext cx="8514080" cy="40525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625"/>
              </a:spcBef>
              <a:buSzPct val="111111"/>
              <a:buFont typeface="Arial"/>
              <a:buAutoNum type="arabicPeriod" startAt="3"/>
              <a:tabLst>
                <a:tab pos="267335" algn="l"/>
              </a:tabLst>
            </a:pPr>
            <a:r>
              <a:rPr sz="1800" b="1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b="1" spc="-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1800" b="1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imes New Roman"/>
                <a:cs typeface="Times New Roman"/>
              </a:rPr>
              <a:t>with</a:t>
            </a:r>
            <a:r>
              <a:rPr sz="1800" b="1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18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imes New Roman"/>
                <a:cs typeface="Times New Roman"/>
              </a:rPr>
              <a:t>Firewall</a:t>
            </a:r>
            <a:r>
              <a:rPr sz="1800" b="1" spc="-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1800" b="1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232323"/>
                </a:solidFill>
                <a:latin typeface="Times New Roman"/>
                <a:cs typeface="Times New Roman"/>
              </a:rPr>
              <a:t>NSGs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1800" spc="2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Firewall</a:t>
            </a:r>
            <a:r>
              <a:rPr sz="1800" spc="22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is</a:t>
            </a:r>
            <a:r>
              <a:rPr sz="1800" spc="2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800" spc="2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managed,</a:t>
            </a:r>
            <a:r>
              <a:rPr sz="18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cloud-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native</a:t>
            </a:r>
            <a:r>
              <a:rPr sz="1800" spc="2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spc="2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1800" spc="2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service</a:t>
            </a:r>
            <a:r>
              <a:rPr sz="1800" spc="22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that</a:t>
            </a:r>
            <a:r>
              <a:rPr sz="1800" spc="2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provides</a:t>
            </a:r>
            <a:endParaRPr sz="1800">
              <a:latin typeface="Times New Roman"/>
              <a:cs typeface="Times New Roman"/>
            </a:endParaRPr>
          </a:p>
          <a:p>
            <a:pPr marL="756285" marR="7620">
              <a:lnSpc>
                <a:spcPct val="150000"/>
              </a:lnSpc>
              <a:tabLst>
                <a:tab pos="1558925" algn="l"/>
                <a:tab pos="2283460" algn="l"/>
                <a:tab pos="3409315" algn="l"/>
                <a:tab pos="4325620" algn="l"/>
                <a:tab pos="5039360" algn="l"/>
                <a:tab pos="5915660" algn="l"/>
                <a:tab pos="6602730" algn="l"/>
                <a:tab pos="6909434" algn="l"/>
                <a:tab pos="7367905" algn="l"/>
                <a:tab pos="7941309" algn="l"/>
              </a:tabLst>
            </a:pP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stateful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packet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inspection,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ensuring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secure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traffic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232323"/>
                </a:solidFill>
                <a:latin typeface="Times New Roman"/>
                <a:cs typeface="Times New Roman"/>
              </a:rPr>
              <a:t>from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Azure resources.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It</a:t>
            </a:r>
            <a:r>
              <a:rPr sz="18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allows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users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centrally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manage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log</a:t>
            </a:r>
            <a:r>
              <a:rPr sz="18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all</a:t>
            </a:r>
            <a:r>
              <a:rPr sz="18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their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traffic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flows.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Complementing</a:t>
            </a:r>
            <a:r>
              <a:rPr sz="18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1800" spc="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Firewall,</a:t>
            </a:r>
            <a:r>
              <a:rPr sz="18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spc="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1800" spc="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Groups</a:t>
            </a:r>
            <a:r>
              <a:rPr sz="18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(NSGs)</a:t>
            </a:r>
            <a:r>
              <a:rPr sz="1800" spc="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are</a:t>
            </a:r>
            <a:r>
              <a:rPr sz="1800" spc="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used</a:t>
            </a:r>
            <a:r>
              <a:rPr sz="18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8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filter</a:t>
            </a:r>
            <a:endParaRPr sz="18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traffic</a:t>
            </a:r>
            <a:r>
              <a:rPr sz="18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from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resources</a:t>
            </a:r>
            <a:r>
              <a:rPr sz="18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18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an</a:t>
            </a:r>
            <a:r>
              <a:rPr sz="18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18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Virtual</a:t>
            </a:r>
            <a:r>
              <a:rPr sz="18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NSGs</a:t>
            </a:r>
            <a:r>
              <a:rPr sz="1800" spc="2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act</a:t>
            </a:r>
            <a:r>
              <a:rPr sz="1800" spc="2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as</a:t>
            </a:r>
            <a:r>
              <a:rPr sz="18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8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virtual</a:t>
            </a:r>
            <a:r>
              <a:rPr sz="1800" spc="25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firewall</a:t>
            </a:r>
            <a:r>
              <a:rPr sz="1800" spc="25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r>
              <a:rPr sz="1800" spc="2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your</a:t>
            </a:r>
            <a:r>
              <a:rPr sz="1800" spc="2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VMs,</a:t>
            </a:r>
            <a:r>
              <a:rPr sz="1800" spc="2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defining</a:t>
            </a:r>
            <a:r>
              <a:rPr sz="1800" spc="2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what</a:t>
            </a:r>
            <a:r>
              <a:rPr sz="1800" spc="2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traffic</a:t>
            </a:r>
            <a:r>
              <a:rPr sz="18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is</a:t>
            </a:r>
            <a:r>
              <a:rPr sz="18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allowed</a:t>
            </a:r>
            <a:r>
              <a:rPr sz="180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or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denied</a:t>
            </a:r>
            <a:r>
              <a:rPr sz="1800" spc="40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800" spc="4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1800" spc="40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from</a:t>
            </a:r>
            <a:r>
              <a:rPr sz="1800" spc="40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network</a:t>
            </a:r>
            <a:r>
              <a:rPr sz="1800" spc="40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interfaces</a:t>
            </a:r>
            <a:r>
              <a:rPr sz="1800" spc="4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(NIC),</a:t>
            </a:r>
            <a:r>
              <a:rPr sz="1800" spc="3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VMs,</a:t>
            </a:r>
            <a:r>
              <a:rPr sz="1800" spc="4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1800" spc="4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subnets,</a:t>
            </a:r>
            <a:r>
              <a:rPr sz="1800" spc="40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providing</a:t>
            </a:r>
            <a:r>
              <a:rPr sz="1800" spc="4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32323"/>
                </a:solidFill>
                <a:latin typeface="Times New Roman"/>
                <a:cs typeface="Times New Roman"/>
              </a:rPr>
              <a:t>an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additional</a:t>
            </a:r>
            <a:r>
              <a:rPr sz="18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layer</a:t>
            </a:r>
            <a:r>
              <a:rPr sz="18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security.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Public</a:t>
            </a:r>
            <a:r>
              <a:rPr spc="-45" dirty="0"/>
              <a:t> </a:t>
            </a:r>
            <a:r>
              <a:rPr spc="-10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715" cy="3684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makes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possible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anybody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access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systems and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297815" marR="635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may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000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less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secure</a:t>
            </a:r>
            <a:r>
              <a:rPr sz="2000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open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everyone.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cloud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 which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 infrastructure services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provided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over the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internet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general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people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major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industry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20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infrastructure</a:t>
            </a:r>
            <a:r>
              <a:rPr sz="2000" spc="2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sz="2000" spc="2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sz="2000" spc="2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20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model</a:t>
            </a:r>
            <a:r>
              <a:rPr sz="2000" spc="20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owned</a:t>
            </a:r>
            <a:r>
              <a:rPr sz="2000" spc="2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2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entity</a:t>
            </a:r>
            <a:r>
              <a:rPr sz="2000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000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delivers</a:t>
            </a:r>
            <a:r>
              <a:rPr sz="2000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services,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not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consumer.</a:t>
            </a:r>
            <a:endParaRPr sz="2000">
              <a:latin typeface="Times New Roman"/>
              <a:cs typeface="Times New Roman"/>
            </a:endParaRPr>
          </a:p>
          <a:p>
            <a:pPr marL="297815" marR="8255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sz="2000" spc="4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form</a:t>
            </a:r>
            <a:r>
              <a:rPr sz="2000" spc="40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4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4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computing</a:t>
            </a:r>
            <a:r>
              <a:rPr sz="2000" spc="4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4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2000" spc="4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excellent</a:t>
            </a:r>
            <a:r>
              <a:rPr sz="2000" spc="4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example</a:t>
            </a:r>
            <a:r>
              <a:rPr sz="2000" spc="4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4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4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hosting,</a:t>
            </a:r>
            <a:r>
              <a:rPr sz="2000" spc="43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in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providers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supply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variety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38973"/>
            <a:ext cx="8513445" cy="357377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860"/>
              </a:spcBef>
              <a:buSzPct val="90000"/>
              <a:buAutoNum type="arabicPeriod" startAt="4"/>
              <a:tabLst>
                <a:tab pos="253365" algn="l"/>
              </a:tabLst>
            </a:pP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sz="2000" b="1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Protection</a:t>
            </a:r>
            <a:r>
              <a:rPr sz="2000" b="1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through</a:t>
            </a:r>
            <a:r>
              <a:rPr sz="2000" b="1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Encryption</a:t>
            </a:r>
            <a:r>
              <a:rPr sz="2000" b="1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Azure Key</a:t>
            </a:r>
            <a:r>
              <a:rPr sz="2000" b="1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Vault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1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places</a:t>
            </a:r>
            <a:r>
              <a:rPr sz="2000" spc="1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2000" spc="1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strong</a:t>
            </a:r>
            <a:r>
              <a:rPr sz="2000" spc="1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emphasis</a:t>
            </a:r>
            <a:r>
              <a:rPr sz="2000" spc="1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on</a:t>
            </a:r>
            <a:r>
              <a:rPr sz="2000" spc="1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sz="2000" spc="11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protection,</a:t>
            </a:r>
            <a:r>
              <a:rPr sz="2000" spc="1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offering</a:t>
            </a:r>
            <a:r>
              <a:rPr sz="2000" spc="1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encryption</a:t>
            </a:r>
            <a:r>
              <a:rPr sz="2000" spc="1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transit</a:t>
            </a:r>
            <a:r>
              <a:rPr sz="20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rest.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provides</a:t>
            </a:r>
            <a:r>
              <a:rPr sz="2000" spc="1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range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encryption</a:t>
            </a:r>
            <a:r>
              <a:rPr sz="2000" spc="1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capabilities,</a:t>
            </a:r>
            <a:r>
              <a:rPr sz="2000" spc="1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including</a:t>
            </a:r>
            <a:r>
              <a:rPr sz="2000" spc="1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Storage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Service</a:t>
            </a:r>
            <a:r>
              <a:rPr sz="200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Encryption</a:t>
            </a:r>
            <a:r>
              <a:rPr sz="20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r>
              <a:rPr sz="200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sz="200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stored</a:t>
            </a:r>
            <a:r>
              <a:rPr sz="200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200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Blob</a:t>
            </a:r>
            <a:r>
              <a:rPr sz="2000" spc="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Storage,</a:t>
            </a:r>
            <a:r>
              <a:rPr sz="200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File</a:t>
            </a:r>
            <a:r>
              <a:rPr sz="200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Storage,</a:t>
            </a:r>
            <a:r>
              <a:rPr sz="200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Queue</a:t>
            </a:r>
            <a:r>
              <a:rPr sz="20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50000"/>
              </a:lnSpc>
              <a:buFont typeface="Arial MT"/>
              <a:buChar char="•"/>
              <a:tabLst>
                <a:tab pos="756285" algn="l"/>
                <a:tab pos="1594485" algn="l"/>
                <a:tab pos="2287905" algn="l"/>
                <a:tab pos="3630295" algn="l"/>
                <a:tab pos="4382135" algn="l"/>
                <a:tab pos="5245100" algn="l"/>
                <a:tab pos="5883275" algn="l"/>
                <a:tab pos="6522084" algn="l"/>
                <a:tab pos="7454900" algn="l"/>
                <a:tab pos="8133080" algn="l"/>
              </a:tabLst>
            </a:pP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Disk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Encryption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helps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secure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disk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against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theft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unauthorized</a:t>
            </a:r>
            <a:r>
              <a:rPr sz="20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344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065" indent="-253365" algn="just">
              <a:lnSpc>
                <a:spcPct val="100000"/>
              </a:lnSpc>
              <a:spcBef>
                <a:spcPts val="1300"/>
              </a:spcBef>
              <a:buAutoNum type="arabicPeriod" startAt="5"/>
              <a:tabLst>
                <a:tab pos="266065" algn="l"/>
              </a:tabLst>
            </a:pP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b="1" spc="-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b="1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b="1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marL="753110" marR="5080" lvl="1" indent="-283845" algn="just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Azure’s</a:t>
            </a:r>
            <a:r>
              <a:rPr sz="20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features</a:t>
            </a:r>
            <a:r>
              <a:rPr sz="20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are</a:t>
            </a:r>
            <a:r>
              <a:rPr sz="20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not</a:t>
            </a:r>
            <a:r>
              <a:rPr sz="20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standalone;</a:t>
            </a:r>
            <a:r>
              <a:rPr sz="2000" spc="2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they</a:t>
            </a:r>
            <a:r>
              <a:rPr sz="2000" spc="2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are</a:t>
            </a:r>
            <a:r>
              <a:rPr sz="2000" spc="2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integrated</a:t>
            </a:r>
            <a:r>
              <a:rPr sz="2000" spc="2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with</a:t>
            </a:r>
            <a:r>
              <a:rPr sz="2000" spc="2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platform’s</a:t>
            </a:r>
            <a:r>
              <a:rPr sz="2000" spc="4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4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capabilities,</a:t>
            </a:r>
            <a:r>
              <a:rPr sz="2000" spc="4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ensuring</a:t>
            </a:r>
            <a:r>
              <a:rPr sz="2000" spc="4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that</a:t>
            </a:r>
            <a:r>
              <a:rPr sz="2000" spc="4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4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measures</a:t>
            </a:r>
            <a:r>
              <a:rPr sz="2000" spc="4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also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contribute</a:t>
            </a:r>
            <a:r>
              <a:rPr sz="2000" spc="-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meeting</a:t>
            </a:r>
            <a:r>
              <a:rPr sz="20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regulatory</a:t>
            </a:r>
            <a:r>
              <a:rPr sz="20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753110" lvl="1" indent="-28384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3110" algn="l"/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r>
              <a:rPr sz="2000" spc="1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example,</a:t>
            </a:r>
            <a:r>
              <a:rPr sz="20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Azure’s</a:t>
            </a:r>
            <a:r>
              <a:rPr sz="2000" spc="1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documentation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often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references</a:t>
            </a:r>
            <a:r>
              <a:rPr sz="2000" spc="1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specific</a:t>
            </a:r>
            <a:endParaRPr sz="2000">
              <a:latin typeface="Times New Roman"/>
              <a:cs typeface="Times New Roman"/>
            </a:endParaRPr>
          </a:p>
          <a:p>
            <a:pPr marL="756285" marR="508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  features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as</a:t>
            </a:r>
            <a:r>
              <a:rPr sz="2000" spc="1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part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controls,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demonstrating</a:t>
            </a:r>
            <a:r>
              <a:rPr sz="2000" spc="2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synergy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Azure’s</a:t>
            </a:r>
            <a:r>
              <a:rPr sz="20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efforts.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61056"/>
            <a:ext cx="822579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065" indent="-253365" algn="just">
              <a:lnSpc>
                <a:spcPct val="100000"/>
              </a:lnSpc>
              <a:spcBef>
                <a:spcPts val="1300"/>
              </a:spcBef>
              <a:buAutoNum type="arabicPeriod" startAt="6"/>
              <a:tabLst>
                <a:tab pos="266065" algn="l"/>
              </a:tabLst>
            </a:pP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Continuous</a:t>
            </a:r>
            <a:r>
              <a:rPr sz="2000" b="1" spc="-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Innovation</a:t>
            </a:r>
            <a:r>
              <a:rPr sz="2000" b="1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imes New Roman"/>
                <a:cs typeface="Times New Roman"/>
              </a:rPr>
              <a:t>User</a:t>
            </a:r>
            <a:r>
              <a:rPr sz="2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Empowerment</a:t>
            </a:r>
            <a:endParaRPr sz="2000">
              <a:latin typeface="Times New Roman"/>
              <a:cs typeface="Times New Roman"/>
            </a:endParaRPr>
          </a:p>
          <a:p>
            <a:pPr marL="753110" marR="5080" lvl="1" indent="-283845" algn="just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continuously</a:t>
            </a:r>
            <a:r>
              <a:rPr sz="2000" spc="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innovates</a:t>
            </a:r>
            <a:r>
              <a:rPr sz="200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updates</a:t>
            </a:r>
            <a:r>
              <a:rPr sz="2000" spc="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its</a:t>
            </a:r>
            <a:r>
              <a:rPr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features</a:t>
            </a:r>
            <a:r>
              <a:rPr sz="200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address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emerging</a:t>
            </a:r>
            <a:r>
              <a:rPr sz="20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threats</a:t>
            </a:r>
            <a:r>
              <a:rPr sz="2000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vulnerabilities.</a:t>
            </a:r>
            <a:endParaRPr sz="2000">
              <a:latin typeface="Times New Roman"/>
              <a:cs typeface="Times New Roman"/>
            </a:endParaRPr>
          </a:p>
          <a:p>
            <a:pPr marL="753110" marR="5080" lvl="1" indent="-283845" algn="just">
              <a:lnSpc>
                <a:spcPts val="36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This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commitment</a:t>
            </a:r>
            <a:r>
              <a:rPr sz="2000" spc="10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9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innovation</a:t>
            </a:r>
            <a:r>
              <a:rPr sz="2000" spc="10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ensures</a:t>
            </a:r>
            <a:r>
              <a:rPr sz="2000" spc="9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that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remains</a:t>
            </a:r>
            <a:r>
              <a:rPr sz="2000" spc="10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at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forefront</a:t>
            </a:r>
            <a:r>
              <a:rPr sz="2000" spc="3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3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cloud</a:t>
            </a:r>
            <a:r>
              <a:rPr sz="2000" spc="3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security,</a:t>
            </a:r>
            <a:r>
              <a:rPr sz="2000" spc="3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offering</a:t>
            </a:r>
            <a:r>
              <a:rPr sz="2000" spc="3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3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latest</a:t>
            </a:r>
            <a:r>
              <a:rPr sz="2000" spc="3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2000" spc="3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security</a:t>
            </a:r>
            <a:r>
              <a:rPr sz="2000" spc="3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technologies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practices.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80" dirty="0"/>
              <a:t> </a:t>
            </a:r>
            <a:r>
              <a:rPr dirty="0"/>
              <a:t>Compliance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635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2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2000" spc="3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3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cloud</a:t>
            </a:r>
            <a:r>
              <a:rPr sz="2000" spc="3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refers</a:t>
            </a:r>
            <a:r>
              <a:rPr sz="2000" spc="3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3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2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adherence</a:t>
            </a:r>
            <a:r>
              <a:rPr sz="2000" spc="3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3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cloud</a:t>
            </a:r>
            <a:r>
              <a:rPr sz="2000" spc="3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services</a:t>
            </a:r>
            <a:r>
              <a:rPr sz="2000" spc="3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2000" spc="2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various 	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laws,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regulations,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standards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that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govern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sz="2000" spc="8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protection,</a:t>
            </a:r>
            <a:r>
              <a:rPr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privacy,</a:t>
            </a:r>
            <a:r>
              <a:rPr sz="2000" spc="8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and 	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These</a:t>
            </a:r>
            <a:r>
              <a:rPr sz="2000" spc="4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regulations</a:t>
            </a:r>
            <a:r>
              <a:rPr sz="2000" spc="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are  often  complex</a:t>
            </a:r>
            <a:r>
              <a:rPr sz="2000" spc="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  vary</a:t>
            </a:r>
            <a:r>
              <a:rPr sz="2000" spc="5" dirty="0">
                <a:solidFill>
                  <a:srgbClr val="23232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significantly  across 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different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industries</a:t>
            </a:r>
            <a:r>
              <a:rPr sz="2000" spc="-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 regions.</a:t>
            </a:r>
            <a:endParaRPr sz="2000">
              <a:latin typeface="Times New Roman"/>
              <a:cs typeface="Times New Roman"/>
            </a:endParaRPr>
          </a:p>
          <a:p>
            <a:pPr marL="297815" marR="5715" indent="-28575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r>
              <a:rPr sz="2000" spc="2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example:</a:t>
            </a:r>
            <a:r>
              <a:rPr sz="2000" spc="20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comply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Insurance 	</a:t>
            </a:r>
            <a:r>
              <a:rPr sz="2000" dirty="0">
                <a:latin typeface="Times New Roman"/>
                <a:cs typeface="Times New Roman"/>
              </a:rPr>
              <a:t>Portability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Accountability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(HIPAA)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sensitive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Azure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Compliance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Framework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>
                <a:solidFill>
                  <a:srgbClr val="232323"/>
                </a:solidFill>
              </a:rPr>
              <a:t>Microsoft</a:t>
            </a:r>
            <a:r>
              <a:rPr spc="170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Azure’s</a:t>
            </a:r>
            <a:r>
              <a:rPr spc="175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approach</a:t>
            </a:r>
            <a:r>
              <a:rPr spc="185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to</a:t>
            </a:r>
            <a:r>
              <a:rPr spc="175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compliance</a:t>
            </a:r>
            <a:r>
              <a:rPr spc="170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is</a:t>
            </a:r>
            <a:r>
              <a:rPr spc="175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built</a:t>
            </a:r>
            <a:r>
              <a:rPr spc="170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on</a:t>
            </a:r>
            <a:r>
              <a:rPr spc="175" dirty="0">
                <a:solidFill>
                  <a:srgbClr val="232323"/>
                </a:solidFill>
              </a:rPr>
              <a:t>  </a:t>
            </a:r>
            <a:r>
              <a:rPr dirty="0">
                <a:solidFill>
                  <a:srgbClr val="232323"/>
                </a:solidFill>
              </a:rPr>
              <a:t>a</a:t>
            </a:r>
            <a:r>
              <a:rPr spc="170" dirty="0">
                <a:solidFill>
                  <a:srgbClr val="232323"/>
                </a:solidFill>
              </a:rPr>
              <a:t>  </a:t>
            </a:r>
            <a:r>
              <a:rPr spc="-10" dirty="0">
                <a:solidFill>
                  <a:srgbClr val="232323"/>
                </a:solidFill>
              </a:rPr>
              <a:t>comprehensive 	</a:t>
            </a:r>
            <a:r>
              <a:rPr dirty="0">
                <a:solidFill>
                  <a:srgbClr val="232323"/>
                </a:solidFill>
              </a:rPr>
              <a:t>framework</a:t>
            </a:r>
            <a:r>
              <a:rPr spc="20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designed</a:t>
            </a:r>
            <a:r>
              <a:rPr spc="22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to</a:t>
            </a:r>
            <a:r>
              <a:rPr spc="21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meet</a:t>
            </a:r>
            <a:r>
              <a:rPr spc="20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the</a:t>
            </a:r>
            <a:r>
              <a:rPr spc="19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diverse</a:t>
            </a:r>
            <a:r>
              <a:rPr spc="21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and</a:t>
            </a:r>
            <a:r>
              <a:rPr spc="21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evolving</a:t>
            </a:r>
            <a:r>
              <a:rPr spc="21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regulatory</a:t>
            </a:r>
            <a:r>
              <a:rPr spc="204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32323"/>
                </a:solidFill>
              </a:rPr>
              <a:t>requirements 	</a:t>
            </a:r>
            <a:r>
              <a:rPr dirty="0">
                <a:solidFill>
                  <a:srgbClr val="232323"/>
                </a:solidFill>
              </a:rPr>
              <a:t>faced</a:t>
            </a:r>
            <a:r>
              <a:rPr spc="-1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by</a:t>
            </a:r>
            <a:r>
              <a:rPr spc="-1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businesses</a:t>
            </a:r>
            <a:r>
              <a:rPr spc="-4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across</a:t>
            </a:r>
            <a:r>
              <a:rPr spc="-3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different</a:t>
            </a:r>
            <a:r>
              <a:rPr spc="-4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industries</a:t>
            </a:r>
            <a:r>
              <a:rPr spc="-2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and</a:t>
            </a:r>
            <a:r>
              <a:rPr spc="-5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32323"/>
                </a:solidFill>
              </a:rPr>
              <a:t>regions.</a:t>
            </a:r>
          </a:p>
          <a:p>
            <a:pPr marL="362585" indent="-34988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62585" algn="l"/>
              </a:tabLst>
            </a:pPr>
            <a:r>
              <a:rPr dirty="0">
                <a:solidFill>
                  <a:srgbClr val="232323"/>
                </a:solidFill>
              </a:rPr>
              <a:t>This</a:t>
            </a:r>
            <a:r>
              <a:rPr spc="31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framework</a:t>
            </a:r>
            <a:r>
              <a:rPr spc="33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is</a:t>
            </a:r>
            <a:r>
              <a:rPr spc="32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</a:t>
            </a:r>
            <a:r>
              <a:rPr spc="31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testament</a:t>
            </a:r>
            <a:r>
              <a:rPr spc="31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to</a:t>
            </a:r>
            <a:r>
              <a:rPr spc="32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Azure’s</a:t>
            </a:r>
            <a:r>
              <a:rPr spc="32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commitment</a:t>
            </a:r>
            <a:r>
              <a:rPr spc="33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to</a:t>
            </a:r>
            <a:r>
              <a:rPr spc="32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providing</a:t>
            </a:r>
            <a:r>
              <a:rPr spc="33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</a:t>
            </a:r>
            <a:r>
              <a:rPr spc="310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32323"/>
                </a:solidFill>
              </a:rPr>
              <a:t>cloud</a:t>
            </a: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32323"/>
                </a:solidFill>
              </a:rPr>
              <a:t>platform</a:t>
            </a:r>
            <a:r>
              <a:rPr spc="16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that</a:t>
            </a:r>
            <a:r>
              <a:rPr spc="17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not</a:t>
            </a:r>
            <a:r>
              <a:rPr spc="18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only</a:t>
            </a:r>
            <a:r>
              <a:rPr spc="18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enhances</a:t>
            </a:r>
            <a:r>
              <a:rPr spc="17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operational</a:t>
            </a:r>
            <a:r>
              <a:rPr spc="18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efficiency</a:t>
            </a:r>
            <a:r>
              <a:rPr spc="18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and</a:t>
            </a:r>
            <a:r>
              <a:rPr spc="19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innovation</a:t>
            </a:r>
            <a:r>
              <a:rPr spc="18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but</a:t>
            </a:r>
            <a:r>
              <a:rPr spc="185" dirty="0">
                <a:solidFill>
                  <a:srgbClr val="232323"/>
                </a:solidFill>
              </a:rPr>
              <a:t> </a:t>
            </a:r>
            <a:r>
              <a:rPr spc="-20" dirty="0">
                <a:solidFill>
                  <a:srgbClr val="232323"/>
                </a:solidFill>
              </a:rPr>
              <a:t>also</a:t>
            </a:r>
          </a:p>
          <a:p>
            <a:pPr marL="299085" marR="5080">
              <a:lnSpc>
                <a:spcPct val="150000"/>
              </a:lnSpc>
              <a:spcBef>
                <a:spcPts val="5"/>
              </a:spcBef>
            </a:pPr>
            <a:r>
              <a:rPr dirty="0">
                <a:solidFill>
                  <a:srgbClr val="232323"/>
                </a:solidFill>
              </a:rPr>
              <a:t>ensures</a:t>
            </a:r>
            <a:r>
              <a:rPr spc="16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that</a:t>
            </a:r>
            <a:r>
              <a:rPr spc="16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users’</a:t>
            </a:r>
            <a:r>
              <a:rPr spc="16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data</a:t>
            </a:r>
            <a:r>
              <a:rPr spc="17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is</a:t>
            </a:r>
            <a:r>
              <a:rPr spc="16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handled</a:t>
            </a:r>
            <a:r>
              <a:rPr spc="17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with</a:t>
            </a:r>
            <a:r>
              <a:rPr spc="17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the</a:t>
            </a:r>
            <a:r>
              <a:rPr spc="16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utmost</a:t>
            </a:r>
            <a:r>
              <a:rPr spc="16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integrity</a:t>
            </a:r>
            <a:r>
              <a:rPr spc="16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and</a:t>
            </a:r>
            <a:r>
              <a:rPr spc="17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in</a:t>
            </a:r>
            <a:r>
              <a:rPr spc="170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32323"/>
                </a:solidFill>
              </a:rPr>
              <a:t>accordance </a:t>
            </a:r>
            <a:r>
              <a:rPr dirty="0">
                <a:solidFill>
                  <a:srgbClr val="232323"/>
                </a:solidFill>
              </a:rPr>
              <a:t>with</a:t>
            </a:r>
            <a:r>
              <a:rPr spc="-30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global</a:t>
            </a:r>
            <a:r>
              <a:rPr spc="-25" dirty="0">
                <a:solidFill>
                  <a:srgbClr val="232323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compliance</a:t>
            </a:r>
            <a:r>
              <a:rPr spc="-30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32323"/>
                </a:solidFill>
              </a:rPr>
              <a:t>standards.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6083300" cy="2769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Following</a:t>
            </a:r>
            <a:r>
              <a:rPr sz="20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elements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Azure</a:t>
            </a:r>
            <a:r>
              <a:rPr sz="20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323"/>
                </a:solidFill>
                <a:latin typeface="Times New Roman"/>
                <a:cs typeface="Times New Roman"/>
              </a:rPr>
              <a:t>Compliance</a:t>
            </a:r>
            <a:r>
              <a:rPr sz="20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Times New Roman"/>
                <a:cs typeface="Times New Roman"/>
              </a:rPr>
              <a:t>policy: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Meeting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Global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Industry-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Standards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Azure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Compliance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Documentation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Center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Third-Party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Audits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Certifications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Leveraging</a:t>
            </a:r>
            <a:r>
              <a:rPr sz="20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Compliance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Evolution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Adaptation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375" y="6047943"/>
            <a:ext cx="5933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  <a:hlinkClick r:id="rId2"/>
              </a:rPr>
              <a:t>https://medium.com/@AlexanderObregon/exploring-azure-compliance-</a:t>
            </a:r>
            <a:r>
              <a:rPr sz="1400" spc="-20" dirty="0">
                <a:latin typeface="Arial MT"/>
                <a:cs typeface="Arial MT"/>
                <a:hlinkClick r:id="rId2"/>
              </a:rPr>
              <a:t>and-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security-standards-66d8942d7816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Segoe UI"/>
                <a:cs typeface="Segoe UI"/>
              </a:rPr>
              <a:t>Azure</a:t>
            </a:r>
            <a:r>
              <a:rPr b="1" spc="-9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governance</a:t>
            </a:r>
            <a:r>
              <a:rPr b="1" spc="-70" dirty="0">
                <a:latin typeface="Segoe UI"/>
                <a:cs typeface="Segoe UI"/>
              </a:rPr>
              <a:t> </a:t>
            </a:r>
            <a:r>
              <a:rPr b="1" spc="-10" dirty="0">
                <a:latin typeface="Segoe UI"/>
                <a:cs typeface="Segoe UI"/>
              </a:rPr>
              <a:t>policies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Cloud</a:t>
            </a:r>
            <a:r>
              <a:rPr spc="-20" dirty="0"/>
              <a:t> </a:t>
            </a:r>
            <a:r>
              <a:rPr dirty="0"/>
              <a:t>governance</a:t>
            </a:r>
            <a:r>
              <a:rPr spc="-35" dirty="0"/>
              <a:t> </a:t>
            </a:r>
            <a:r>
              <a:rPr dirty="0"/>
              <a:t>policies</a:t>
            </a:r>
            <a:r>
              <a:rPr spc="-20" dirty="0"/>
              <a:t> </a:t>
            </a:r>
            <a:r>
              <a:rPr dirty="0"/>
              <a:t>specify</a:t>
            </a:r>
            <a:r>
              <a:rPr spc="-20" dirty="0"/>
              <a:t> </a:t>
            </a: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3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shouldn't</a:t>
            </a:r>
            <a:r>
              <a:rPr spc="-20" dirty="0"/>
              <a:t> </a:t>
            </a:r>
            <a:r>
              <a:rPr dirty="0"/>
              <a:t>happen</a:t>
            </a:r>
            <a:r>
              <a:rPr spc="-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cloud.</a:t>
            </a:r>
          </a:p>
          <a:p>
            <a:pPr marL="297815" marR="5080" indent="-285750">
              <a:lnSpc>
                <a:spcPct val="150000"/>
              </a:lnSpc>
              <a:buFont typeface="Wingdings"/>
              <a:buChar char=""/>
              <a:tabLst>
                <a:tab pos="299085" algn="l"/>
                <a:tab pos="841375" algn="l"/>
                <a:tab pos="1551305" algn="l"/>
                <a:tab pos="2868295" algn="l"/>
                <a:tab pos="3505835" algn="l"/>
                <a:tab pos="4330700" algn="l"/>
                <a:tab pos="5080000" algn="l"/>
                <a:tab pos="5593715" algn="l"/>
                <a:tab pos="5951855" algn="l"/>
                <a:tab pos="6617970" algn="l"/>
                <a:tab pos="7328534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cloud</a:t>
            </a:r>
            <a:r>
              <a:rPr dirty="0"/>
              <a:t>	</a:t>
            </a:r>
            <a:r>
              <a:rPr spc="-10" dirty="0"/>
              <a:t>governance</a:t>
            </a:r>
            <a:r>
              <a:rPr dirty="0"/>
              <a:t>	</a:t>
            </a:r>
            <a:r>
              <a:rPr spc="-20" dirty="0"/>
              <a:t>team</a:t>
            </a:r>
            <a:r>
              <a:rPr dirty="0"/>
              <a:t>	</a:t>
            </a:r>
            <a:r>
              <a:rPr spc="-10" dirty="0"/>
              <a:t>should</a:t>
            </a:r>
            <a:r>
              <a:rPr dirty="0"/>
              <a:t>	</a:t>
            </a:r>
            <a:r>
              <a:rPr spc="-10" dirty="0"/>
              <a:t>create</a:t>
            </a:r>
            <a:r>
              <a:rPr dirty="0"/>
              <a:t>	</a:t>
            </a:r>
            <a:r>
              <a:rPr spc="-25" dirty="0"/>
              <a:t>one</a:t>
            </a:r>
            <a:r>
              <a:rPr dirty="0"/>
              <a:t>	</a:t>
            </a:r>
            <a:r>
              <a:rPr spc="-25" dirty="0"/>
              <a:t>or</a:t>
            </a:r>
            <a:r>
              <a:rPr dirty="0"/>
              <a:t>	</a:t>
            </a:r>
            <a:r>
              <a:rPr spc="-20" dirty="0"/>
              <a:t>more</a:t>
            </a:r>
            <a:r>
              <a:rPr dirty="0"/>
              <a:t>	</a:t>
            </a:r>
            <a:r>
              <a:rPr spc="-10" dirty="0"/>
              <a:t>cloud</a:t>
            </a:r>
            <a:r>
              <a:rPr dirty="0"/>
              <a:t>	</a:t>
            </a:r>
            <a:r>
              <a:rPr spc="-10" dirty="0"/>
              <a:t>governance 	</a:t>
            </a:r>
            <a:r>
              <a:rPr dirty="0"/>
              <a:t>policies</a:t>
            </a:r>
            <a:r>
              <a:rPr spc="-4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each</a:t>
            </a:r>
            <a:r>
              <a:rPr spc="-5" dirty="0"/>
              <a:t> </a:t>
            </a:r>
            <a:r>
              <a:rPr dirty="0"/>
              <a:t>risk</a:t>
            </a:r>
            <a:r>
              <a:rPr spc="-30" dirty="0"/>
              <a:t> </a:t>
            </a:r>
            <a:r>
              <a:rPr dirty="0"/>
              <a:t>identified</a:t>
            </a:r>
            <a:r>
              <a:rPr spc="-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risk</a:t>
            </a:r>
            <a:r>
              <a:rPr spc="-15" dirty="0"/>
              <a:t> </a:t>
            </a:r>
            <a:r>
              <a:rPr spc="-10" dirty="0"/>
              <a:t>assessment.</a:t>
            </a: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Cloud</a:t>
            </a:r>
            <a:r>
              <a:rPr spc="165" dirty="0"/>
              <a:t> </a:t>
            </a:r>
            <a:r>
              <a:rPr dirty="0"/>
              <a:t>governance</a:t>
            </a:r>
            <a:r>
              <a:rPr spc="165" dirty="0"/>
              <a:t> </a:t>
            </a:r>
            <a:r>
              <a:rPr dirty="0"/>
              <a:t>policies</a:t>
            </a:r>
            <a:r>
              <a:rPr spc="160" dirty="0"/>
              <a:t> </a:t>
            </a:r>
            <a:r>
              <a:rPr dirty="0"/>
              <a:t>define</a:t>
            </a:r>
            <a:r>
              <a:rPr spc="175" dirty="0"/>
              <a:t> </a:t>
            </a:r>
            <a:r>
              <a:rPr dirty="0"/>
              <a:t>the</a:t>
            </a:r>
            <a:r>
              <a:rPr spc="165" dirty="0"/>
              <a:t> </a:t>
            </a:r>
            <a:r>
              <a:rPr dirty="0"/>
              <a:t>guardrails</a:t>
            </a:r>
            <a:r>
              <a:rPr spc="155" dirty="0"/>
              <a:t> </a:t>
            </a:r>
            <a:r>
              <a:rPr dirty="0"/>
              <a:t>for</a:t>
            </a:r>
            <a:r>
              <a:rPr spc="170" dirty="0"/>
              <a:t> </a:t>
            </a:r>
            <a:r>
              <a:rPr dirty="0"/>
              <a:t>interacting</a:t>
            </a:r>
            <a:r>
              <a:rPr spc="170" dirty="0"/>
              <a:t> </a:t>
            </a:r>
            <a:r>
              <a:rPr dirty="0"/>
              <a:t>with</a:t>
            </a:r>
            <a:r>
              <a:rPr spc="165" dirty="0"/>
              <a:t> </a:t>
            </a:r>
            <a:r>
              <a:rPr dirty="0"/>
              <a:t>and</a:t>
            </a:r>
            <a:r>
              <a:rPr spc="170" dirty="0"/>
              <a:t> </a:t>
            </a:r>
            <a:r>
              <a:rPr dirty="0"/>
              <a:t>in</a:t>
            </a:r>
            <a:r>
              <a:rPr spc="175" dirty="0"/>
              <a:t> </a:t>
            </a:r>
            <a:r>
              <a:rPr spc="-25" dirty="0"/>
              <a:t>the</a:t>
            </a: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pc="-10" dirty="0"/>
              <a:t>cloud.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59" y="5073396"/>
            <a:ext cx="8587740" cy="1170431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5350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6350" indent="-28575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1690370" algn="l"/>
                <a:tab pos="2654935" algn="l"/>
                <a:tab pos="3703954" algn="l"/>
                <a:tab pos="4104640" algn="l"/>
                <a:tab pos="5197475" algn="l"/>
                <a:tab pos="5656580" algn="l"/>
                <a:tab pos="6699250" algn="l"/>
                <a:tab pos="8134350" algn="l"/>
              </a:tabLst>
            </a:pP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Governance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Policies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establish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approach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creating,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maintaining,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updating</a:t>
            </a:r>
            <a:r>
              <a:rPr sz="20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rules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 guidelines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govern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governance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policies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shouldn't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unique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 specific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workload.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3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goal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3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3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produce</a:t>
            </a:r>
            <a:r>
              <a:rPr sz="2000" spc="3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3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governance</a:t>
            </a:r>
            <a:r>
              <a:rPr sz="2000" spc="3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policies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3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don’t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require</a:t>
            </a:r>
            <a:r>
              <a:rPr sz="2000" spc="3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frequent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updates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consider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effects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3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governance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policies</a:t>
            </a:r>
            <a:r>
              <a:rPr sz="2000" spc="3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across</a:t>
            </a:r>
            <a:r>
              <a:rPr sz="2000" spc="3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342515"/>
            <a:ext cx="8514080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define</a:t>
            </a:r>
            <a:r>
              <a:rPr sz="18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18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policy</a:t>
            </a:r>
            <a:r>
              <a:rPr sz="18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documentation</a:t>
            </a:r>
            <a:r>
              <a:rPr sz="18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approach,</a:t>
            </a:r>
            <a:r>
              <a:rPr sz="18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follow</a:t>
            </a:r>
            <a:r>
              <a:rPr sz="18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these</a:t>
            </a:r>
            <a:r>
              <a:rPr sz="18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Times New Roman"/>
                <a:cs typeface="Times New Roman"/>
              </a:rPr>
              <a:t>recommendations: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i="1" dirty="0">
                <a:latin typeface="Times New Roman"/>
                <a:cs typeface="Times New Roman"/>
              </a:rPr>
              <a:t>Define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standard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governance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language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governance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policies.</a:t>
            </a:r>
            <a:endParaRPr sz="180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policies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authoritative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reference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stakeholders.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i="1" dirty="0">
                <a:latin typeface="Times New Roman"/>
                <a:cs typeface="Times New Roman"/>
              </a:rPr>
              <a:t>2.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Recognize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different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scopes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of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governance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assign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governance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responsibilities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unique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roles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within</a:t>
            </a:r>
            <a:endParaRPr sz="18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10" dirty="0">
                <a:latin typeface="Times New Roman"/>
                <a:cs typeface="Times New Roman"/>
              </a:rPr>
              <a:t> organization.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governs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workload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responsible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workload,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team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responsible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governance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workloads inherit.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69" y="2533014"/>
            <a:ext cx="5137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Evaluate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broad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effects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cloud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governance</a:t>
            </a:r>
            <a:r>
              <a:rPr sz="2000" spc="-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69" y="2838678"/>
            <a:ext cx="851344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governance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friction.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balance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friction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freedom.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2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effects</a:t>
            </a:r>
            <a:r>
              <a:rPr sz="2000" spc="2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governance</a:t>
            </a:r>
            <a:r>
              <a:rPr sz="2000" spc="2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2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workload</a:t>
            </a:r>
            <a:r>
              <a:rPr sz="2000" spc="2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architecture,</a:t>
            </a:r>
            <a:r>
              <a:rPr sz="2000" spc="27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software 	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practices,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areas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10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governance 	policies.</a:t>
            </a:r>
            <a:endParaRPr sz="2000">
              <a:latin typeface="Times New Roman"/>
              <a:cs typeface="Times New Roman"/>
            </a:endParaRPr>
          </a:p>
          <a:p>
            <a:pPr marL="297815" marR="635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disallow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dirty="0">
                <a:latin typeface="Times New Roman"/>
                <a:cs typeface="Times New Roman"/>
              </a:rPr>
              <a:t>affects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practices.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6276543"/>
            <a:ext cx="8726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https://learn.microsoft.com/en-us/azure/cloud-adoption-framework/govern/document-cloud-governance-policies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217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sz="2000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arrangement,</a:t>
            </a:r>
            <a:r>
              <a:rPr sz="2000" spc="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storage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backup</a:t>
            </a:r>
            <a:r>
              <a:rPr sz="2000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retrieval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given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for</a:t>
            </a:r>
            <a:r>
              <a:rPr sz="2000" spc="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free,</a:t>
            </a:r>
            <a:r>
              <a:rPr sz="20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subscription,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per-user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basis.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example,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Google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App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Engine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etc.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51" y="3505200"/>
            <a:ext cx="5643372" cy="3081528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77"/>
            <a:ext cx="9144000" cy="496570"/>
          </a:xfrm>
          <a:custGeom>
            <a:avLst/>
            <a:gdLst/>
            <a:ahLst/>
            <a:cxnLst/>
            <a:rect l="l" t="t" r="r" b="b"/>
            <a:pathLst>
              <a:path w="9144000" h="496570">
                <a:moveTo>
                  <a:pt x="9144000" y="0"/>
                </a:moveTo>
                <a:lnTo>
                  <a:pt x="0" y="0"/>
                </a:lnTo>
                <a:lnTo>
                  <a:pt x="0" y="496443"/>
                </a:lnTo>
                <a:lnTo>
                  <a:pt x="9144000" y="49644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2711"/>
            <a:ext cx="9144000" cy="5641975"/>
            <a:chOff x="0" y="362711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6"/>
              <a:ext cx="9144000" cy="2790190"/>
            </a:xfrm>
            <a:custGeom>
              <a:avLst/>
              <a:gdLst/>
              <a:ahLst/>
              <a:cxnLst/>
              <a:rect l="l" t="t" r="r" b="b"/>
              <a:pathLst>
                <a:path w="9144000" h="2790190">
                  <a:moveTo>
                    <a:pt x="9144000" y="0"/>
                  </a:moveTo>
                  <a:lnTo>
                    <a:pt x="0" y="0"/>
                  </a:lnTo>
                  <a:lnTo>
                    <a:pt x="0" y="2790063"/>
                  </a:lnTo>
                  <a:lnTo>
                    <a:pt x="9144000" y="27900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2711"/>
              <a:ext cx="6705600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827" y="4000500"/>
              <a:ext cx="4276344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855" y="4946903"/>
              <a:ext cx="3066288" cy="2606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59911" y="6002528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398" y="1858518"/>
            <a:ext cx="36429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" dirty="0">
                <a:latin typeface="Calibri"/>
                <a:cs typeface="Calibri"/>
              </a:rPr>
              <a:t>Azure</a:t>
            </a:r>
            <a:r>
              <a:rPr sz="3500" b="1" spc="-160" dirty="0">
                <a:latin typeface="Calibri"/>
                <a:cs typeface="Calibri"/>
              </a:rPr>
              <a:t> </a:t>
            </a:r>
            <a:r>
              <a:rPr sz="3500" b="1" spc="-70" dirty="0">
                <a:latin typeface="Calibri"/>
                <a:cs typeface="Calibri"/>
              </a:rPr>
              <a:t>Fundamentals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563" y="2854579"/>
            <a:ext cx="5294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25" dirty="0" err="1">
                <a:latin typeface="Calibri"/>
                <a:cs typeface="Calibri"/>
              </a:rPr>
              <a:t>Mr.Gautam</a:t>
            </a:r>
            <a:r>
              <a:rPr lang="en-US" sz="2200" b="1" spc="-25" dirty="0">
                <a:latin typeface="Calibri"/>
                <a:cs typeface="Calibri"/>
              </a:rPr>
              <a:t> Singh</a:t>
            </a:r>
            <a:r>
              <a:rPr sz="2200" b="1" spc="-25" dirty="0">
                <a:latin typeface="Calibri"/>
                <a:cs typeface="Calibri"/>
              </a:rPr>
              <a:t>,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Assistant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Professor,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CSE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2747" y="499872"/>
            <a:ext cx="7515225" cy="6141720"/>
            <a:chOff x="1412747" y="499872"/>
            <a:chExt cx="7515225" cy="6141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755" y="499872"/>
              <a:ext cx="2380488" cy="629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7319" y="2738627"/>
              <a:ext cx="6286500" cy="1270"/>
            </a:xfrm>
            <a:custGeom>
              <a:avLst/>
              <a:gdLst/>
              <a:ahLst/>
              <a:cxnLst/>
              <a:rect l="l" t="t" r="r" b="b"/>
              <a:pathLst>
                <a:path w="6286500" h="1269">
                  <a:moveTo>
                    <a:pt x="0" y="0"/>
                  </a:moveTo>
                  <a:lnTo>
                    <a:pt x="6286500" y="127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191" y="2692907"/>
              <a:ext cx="94486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2692907"/>
              <a:ext cx="94487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1981200"/>
              <a:ext cx="8980932" cy="4114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5561" y="48013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228600" y="0"/>
                  </a:moveTo>
                  <a:lnTo>
                    <a:pt x="228600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28600" y="363474"/>
                  </a:lnTo>
                  <a:lnTo>
                    <a:pt x="228600" y="484631"/>
                  </a:lnTo>
                  <a:lnTo>
                    <a:pt x="457200" y="2423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48013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0" y="121157"/>
                  </a:moveTo>
                  <a:lnTo>
                    <a:pt x="228600" y="121157"/>
                  </a:lnTo>
                  <a:lnTo>
                    <a:pt x="228600" y="0"/>
                  </a:lnTo>
                  <a:lnTo>
                    <a:pt x="457200" y="242315"/>
                  </a:lnTo>
                  <a:lnTo>
                    <a:pt x="228600" y="484631"/>
                  </a:lnTo>
                  <a:lnTo>
                    <a:pt x="228600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9067800" cy="6858000"/>
            <a:chOff x="76200" y="0"/>
            <a:chExt cx="90678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0"/>
              <a:ext cx="90678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955" y="2572511"/>
              <a:ext cx="5430012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00" y="3715511"/>
              <a:ext cx="9067800" cy="713105"/>
            </a:xfrm>
            <a:custGeom>
              <a:avLst/>
              <a:gdLst/>
              <a:ahLst/>
              <a:cxnLst/>
              <a:rect l="l" t="t" r="r" b="b"/>
              <a:pathLst>
                <a:path w="9067800" h="713104">
                  <a:moveTo>
                    <a:pt x="9067800" y="0"/>
                  </a:moveTo>
                  <a:lnTo>
                    <a:pt x="0" y="0"/>
                  </a:lnTo>
                  <a:lnTo>
                    <a:pt x="0" y="712724"/>
                  </a:lnTo>
                  <a:lnTo>
                    <a:pt x="9067800" y="712724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3733" y="3760419"/>
            <a:ext cx="495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36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Pricing</a:t>
            </a:r>
            <a:r>
              <a:rPr sz="36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0" dirty="0">
                <a:solidFill>
                  <a:srgbClr val="000000"/>
                </a:solidFill>
                <a:latin typeface="Calibri"/>
                <a:cs typeface="Calibri"/>
              </a:rPr>
              <a:t>Module-</a:t>
            </a:r>
            <a:r>
              <a:rPr sz="3500" b="1" spc="-50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" y="1672208"/>
            <a:ext cx="4368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9264" algn="l"/>
              </a:tabLst>
            </a:pPr>
            <a:r>
              <a:rPr sz="3200" b="1" spc="-10" dirty="0">
                <a:latin typeface="Arial"/>
                <a:cs typeface="Arial"/>
              </a:rPr>
              <a:t>Azure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Subscription: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621395" cy="3975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  <a:tab pos="1644650" algn="l"/>
                <a:tab pos="2443480" algn="l"/>
                <a:tab pos="3171825" algn="l"/>
                <a:tab pos="4054475" algn="l"/>
                <a:tab pos="4839335" algn="l"/>
                <a:tab pos="5173345" algn="l"/>
                <a:tab pos="5647055" algn="l"/>
                <a:tab pos="6516370" algn="l"/>
                <a:tab pos="7497445" algn="l"/>
                <a:tab pos="7957820" algn="l"/>
              </a:tabLst>
            </a:pPr>
            <a:r>
              <a:rPr sz="2000" spc="-10" dirty="0">
                <a:latin typeface="Times New Roman"/>
                <a:cs typeface="Times New Roman"/>
              </a:rPr>
              <a:t>Microsoft’s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public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cloud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Azure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perfect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solution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most</a:t>
            </a:r>
            <a:endParaRPr sz="2000">
              <a:latin typeface="Times New Roman"/>
              <a:cs typeface="Times New Roman"/>
            </a:endParaRPr>
          </a:p>
          <a:p>
            <a:pPr marL="299085" marR="165735">
              <a:lnSpc>
                <a:spcPct val="200000"/>
              </a:lnSpc>
            </a:pPr>
            <a:r>
              <a:rPr sz="2000" dirty="0">
                <a:latin typeface="Times New Roman"/>
                <a:cs typeface="Times New Roman"/>
              </a:rPr>
              <a:t>businesses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modern computing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subscribe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Understanding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subscriptions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hassles.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Businesses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know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subscriptions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>
              <a:latin typeface="Times New Roman"/>
              <a:cs typeface="Times New Roman"/>
            </a:endParaRPr>
          </a:p>
          <a:p>
            <a:pPr marL="3129280" marR="508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https://</a:t>
            </a:r>
            <a:r>
              <a:rPr sz="1800" spc="-10" dirty="0">
                <a:latin typeface="Arial MT"/>
                <a:cs typeface="Arial MT"/>
                <a:hlinkClick r:id="rId2"/>
              </a:rPr>
              <a:t>www.apps4rent.com/blog/understanding-azure-</a:t>
            </a:r>
            <a:r>
              <a:rPr sz="1800" spc="-10" dirty="0">
                <a:latin typeface="Arial MT"/>
                <a:cs typeface="Arial MT"/>
              </a:rPr>
              <a:t> subscriptions/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" y="1673733"/>
            <a:ext cx="4443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6845" algn="l"/>
              </a:tabLst>
            </a:pPr>
            <a:r>
              <a:rPr spc="-10" dirty="0"/>
              <a:t>Subscription</a:t>
            </a:r>
            <a:r>
              <a:rPr dirty="0"/>
              <a:t>	</a:t>
            </a:r>
            <a:r>
              <a:rPr spc="-10" dirty="0"/>
              <a:t>Hierarchy: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570073"/>
            <a:ext cx="8234045" cy="2312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700" indent="-254000" algn="just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266700" algn="l"/>
              </a:tabLst>
            </a:pPr>
            <a:r>
              <a:rPr sz="2000" dirty="0">
                <a:solidFill>
                  <a:srgbClr val="313A6E"/>
                </a:solidFill>
                <a:latin typeface="Times New Roman"/>
                <a:cs typeface="Times New Roman"/>
              </a:rPr>
              <a:t>Azure</a:t>
            </a:r>
            <a:r>
              <a:rPr sz="2000" spc="-10" dirty="0">
                <a:solidFill>
                  <a:srgbClr val="313A6E"/>
                </a:solidFill>
                <a:latin typeface="Times New Roman"/>
                <a:cs typeface="Times New Roman"/>
              </a:rPr>
              <a:t> Tenant</a:t>
            </a:r>
            <a:endParaRPr sz="2000">
              <a:latin typeface="Times New Roman"/>
              <a:cs typeface="Times New Roman"/>
            </a:endParaRPr>
          </a:p>
          <a:p>
            <a:pPr marL="298450" lvl="1" indent="-285750" algn="just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tenant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highest</a:t>
            </a:r>
            <a:r>
              <a:rPr sz="2000" spc="-3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level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Azure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subscription</a:t>
            </a:r>
            <a:r>
              <a:rPr sz="2000" spc="-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hierarchy.</a:t>
            </a:r>
            <a:endParaRPr sz="2000">
              <a:latin typeface="Times New Roman"/>
              <a:cs typeface="Times New Roman"/>
            </a:endParaRPr>
          </a:p>
          <a:p>
            <a:pPr marL="297815" marR="5080" lvl="1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Not</a:t>
            </a:r>
            <a:r>
              <a:rPr sz="2000" spc="7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only</a:t>
            </a:r>
            <a:r>
              <a:rPr sz="2000" spc="7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is</a:t>
            </a:r>
            <a:r>
              <a:rPr sz="2000" spc="8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8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tenant</a:t>
            </a:r>
            <a:r>
              <a:rPr sz="2000" spc="7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created</a:t>
            </a:r>
            <a:r>
              <a:rPr sz="2000" spc="8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by</a:t>
            </a:r>
            <a:r>
              <a:rPr sz="2000" spc="7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default</a:t>
            </a:r>
            <a:r>
              <a:rPr sz="2000" spc="8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with</a:t>
            </a:r>
            <a:r>
              <a:rPr sz="2000" spc="7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first</a:t>
            </a:r>
            <a:r>
              <a:rPr sz="2000" spc="7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subscription,</a:t>
            </a:r>
            <a:r>
              <a:rPr sz="2000" spc="8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but</a:t>
            </a:r>
            <a:r>
              <a:rPr sz="2000" spc="8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also</a:t>
            </a:r>
            <a:r>
              <a:rPr sz="2000" spc="7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an 	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identity</a:t>
            </a:r>
            <a:r>
              <a:rPr sz="2000" spc="29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is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created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on</a:t>
            </a:r>
            <a:r>
              <a:rPr sz="2000" spc="29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Azure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cloud</a:t>
            </a:r>
            <a:r>
              <a:rPr sz="2000" spc="30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with</a:t>
            </a:r>
            <a:r>
              <a:rPr sz="2000" spc="30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new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Azure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Active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Directory 	instance.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308072"/>
            <a:ext cx="8514080" cy="36410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266700" algn="l"/>
              </a:tabLst>
            </a:pPr>
            <a:r>
              <a:rPr sz="2000" dirty="0">
                <a:solidFill>
                  <a:srgbClr val="313A6E"/>
                </a:solidFill>
                <a:latin typeface="Times New Roman"/>
                <a:cs typeface="Times New Roman"/>
              </a:rPr>
              <a:t>Azure</a:t>
            </a:r>
            <a:r>
              <a:rPr sz="2000" spc="-10" dirty="0">
                <a:solidFill>
                  <a:srgbClr val="313A6E"/>
                </a:solidFill>
                <a:latin typeface="Times New Roman"/>
                <a:cs typeface="Times New Roman"/>
              </a:rPr>
              <a:t> Subscriptions</a:t>
            </a:r>
            <a:endParaRPr sz="20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Each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tenant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have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multiple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Azure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subscriptions.</a:t>
            </a:r>
            <a:endParaRPr sz="2000">
              <a:latin typeface="Times New Roman"/>
              <a:cs typeface="Times New Roman"/>
            </a:endParaRPr>
          </a:p>
          <a:p>
            <a:pPr marL="297815" marR="6985" lvl="1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Subscription</a:t>
            </a:r>
            <a:r>
              <a:rPr sz="2000" spc="25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is</a:t>
            </a:r>
            <a:r>
              <a:rPr sz="2000" spc="2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at</a:t>
            </a:r>
            <a:r>
              <a:rPr sz="2000" spc="229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level</a:t>
            </a:r>
            <a:r>
              <a:rPr sz="2000" spc="2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at</a:t>
            </a:r>
            <a:r>
              <a:rPr sz="2000" spc="229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which</a:t>
            </a:r>
            <a:r>
              <a:rPr sz="2000" spc="2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2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customer</a:t>
            </a:r>
            <a:r>
              <a:rPr sz="2000" spc="25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is</a:t>
            </a:r>
            <a:r>
              <a:rPr sz="2000" spc="2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billed</a:t>
            </a:r>
            <a:r>
              <a:rPr sz="2000" spc="2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based</a:t>
            </a:r>
            <a:r>
              <a:rPr sz="2000" spc="229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on</a:t>
            </a:r>
            <a:r>
              <a:rPr sz="2000" spc="23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usage.</a:t>
            </a:r>
            <a:r>
              <a:rPr sz="2000" spc="2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It 	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also</a:t>
            </a:r>
            <a:r>
              <a:rPr sz="2000" spc="-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provides</a:t>
            </a:r>
            <a:r>
              <a:rPr sz="2000" spc="-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logical</a:t>
            </a:r>
            <a:r>
              <a:rPr sz="2000" spc="-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segmentation</a:t>
            </a:r>
            <a:r>
              <a:rPr sz="2000" spc="-3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simplifying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administration.</a:t>
            </a:r>
            <a:endParaRPr sz="2000">
              <a:latin typeface="Times New Roman"/>
              <a:cs typeface="Times New Roman"/>
            </a:endParaRPr>
          </a:p>
          <a:p>
            <a:pPr marL="297815" marR="5080" lvl="1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Typically,</a:t>
            </a:r>
            <a:r>
              <a:rPr sz="2000" spc="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company</a:t>
            </a:r>
            <a:r>
              <a:rPr sz="2000" spc="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can</a:t>
            </a:r>
            <a:r>
              <a:rPr sz="2000" spc="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have</a:t>
            </a:r>
            <a:r>
              <a:rPr sz="2000" spc="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single tenant</a:t>
            </a:r>
            <a:r>
              <a:rPr sz="2000" spc="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and</a:t>
            </a:r>
            <a:r>
              <a:rPr sz="2000" spc="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each</a:t>
            </a:r>
            <a:r>
              <a:rPr sz="2000" spc="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of</a:t>
            </a:r>
            <a:r>
              <a:rPr sz="2000" spc="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its</a:t>
            </a:r>
            <a:r>
              <a:rPr sz="2000" spc="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departments</a:t>
            </a:r>
            <a:r>
              <a:rPr sz="2000" spc="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using 	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cloud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services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can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have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subscriptions</a:t>
            </a:r>
            <a:r>
              <a:rPr sz="2000" spc="-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their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respective</a:t>
            </a:r>
            <a:r>
              <a:rPr sz="2000" spc="-5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Azure</a:t>
            </a:r>
            <a:r>
              <a:rPr sz="2000" spc="-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765"/>
              </a:spcBef>
              <a:buAutoNum type="arabicPeriod" startAt="3"/>
              <a:tabLst>
                <a:tab pos="266700" algn="l"/>
              </a:tabLst>
            </a:pPr>
            <a:r>
              <a:rPr sz="2000" dirty="0">
                <a:solidFill>
                  <a:srgbClr val="313A6E"/>
                </a:solidFill>
                <a:latin typeface="Times New Roman"/>
                <a:cs typeface="Times New Roman"/>
              </a:rPr>
              <a:t>Azure</a:t>
            </a:r>
            <a:r>
              <a:rPr sz="2000" spc="-15" dirty="0">
                <a:solidFill>
                  <a:srgbClr val="313A6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13A6E"/>
                </a:solidFill>
                <a:latin typeface="Times New Roman"/>
                <a:cs typeface="Times New Roman"/>
              </a:rPr>
              <a:t>Resource</a:t>
            </a:r>
            <a:r>
              <a:rPr sz="2000" spc="-35" dirty="0">
                <a:solidFill>
                  <a:srgbClr val="313A6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13A6E"/>
                </a:solidFill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Resource</a:t>
            </a:r>
            <a:r>
              <a:rPr sz="2000" spc="-3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groups</a:t>
            </a:r>
            <a:r>
              <a:rPr sz="2000" spc="-4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help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creating</a:t>
            </a:r>
            <a:r>
              <a:rPr sz="2000" spc="-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logical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billing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segregations</a:t>
            </a:r>
            <a:r>
              <a:rPr sz="2000" spc="-4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Each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resource</a:t>
            </a:r>
            <a:r>
              <a:rPr sz="2000" spc="-5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group</a:t>
            </a:r>
            <a:r>
              <a:rPr sz="2000" spc="-5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have</a:t>
            </a:r>
            <a:r>
              <a:rPr sz="2000" spc="-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different</a:t>
            </a:r>
            <a:r>
              <a:rPr sz="2000" spc="-5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administrators</a:t>
            </a:r>
            <a:r>
              <a:rPr sz="2000" spc="-5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track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billing.</a:t>
            </a:r>
            <a:endParaRPr sz="2000">
              <a:latin typeface="Times New Roman"/>
              <a:cs typeface="Times New Roman"/>
            </a:endParaRPr>
          </a:p>
          <a:p>
            <a:pPr marL="297815" marR="5080" lvl="1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30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billing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data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for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several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resource</a:t>
            </a:r>
            <a:r>
              <a:rPr sz="2000" spc="29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groups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are</a:t>
            </a:r>
            <a:r>
              <a:rPr sz="2000" spc="29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collated</a:t>
            </a:r>
            <a:r>
              <a:rPr sz="2000" spc="29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and</a:t>
            </a:r>
            <a:r>
              <a:rPr sz="2000" spc="30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sent</a:t>
            </a:r>
            <a:r>
              <a:rPr sz="2000" spc="30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as</a:t>
            </a:r>
            <a:r>
              <a:rPr sz="2000" spc="28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</a:t>
            </a:r>
            <a:r>
              <a:rPr sz="2000" spc="29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single 	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invoice</a:t>
            </a:r>
            <a:r>
              <a:rPr sz="2000" spc="-5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can</a:t>
            </a:r>
            <a:r>
              <a:rPr sz="2000" spc="-2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be</a:t>
            </a:r>
            <a:r>
              <a:rPr sz="2000" spc="-2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managed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much</a:t>
            </a:r>
            <a:r>
              <a:rPr sz="2000" spc="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more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easily</a:t>
            </a:r>
            <a:r>
              <a:rPr sz="2000" spc="-30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at</a:t>
            </a:r>
            <a:r>
              <a:rPr sz="2000" spc="-1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363E"/>
                </a:solidFill>
                <a:latin typeface="Times New Roman"/>
                <a:cs typeface="Times New Roman"/>
              </a:rPr>
              <a:t>subscription</a:t>
            </a:r>
            <a:r>
              <a:rPr sz="2000" spc="-35" dirty="0">
                <a:solidFill>
                  <a:srgbClr val="2A363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363E"/>
                </a:solidFill>
                <a:latin typeface="Times New Roman"/>
                <a:cs typeface="Times New Roman"/>
              </a:rPr>
              <a:t>level.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Types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Azure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Subscription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256535"/>
            <a:ext cx="8462645" cy="433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Sponsored</a:t>
            </a:r>
            <a:r>
              <a:rPr sz="1800" spc="-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or</a:t>
            </a:r>
            <a:r>
              <a:rPr sz="1800" spc="-30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Trial</a:t>
            </a:r>
            <a:r>
              <a:rPr sz="1800" spc="-40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13A6E"/>
                </a:solidFill>
                <a:latin typeface="Arial MT"/>
                <a:cs typeface="Arial MT"/>
              </a:rPr>
              <a:t>Subscription</a:t>
            </a:r>
            <a:endParaRPr sz="1800">
              <a:latin typeface="Arial MT"/>
              <a:cs typeface="Arial MT"/>
            </a:endParaRPr>
          </a:p>
          <a:p>
            <a:pPr marL="299085" marR="1676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Microsoft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certain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either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limited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period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certain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amount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credit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combination 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two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factors.</a:t>
            </a:r>
            <a:endParaRPr sz="180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sz="1800" spc="-20" dirty="0">
                <a:solidFill>
                  <a:srgbClr val="313A6E"/>
                </a:solidFill>
                <a:latin typeface="Arial MT"/>
                <a:cs typeface="Arial MT"/>
              </a:rPr>
              <a:t>Pay-</a:t>
            </a:r>
            <a:r>
              <a:rPr sz="1800" spc="-10" dirty="0">
                <a:solidFill>
                  <a:srgbClr val="313A6E"/>
                </a:solidFill>
                <a:latin typeface="Arial MT"/>
                <a:cs typeface="Arial MT"/>
              </a:rPr>
              <a:t>as-</a:t>
            </a:r>
            <a:r>
              <a:rPr sz="1800" spc="-20" dirty="0">
                <a:solidFill>
                  <a:srgbClr val="313A6E"/>
                </a:solidFill>
                <a:latin typeface="Arial MT"/>
                <a:cs typeface="Arial MT"/>
              </a:rPr>
              <a:t>you-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go</a:t>
            </a:r>
            <a:r>
              <a:rPr sz="1800" spc="80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Azure</a:t>
            </a:r>
            <a:r>
              <a:rPr sz="1800" spc="2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13A6E"/>
                </a:solidFill>
                <a:latin typeface="Arial MT"/>
                <a:cs typeface="Arial MT"/>
              </a:rPr>
              <a:t>Subscription</a:t>
            </a:r>
            <a:endParaRPr sz="1800">
              <a:latin typeface="Arial MT"/>
              <a:cs typeface="Arial MT"/>
            </a:endParaRPr>
          </a:p>
          <a:p>
            <a:pPr marL="321310" indent="-286385">
              <a:lnSpc>
                <a:spcPct val="100000"/>
              </a:lnSpc>
              <a:buFont typeface="Wingdings"/>
              <a:buChar char=""/>
              <a:tabLst>
                <a:tab pos="321310" algn="l"/>
              </a:tabLst>
            </a:pP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affordable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subscriptions but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widely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Enterprise</a:t>
            </a:r>
            <a:r>
              <a:rPr sz="1800" spc="-40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Agreement</a:t>
            </a:r>
            <a:r>
              <a:rPr sz="1800" spc="-20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(EA)</a:t>
            </a:r>
            <a:r>
              <a:rPr sz="1800" spc="-3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Azure</a:t>
            </a:r>
            <a:r>
              <a:rPr sz="1800" spc="-3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13A6E"/>
                </a:solidFill>
                <a:latin typeface="Arial MT"/>
                <a:cs typeface="Arial MT"/>
              </a:rPr>
              <a:t>Subscriptions</a:t>
            </a:r>
            <a:endParaRPr sz="1800">
              <a:latin typeface="Arial MT"/>
              <a:cs typeface="Arial MT"/>
            </a:endParaRPr>
          </a:p>
          <a:p>
            <a:pPr marL="299085" marR="1333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3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volume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licenses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businesses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commit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certain </a:t>
            </a:r>
            <a:r>
              <a:rPr sz="1800" dirty="0">
                <a:latin typeface="Arial MT"/>
                <a:cs typeface="Arial MT"/>
              </a:rPr>
              <a:t>amount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duration.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Lacks</a:t>
            </a:r>
            <a:r>
              <a:rPr sz="1800" spc="-10" dirty="0">
                <a:latin typeface="Arial MT"/>
                <a:cs typeface="Arial MT"/>
              </a:rPr>
              <a:t> Flexibility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significant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discounts</a:t>
            </a:r>
            <a:endParaRPr sz="1800">
              <a:latin typeface="Arial MT"/>
              <a:cs typeface="Arial MT"/>
            </a:endParaRPr>
          </a:p>
          <a:p>
            <a:pPr marL="34925" algn="just">
              <a:lnSpc>
                <a:spcPct val="100000"/>
              </a:lnSpc>
              <a:spcBef>
                <a:spcPts val="1675"/>
              </a:spcBef>
            </a:pP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Azure</a:t>
            </a:r>
            <a:r>
              <a:rPr sz="1800" spc="-4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Windows</a:t>
            </a:r>
            <a:r>
              <a:rPr sz="1800" spc="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Virtual</a:t>
            </a:r>
            <a:r>
              <a:rPr sz="1800" spc="-3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Machines</a:t>
            </a:r>
            <a:r>
              <a:rPr sz="1800" spc="-3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Desktop</a:t>
            </a:r>
            <a:r>
              <a:rPr sz="1800" spc="-35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A6E"/>
                </a:solidFill>
                <a:latin typeface="Arial MT"/>
                <a:cs typeface="Arial MT"/>
              </a:rPr>
              <a:t>Reserved</a:t>
            </a:r>
            <a:r>
              <a:rPr sz="1800" spc="-30" dirty="0">
                <a:solidFill>
                  <a:srgbClr val="313A6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13A6E"/>
                </a:solidFill>
                <a:latin typeface="Arial MT"/>
                <a:cs typeface="Arial MT"/>
              </a:rPr>
              <a:t>Instances</a:t>
            </a:r>
            <a:endParaRPr sz="1800">
              <a:latin typeface="Arial MT"/>
              <a:cs typeface="Arial MT"/>
            </a:endParaRPr>
          </a:p>
          <a:p>
            <a:pPr marL="321310" marR="15240" indent="-287020" algn="just">
              <a:lnSpc>
                <a:spcPct val="100000"/>
              </a:lnSpc>
              <a:buFont typeface="Wingdings"/>
              <a:buChar char=""/>
              <a:tabLst>
                <a:tab pos="321310" algn="l"/>
              </a:tabLst>
            </a:pP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This</a:t>
            </a:r>
            <a:r>
              <a:rPr sz="1800" spc="34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is</a:t>
            </a:r>
            <a:r>
              <a:rPr sz="1800" spc="33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a</a:t>
            </a:r>
            <a:r>
              <a:rPr sz="1800" spc="34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special</a:t>
            </a:r>
            <a:r>
              <a:rPr sz="1800" spc="34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category</a:t>
            </a:r>
            <a:r>
              <a:rPr sz="1800" spc="34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of</a:t>
            </a:r>
            <a:r>
              <a:rPr sz="1800" spc="36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subscription</a:t>
            </a:r>
            <a:r>
              <a:rPr sz="1800" spc="34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for</a:t>
            </a:r>
            <a:r>
              <a:rPr sz="1800" spc="35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individual</a:t>
            </a:r>
            <a:r>
              <a:rPr sz="1800" spc="35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users</a:t>
            </a:r>
            <a:r>
              <a:rPr sz="1800" spc="35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and</a:t>
            </a:r>
            <a:r>
              <a:rPr sz="1800" spc="34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small</a:t>
            </a:r>
            <a:r>
              <a:rPr sz="1800" spc="35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A363E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medium</a:t>
            </a:r>
            <a:r>
              <a:rPr sz="1800" spc="10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businesses</a:t>
            </a:r>
            <a:r>
              <a:rPr sz="1800" spc="114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who</a:t>
            </a:r>
            <a:r>
              <a:rPr sz="1800" spc="8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can</a:t>
            </a:r>
            <a:r>
              <a:rPr sz="1800" spc="9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reserve</a:t>
            </a:r>
            <a:r>
              <a:rPr sz="1800" spc="8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their</a:t>
            </a:r>
            <a:r>
              <a:rPr sz="1800" spc="9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Azure</a:t>
            </a:r>
            <a:r>
              <a:rPr sz="1800" spc="8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Virtual</a:t>
            </a:r>
            <a:r>
              <a:rPr sz="1800" spc="10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Machines</a:t>
            </a:r>
            <a:r>
              <a:rPr sz="1800" spc="8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for</a:t>
            </a:r>
            <a:r>
              <a:rPr sz="1800" spc="9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A363E"/>
                </a:solidFill>
                <a:latin typeface="Arial MT"/>
                <a:cs typeface="Arial MT"/>
              </a:rPr>
              <a:t>one-</a:t>
            </a:r>
            <a:r>
              <a:rPr sz="1800" spc="-20" dirty="0">
                <a:solidFill>
                  <a:srgbClr val="2A363E"/>
                </a:solidFill>
                <a:latin typeface="Arial MT"/>
                <a:cs typeface="Arial MT"/>
              </a:rPr>
              <a:t>year 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A363E"/>
                </a:solidFill>
                <a:latin typeface="Arial MT"/>
                <a:cs typeface="Arial MT"/>
              </a:rPr>
              <a:t>three-</a:t>
            </a:r>
            <a:r>
              <a:rPr sz="1800" dirty="0">
                <a:solidFill>
                  <a:srgbClr val="2A363E"/>
                </a:solidFill>
                <a:latin typeface="Arial MT"/>
                <a:cs typeface="Arial MT"/>
              </a:rPr>
              <a:t>year</a:t>
            </a:r>
            <a:r>
              <a:rPr sz="1800" spc="20" dirty="0">
                <a:solidFill>
                  <a:srgbClr val="2A363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A363E"/>
                </a:solidFill>
                <a:latin typeface="Arial MT"/>
                <a:cs typeface="Arial MT"/>
              </a:rPr>
              <a:t>terms.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Azure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Cost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7798434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-10" dirty="0">
                <a:latin typeface="Times New Roman"/>
                <a:cs typeface="Times New Roman"/>
              </a:rPr>
              <a:t> Management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it’s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subscribers.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212850" algn="l"/>
              </a:tabLst>
            </a:pPr>
            <a:r>
              <a:rPr sz="2000" dirty="0">
                <a:latin typeface="Times New Roman"/>
                <a:cs typeface="Times New Roman"/>
              </a:rPr>
              <a:t>Go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portal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212850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Cost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212850" algn="l"/>
              </a:tabLst>
            </a:pP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on:“Cost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management-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Billing”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top.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subscription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visible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75" y="6276543"/>
            <a:ext cx="506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https://</a:t>
            </a:r>
            <a:r>
              <a:rPr sz="1800" spc="-10" dirty="0">
                <a:latin typeface="Arial MT"/>
                <a:cs typeface="Arial MT"/>
                <a:hlinkClick r:id="rId2"/>
              </a:rPr>
              <a:t>www.youtube.com/watch?v=7w88KBVesPI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7848600" cy="44150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Public</a:t>
            </a:r>
            <a:r>
              <a:rPr spc="-30" dirty="0"/>
              <a:t> </a:t>
            </a:r>
            <a:r>
              <a:rPr dirty="0"/>
              <a:t>Cloud</a:t>
            </a:r>
            <a:r>
              <a:rPr spc="-30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4166" y="2340991"/>
            <a:ext cx="1301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2150" algn="l"/>
                <a:tab pos="1035050" algn="l"/>
              </a:tabLst>
            </a:pP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there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2340991"/>
            <a:ext cx="7058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1458595" algn="l"/>
                <a:tab pos="2929890" algn="l"/>
                <a:tab pos="3949700" algn="l"/>
                <a:tab pos="4263390" algn="l"/>
                <a:tab pos="4606290" algn="l"/>
                <a:tab pos="4893310" algn="l"/>
                <a:tab pos="6263005" algn="l"/>
              </a:tabLst>
            </a:pP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Minimal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Investment: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Because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pay-per-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use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service,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substantial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upfront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fee.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3255390"/>
            <a:ext cx="85147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No</a:t>
            </a:r>
            <a:r>
              <a:rPr sz="2000" b="1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setup</a:t>
            </a:r>
            <a:r>
              <a:rPr sz="2000" b="1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cost:</a:t>
            </a:r>
            <a:r>
              <a:rPr sz="2000" b="1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entire</a:t>
            </a:r>
            <a:r>
              <a:rPr sz="2000" spc="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infrastructure</a:t>
            </a:r>
            <a:r>
              <a:rPr sz="2000" spc="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fully</a:t>
            </a:r>
            <a:r>
              <a:rPr sz="20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subsidized</a:t>
            </a:r>
            <a:r>
              <a:rPr sz="2000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providers,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thus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no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need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set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up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any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2115820" algn="l"/>
                <a:tab pos="3736340" algn="l"/>
                <a:tab pos="4100195" algn="l"/>
                <a:tab pos="4648835" algn="l"/>
                <a:tab pos="5873115" algn="l"/>
                <a:tab pos="6221730" algn="l"/>
                <a:tab pos="6883400" algn="l"/>
                <a:tab pos="7402195" algn="l"/>
              </a:tabLst>
            </a:pP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Infrastructure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Management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not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required: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does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not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necessitate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infrastructure</a:t>
            </a:r>
            <a:r>
              <a:rPr sz="2000" spc="-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No</a:t>
            </a:r>
            <a:r>
              <a:rPr sz="2000" b="1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maintenance:</a:t>
            </a:r>
            <a:r>
              <a:rPr sz="2000" b="1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maintenance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work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done</a:t>
            </a:r>
            <a:r>
              <a:rPr sz="2000" spc="1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provider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(not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users).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Dynamic</a:t>
            </a:r>
            <a:r>
              <a:rPr sz="2000" b="1" spc="2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Scalability:</a:t>
            </a:r>
            <a:r>
              <a:rPr sz="2000" b="1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22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fulfill</a:t>
            </a:r>
            <a:r>
              <a:rPr sz="2000" spc="2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your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company’s</a:t>
            </a:r>
            <a:r>
              <a:rPr sz="2000" spc="2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needs,</a:t>
            </a:r>
            <a:r>
              <a:rPr sz="2000" spc="22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on-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demand</a:t>
            </a:r>
            <a:r>
              <a:rPr sz="2000" spc="2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resources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accessible.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767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Azure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Pricing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322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Microsoft</a:t>
            </a:r>
            <a:r>
              <a:rPr sz="2000" b="1" spc="4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offers</a:t>
            </a:r>
            <a:r>
              <a:rPr sz="2000" b="1" spc="4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three</a:t>
            </a:r>
            <a:r>
              <a:rPr sz="2000" b="1" spc="4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main</a:t>
            </a:r>
            <a:r>
              <a:rPr sz="2000" b="1" spc="45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ways</a:t>
            </a:r>
            <a:r>
              <a:rPr sz="2000" b="1" spc="434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b="1" spc="4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pay</a:t>
            </a:r>
            <a:r>
              <a:rPr sz="2000" b="1" spc="45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sz="2000" b="1" spc="45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Azure</a:t>
            </a:r>
            <a:r>
              <a:rPr sz="2000" b="1" spc="4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VMs</a:t>
            </a:r>
            <a:r>
              <a:rPr sz="2000" b="1" spc="4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sz="2000" b="1" spc="434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other</a:t>
            </a:r>
            <a:r>
              <a:rPr sz="2000" b="1" spc="4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93939"/>
                </a:solidFill>
                <a:latin typeface="Times New Roman"/>
                <a:cs typeface="Times New Roman"/>
              </a:rPr>
              <a:t>cloud resources: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1E1E9A"/>
                </a:solidFill>
                <a:latin typeface="Times New Roman"/>
                <a:cs typeface="Times New Roman"/>
              </a:rPr>
              <a:t>Pay</a:t>
            </a:r>
            <a:r>
              <a:rPr sz="2000" b="1" spc="-5" dirty="0">
                <a:solidFill>
                  <a:srgbClr val="1E1E9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E1E9A"/>
                </a:solidFill>
                <a:latin typeface="Times New Roman"/>
                <a:cs typeface="Times New Roman"/>
              </a:rPr>
              <a:t>as</a:t>
            </a:r>
            <a:r>
              <a:rPr sz="2000" b="1" spc="-5" dirty="0">
                <a:solidFill>
                  <a:srgbClr val="1E1E9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E1E9A"/>
                </a:solidFill>
                <a:latin typeface="Times New Roman"/>
                <a:cs typeface="Times New Roman"/>
              </a:rPr>
              <a:t>You</a:t>
            </a:r>
            <a:r>
              <a:rPr sz="2000" b="1" spc="-15" dirty="0">
                <a:solidFill>
                  <a:srgbClr val="1E1E9A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1E1E9A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You</a:t>
            </a:r>
            <a:r>
              <a:rPr sz="2000" spc="3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can</a:t>
            </a:r>
            <a:r>
              <a:rPr sz="2000" spc="30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pay</a:t>
            </a:r>
            <a:r>
              <a:rPr sz="2000" spc="3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sz="2000" spc="3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services</a:t>
            </a:r>
            <a:r>
              <a:rPr sz="2000" spc="3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on</a:t>
            </a:r>
            <a:r>
              <a:rPr sz="2000" spc="30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Azure</a:t>
            </a:r>
            <a:r>
              <a:rPr sz="2000" spc="3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according</a:t>
            </a:r>
            <a:r>
              <a:rPr sz="2000" spc="3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spc="3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actual</a:t>
            </a:r>
            <a:r>
              <a:rPr sz="2000" spc="3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usage,</a:t>
            </a:r>
            <a:r>
              <a:rPr sz="2000" spc="3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billed</a:t>
            </a:r>
            <a:r>
              <a:rPr sz="2000" spc="30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per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second,</a:t>
            </a:r>
            <a:r>
              <a:rPr sz="2000" spc="-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with</a:t>
            </a:r>
            <a:r>
              <a:rPr sz="20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no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long-term</a:t>
            </a:r>
            <a:r>
              <a:rPr sz="2000" spc="-6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commitment or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upfront</a:t>
            </a:r>
            <a:r>
              <a:rPr sz="2000" spc="-6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payments.</a:t>
            </a:r>
            <a:endParaRPr sz="2000">
              <a:latin typeface="Times New Roman"/>
              <a:cs typeface="Times New Roman"/>
            </a:endParaRPr>
          </a:p>
          <a:p>
            <a:pPr marL="755015" marR="8255" lvl="1" indent="-28575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  <a:tab pos="1343025" algn="l"/>
                <a:tab pos="2350135" algn="l"/>
                <a:tab pos="3412490" algn="l"/>
                <a:tab pos="4545330" algn="l"/>
                <a:tab pos="4877435" algn="l"/>
                <a:tab pos="5840730" algn="l"/>
                <a:tab pos="6186805" algn="l"/>
                <a:tab pos="7194550" algn="l"/>
                <a:tab pos="8285480" algn="l"/>
              </a:tabLst>
            </a:pP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This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provides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complete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flexibility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increase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or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decrease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resources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as 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344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300"/>
              </a:spcBef>
              <a:buAutoNum type="arabicPeriod" startAt="2"/>
              <a:tabLst>
                <a:tab pos="266700" algn="l"/>
              </a:tabLst>
            </a:pPr>
            <a:r>
              <a:rPr sz="2000" b="1" dirty="0">
                <a:solidFill>
                  <a:srgbClr val="1E1E9A"/>
                </a:solidFill>
                <a:latin typeface="Times New Roman"/>
                <a:cs typeface="Times New Roman"/>
              </a:rPr>
              <a:t>Reserved</a:t>
            </a:r>
            <a:r>
              <a:rPr sz="2000" b="1" spc="-20" dirty="0">
                <a:solidFill>
                  <a:srgbClr val="1E1E9A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1E1E9A"/>
                </a:solidFill>
                <a:latin typeface="Times New Roman"/>
                <a:cs typeface="Times New Roman"/>
              </a:rPr>
              <a:t>Instances</a:t>
            </a:r>
            <a:endParaRPr sz="20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50000"/>
              </a:lnSpc>
              <a:buFont typeface="Wingdings"/>
              <a:buChar char=""/>
              <a:tabLst>
                <a:tab pos="756285" algn="l"/>
                <a:tab pos="1545590" algn="l"/>
                <a:tab pos="2588260" algn="l"/>
                <a:tab pos="3698875" algn="l"/>
                <a:tab pos="4586605" algn="l"/>
                <a:tab pos="5641340" algn="l"/>
                <a:tab pos="6752590" algn="l"/>
              </a:tabLst>
            </a:pP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Azure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provides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Reserved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Virtual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Machine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Instances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(RVMI)—virtual 	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machines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pre-purchased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one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three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years</a:t>
            </a:r>
            <a:r>
              <a:rPr sz="20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specific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region.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It</a:t>
            </a:r>
            <a:r>
              <a:rPr sz="2000" spc="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also</a:t>
            </a:r>
            <a:r>
              <a:rPr sz="2000" spc="9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allows</a:t>
            </a:r>
            <a:r>
              <a:rPr sz="2000" spc="8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users</a:t>
            </a:r>
            <a:r>
              <a:rPr sz="2000" spc="9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spc="9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cancel</a:t>
            </a:r>
            <a:r>
              <a:rPr sz="2000" spc="7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reserved</a:t>
            </a:r>
            <a:r>
              <a:rPr sz="2000" spc="9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instances</a:t>
            </a:r>
            <a:r>
              <a:rPr sz="2000" spc="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before</a:t>
            </a:r>
            <a:r>
              <a:rPr sz="2000" spc="8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2000" spc="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end</a:t>
            </a:r>
            <a:r>
              <a:rPr sz="2000" spc="8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of</a:t>
            </a:r>
            <a:r>
              <a:rPr sz="2000" spc="8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2000" spc="8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term,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but</a:t>
            </a:r>
            <a:r>
              <a:rPr sz="2000" spc="-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this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incurs</a:t>
            </a:r>
            <a:r>
              <a:rPr sz="20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an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early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termination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fee.</a:t>
            </a:r>
            <a:endParaRPr sz="2000">
              <a:latin typeface="Times New Roman"/>
              <a:cs typeface="Times New Roman"/>
            </a:endParaRPr>
          </a:p>
          <a:p>
            <a:pPr marL="755015" marR="6985" lvl="1" indent="-28575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This</a:t>
            </a:r>
            <a:r>
              <a:rPr sz="2000" spc="2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pricing</a:t>
            </a:r>
            <a:r>
              <a:rPr sz="2000" spc="2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model</a:t>
            </a:r>
            <a:r>
              <a:rPr sz="2000" spc="229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is</a:t>
            </a:r>
            <a:r>
              <a:rPr sz="2000" spc="2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suitable</a:t>
            </a:r>
            <a:r>
              <a:rPr sz="2000" spc="2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sz="2000" spc="2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applications</a:t>
            </a:r>
            <a:r>
              <a:rPr sz="2000" spc="2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with</a:t>
            </a:r>
            <a:r>
              <a:rPr sz="2000" spc="2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stable</a:t>
            </a:r>
            <a:r>
              <a:rPr sz="2000" spc="229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ongoing</a:t>
            </a:r>
            <a:r>
              <a:rPr sz="2000" spc="2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usage, 	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organizations</a:t>
            </a:r>
            <a:r>
              <a:rPr sz="2000" spc="-6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who</a:t>
            </a:r>
            <a:r>
              <a:rPr sz="20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have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 fixed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budget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31795"/>
            <a:ext cx="1626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93939"/>
                </a:solidFill>
                <a:latin typeface="Times New Roman"/>
                <a:cs typeface="Times New Roman"/>
              </a:rPr>
              <a:t>3. </a:t>
            </a:r>
            <a:r>
              <a:rPr sz="2000" b="1" dirty="0">
                <a:solidFill>
                  <a:srgbClr val="1E1E9A"/>
                </a:solidFill>
                <a:latin typeface="Times New Roman"/>
                <a:cs typeface="Times New Roman"/>
              </a:rPr>
              <a:t>Spot</a:t>
            </a:r>
            <a:r>
              <a:rPr sz="2000" b="1" spc="-20" dirty="0">
                <a:solidFill>
                  <a:srgbClr val="1E1E9A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1E1E9A"/>
                </a:solidFill>
                <a:latin typeface="Times New Roman"/>
                <a:cs typeface="Times New Roman"/>
              </a:rPr>
              <a:t>Pricing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1650"/>
            <a:ext cx="805688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Azure</a:t>
            </a:r>
            <a:r>
              <a:rPr sz="2000" spc="27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lets</a:t>
            </a:r>
            <a:r>
              <a:rPr sz="2000" spc="26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you</a:t>
            </a:r>
            <a:r>
              <a:rPr sz="2000" spc="27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buy</a:t>
            </a:r>
            <a:r>
              <a:rPr sz="2000" spc="254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unused</a:t>
            </a:r>
            <a:r>
              <a:rPr sz="2000" spc="2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computing</a:t>
            </a:r>
            <a:r>
              <a:rPr sz="2000" spc="2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power</a:t>
            </a:r>
            <a:r>
              <a:rPr sz="2000" spc="2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at</a:t>
            </a:r>
            <a:r>
              <a:rPr sz="2000" spc="26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sz="2000" spc="254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discount</a:t>
            </a:r>
            <a:r>
              <a:rPr sz="2000" spc="27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of</a:t>
            </a:r>
            <a:r>
              <a:rPr sz="2000" spc="26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up</a:t>
            </a:r>
            <a:r>
              <a:rPr sz="2000" spc="26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spc="26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90%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93939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compared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pay</a:t>
            </a:r>
            <a:r>
              <a:rPr sz="20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go</a:t>
            </a:r>
            <a:r>
              <a:rPr sz="20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prices.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However,</a:t>
            </a:r>
            <a:r>
              <a:rPr sz="2000" spc="39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spot</a:t>
            </a:r>
            <a:r>
              <a:rPr sz="2000" spc="38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instances</a:t>
            </a:r>
            <a:r>
              <a:rPr sz="2000" spc="39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can</a:t>
            </a:r>
            <a:r>
              <a:rPr sz="2000" spc="39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be</a:t>
            </a:r>
            <a:r>
              <a:rPr sz="2000" spc="4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interrupted</a:t>
            </a:r>
            <a:r>
              <a:rPr sz="2000" spc="40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on</a:t>
            </a:r>
            <a:r>
              <a:rPr sz="2000" spc="39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short</a:t>
            </a:r>
            <a:r>
              <a:rPr sz="2000" spc="37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notice,</a:t>
            </a:r>
            <a:r>
              <a:rPr sz="2000" spc="39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so</a:t>
            </a:r>
            <a:r>
              <a:rPr sz="2000" spc="39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they</a:t>
            </a:r>
            <a:r>
              <a:rPr sz="2000" spc="38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93939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considered</a:t>
            </a:r>
            <a:r>
              <a:rPr sz="20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be</a:t>
            </a:r>
            <a:r>
              <a:rPr sz="20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suitable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only</a:t>
            </a:r>
            <a:r>
              <a:rPr sz="20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workloads</a:t>
            </a:r>
            <a:r>
              <a:rPr sz="20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tolerate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disruptions.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>
              <a:lnSpc>
                <a:spcPts val="4800"/>
              </a:lnSpc>
              <a:spcBef>
                <a:spcPts val="36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Spot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instances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mainly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suitable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distributed,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fault</a:t>
            </a:r>
            <a:r>
              <a:rPr sz="20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tolerant</a:t>
            </a:r>
            <a:r>
              <a:rPr sz="20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applications,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stateless</a:t>
            </a:r>
            <a:r>
              <a:rPr sz="20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applications,</a:t>
            </a:r>
            <a:r>
              <a:rPr sz="2000" spc="-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workloads</a:t>
            </a:r>
            <a:r>
              <a:rPr sz="20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3939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imes New Roman"/>
                <a:cs typeface="Times New Roman"/>
              </a:rPr>
              <a:t>urgent.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Azure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Support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Options: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4141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support: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Basic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accounts,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community </a:t>
            </a:r>
            <a:r>
              <a:rPr sz="2000" dirty="0">
                <a:latin typeface="Times New Roman"/>
                <a:cs typeface="Times New Roman"/>
              </a:rPr>
              <a:t>forums,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self-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documentation,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etc,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raise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tickets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 </a:t>
            </a:r>
            <a:r>
              <a:rPr sz="2000" spc="-10" dirty="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Developer: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 suggested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non-</a:t>
            </a:r>
            <a:r>
              <a:rPr sz="2000" dirty="0">
                <a:latin typeface="Times New Roman"/>
                <a:cs typeface="Times New Roman"/>
              </a:rPr>
              <a:t>production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20" dirty="0">
                <a:latin typeface="Times New Roman"/>
                <a:cs typeface="Times New Roman"/>
              </a:rPr>
              <a:t>plan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engineers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via </a:t>
            </a:r>
            <a:r>
              <a:rPr sz="2000" dirty="0">
                <a:latin typeface="Times New Roman"/>
                <a:cs typeface="Times New Roman"/>
              </a:rPr>
              <a:t>email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hours.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eight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hours.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08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269240" algn="just">
              <a:lnSpc>
                <a:spcPct val="150000"/>
              </a:lnSpc>
              <a:spcBef>
                <a:spcPts val="100"/>
              </a:spcBef>
              <a:buAutoNum type="arabicPeriod" startAt="3"/>
              <a:tabLst>
                <a:tab pos="281940" algn="l"/>
              </a:tabLst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Standard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suggested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upgrade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24×7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engineers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email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phone.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hour.</a:t>
            </a:r>
            <a:endParaRPr sz="2000">
              <a:latin typeface="Times New Roman"/>
              <a:cs typeface="Times New Roman"/>
            </a:endParaRPr>
          </a:p>
          <a:p>
            <a:pPr marL="325120" indent="-312420" algn="just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325120" algn="l"/>
              </a:tabLst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Professional</a:t>
            </a:r>
            <a:r>
              <a:rPr sz="2000" spc="4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Direct:</a:t>
            </a:r>
            <a:r>
              <a:rPr sz="2000" spc="4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Absolutely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business-</a:t>
            </a:r>
            <a:r>
              <a:rPr sz="2000" dirty="0">
                <a:latin typeface="Times New Roman"/>
                <a:cs typeface="Times New Roman"/>
              </a:rPr>
              <a:t>critical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environments,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24/7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technical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one-</a:t>
            </a:r>
            <a:r>
              <a:rPr sz="2000" dirty="0">
                <a:latin typeface="Times New Roman"/>
                <a:cs typeface="Times New Roman"/>
              </a:rPr>
              <a:t>hour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includes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operational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support,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training,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proactive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guidance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ProDirect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77"/>
            <a:ext cx="9144000" cy="496570"/>
          </a:xfrm>
          <a:custGeom>
            <a:avLst/>
            <a:gdLst/>
            <a:ahLst/>
            <a:cxnLst/>
            <a:rect l="l" t="t" r="r" b="b"/>
            <a:pathLst>
              <a:path w="9144000" h="496570">
                <a:moveTo>
                  <a:pt x="9144000" y="0"/>
                </a:moveTo>
                <a:lnTo>
                  <a:pt x="0" y="0"/>
                </a:lnTo>
                <a:lnTo>
                  <a:pt x="0" y="496443"/>
                </a:lnTo>
                <a:lnTo>
                  <a:pt x="9144000" y="49644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2711"/>
            <a:ext cx="9144000" cy="5641975"/>
            <a:chOff x="0" y="362711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6"/>
              <a:ext cx="9144000" cy="2790190"/>
            </a:xfrm>
            <a:custGeom>
              <a:avLst/>
              <a:gdLst/>
              <a:ahLst/>
              <a:cxnLst/>
              <a:rect l="l" t="t" r="r" b="b"/>
              <a:pathLst>
                <a:path w="9144000" h="2790190">
                  <a:moveTo>
                    <a:pt x="9144000" y="0"/>
                  </a:moveTo>
                  <a:lnTo>
                    <a:pt x="0" y="0"/>
                  </a:lnTo>
                  <a:lnTo>
                    <a:pt x="0" y="2790063"/>
                  </a:lnTo>
                  <a:lnTo>
                    <a:pt x="9144000" y="27900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2711"/>
              <a:ext cx="6705600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827" y="4000500"/>
              <a:ext cx="4276344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855" y="4946903"/>
              <a:ext cx="3066288" cy="2606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59911" y="6002528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398" y="1858518"/>
            <a:ext cx="36429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" dirty="0">
                <a:latin typeface="Calibri"/>
                <a:cs typeface="Calibri"/>
              </a:rPr>
              <a:t>Azure</a:t>
            </a:r>
            <a:r>
              <a:rPr sz="3500" b="1" spc="-160" dirty="0">
                <a:latin typeface="Calibri"/>
                <a:cs typeface="Calibri"/>
              </a:rPr>
              <a:t> </a:t>
            </a:r>
            <a:r>
              <a:rPr sz="3500" b="1" spc="-70" dirty="0">
                <a:latin typeface="Calibri"/>
                <a:cs typeface="Calibri"/>
              </a:rPr>
              <a:t>Fundamentals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563" y="2854579"/>
            <a:ext cx="5294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25" dirty="0" err="1">
                <a:latin typeface="Calibri"/>
                <a:cs typeface="Calibri"/>
              </a:rPr>
              <a:t>Mr.Gautam</a:t>
            </a:r>
            <a:r>
              <a:rPr lang="en-US" sz="2200" b="1" spc="-25" dirty="0">
                <a:latin typeface="Calibri"/>
                <a:cs typeface="Calibri"/>
              </a:rPr>
              <a:t> Singh</a:t>
            </a:r>
            <a:r>
              <a:rPr sz="2200" b="1" spc="-25" dirty="0">
                <a:latin typeface="Calibri"/>
                <a:cs typeface="Calibri"/>
              </a:rPr>
              <a:t>,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Assistant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Professor,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CSE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2747" y="499872"/>
            <a:ext cx="7515225" cy="6141720"/>
            <a:chOff x="1412747" y="499872"/>
            <a:chExt cx="7515225" cy="6141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755" y="499872"/>
              <a:ext cx="2380488" cy="629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7319" y="2738627"/>
              <a:ext cx="6286500" cy="1270"/>
            </a:xfrm>
            <a:custGeom>
              <a:avLst/>
              <a:gdLst/>
              <a:ahLst/>
              <a:cxnLst/>
              <a:rect l="l" t="t" r="r" b="b"/>
              <a:pathLst>
                <a:path w="6286500" h="1269">
                  <a:moveTo>
                    <a:pt x="0" y="0"/>
                  </a:moveTo>
                  <a:lnTo>
                    <a:pt x="6286500" y="127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191" y="2692907"/>
              <a:ext cx="94486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2692907"/>
              <a:ext cx="94487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1981200"/>
              <a:ext cx="8980932" cy="4114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9361" y="54871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228600" y="0"/>
                  </a:moveTo>
                  <a:lnTo>
                    <a:pt x="228600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28600" y="363474"/>
                  </a:lnTo>
                  <a:lnTo>
                    <a:pt x="228600" y="484631"/>
                  </a:lnTo>
                  <a:lnTo>
                    <a:pt x="457200" y="2423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361" y="54871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0" y="121157"/>
                  </a:moveTo>
                  <a:lnTo>
                    <a:pt x="228600" y="121157"/>
                  </a:lnTo>
                  <a:lnTo>
                    <a:pt x="228600" y="0"/>
                  </a:lnTo>
                  <a:lnTo>
                    <a:pt x="457200" y="242315"/>
                  </a:lnTo>
                  <a:lnTo>
                    <a:pt x="228600" y="484631"/>
                  </a:lnTo>
                  <a:lnTo>
                    <a:pt x="228600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9067800" cy="6858000"/>
            <a:chOff x="76200" y="0"/>
            <a:chExt cx="90678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0"/>
              <a:ext cx="90678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955" y="2572511"/>
              <a:ext cx="5430012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00" y="3715511"/>
              <a:ext cx="9067800" cy="713105"/>
            </a:xfrm>
            <a:custGeom>
              <a:avLst/>
              <a:gdLst/>
              <a:ahLst/>
              <a:cxnLst/>
              <a:rect l="l" t="t" r="r" b="b"/>
              <a:pathLst>
                <a:path w="9067800" h="713104">
                  <a:moveTo>
                    <a:pt x="9067800" y="0"/>
                  </a:moveTo>
                  <a:lnTo>
                    <a:pt x="0" y="0"/>
                  </a:lnTo>
                  <a:lnTo>
                    <a:pt x="0" y="712724"/>
                  </a:lnTo>
                  <a:lnTo>
                    <a:pt x="9067800" y="712724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7661" y="3760419"/>
            <a:ext cx="6101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3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SLA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3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Lifecycles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0" dirty="0">
                <a:solidFill>
                  <a:srgbClr val="000000"/>
                </a:solidFill>
                <a:latin typeface="Calibri"/>
                <a:cs typeface="Calibri"/>
              </a:rPr>
              <a:t>Module-</a:t>
            </a:r>
            <a:r>
              <a:rPr sz="3500" b="1" spc="-5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Times New Roman"/>
                <a:cs typeface="Times New Roman"/>
              </a:rPr>
              <a:t>Service-</a:t>
            </a:r>
            <a:r>
              <a:rPr b="1" dirty="0">
                <a:latin typeface="Times New Roman"/>
                <a:cs typeface="Times New Roman"/>
              </a:rPr>
              <a:t>level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agreement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(SLA)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210536"/>
            <a:ext cx="856742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778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i="1" spc="-10" dirty="0">
                <a:latin typeface="Times New Roman"/>
                <a:cs typeface="Times New Roman"/>
              </a:rPr>
              <a:t>service-</a:t>
            </a:r>
            <a:r>
              <a:rPr sz="2000" i="1" dirty="0">
                <a:latin typeface="Times New Roman"/>
                <a:cs typeface="Times New Roman"/>
              </a:rPr>
              <a:t>level</a:t>
            </a:r>
            <a:r>
              <a:rPr sz="2000" i="1" spc="4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agreement</a:t>
            </a:r>
            <a:r>
              <a:rPr sz="2000" i="1" spc="4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(SLA)</a:t>
            </a:r>
            <a:r>
              <a:rPr sz="2000" i="1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formal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agreement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service 	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customer.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Azure,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agreement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 	</a:t>
            </a:r>
            <a:r>
              <a:rPr sz="2000" dirty="0">
                <a:latin typeface="Times New Roman"/>
                <a:cs typeface="Times New Roman"/>
              </a:rPr>
              <a:t>standards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commits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customer.</a:t>
            </a:r>
            <a:endParaRPr sz="2000">
              <a:latin typeface="Times New Roman"/>
              <a:cs typeface="Times New Roman"/>
            </a:endParaRPr>
          </a:p>
          <a:p>
            <a:pPr marL="297815" marR="60325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Agreement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SLA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Microsoft’s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commitments 	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uptime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connectivity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terms,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limitations,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credits.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(free)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don’t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SLA,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marL="299085" marR="5715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DevTest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Labs.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 Machines.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Arial MT"/>
                <a:cs typeface="Arial MT"/>
              </a:rPr>
              <a:t>https://azurecharts.com/sla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Public</a:t>
            </a:r>
            <a:r>
              <a:rPr spc="-45" dirty="0"/>
              <a:t> </a:t>
            </a:r>
            <a:r>
              <a:rPr dirty="0"/>
              <a:t>Cloud</a:t>
            </a:r>
            <a:r>
              <a:rPr spc="-60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715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Less</a:t>
            </a:r>
            <a:r>
              <a:rPr sz="2000" b="1" spc="3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secure:</a:t>
            </a:r>
            <a:r>
              <a:rPr sz="2000" b="1" spc="3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  <a:r>
              <a:rPr sz="2000" spc="3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3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3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less</a:t>
            </a:r>
            <a:r>
              <a:rPr sz="2000" spc="3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secure</a:t>
            </a:r>
            <a:r>
              <a:rPr sz="2000" spc="3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2000" spc="3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resources</a:t>
            </a:r>
            <a:r>
              <a:rPr sz="2000" spc="3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are</a:t>
            </a:r>
            <a:r>
              <a:rPr sz="2000" spc="3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  <a:r>
              <a:rPr sz="2000" spc="3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so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there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no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guarantee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high-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level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security.</a:t>
            </a:r>
            <a:endParaRPr sz="2000">
              <a:latin typeface="Arial MT"/>
              <a:cs typeface="Arial MT"/>
            </a:endParaRPr>
          </a:p>
          <a:p>
            <a:pPr marL="355600" marR="6985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1016635" algn="l"/>
                <a:tab pos="2959735" algn="l"/>
                <a:tab pos="3251200" algn="l"/>
                <a:tab pos="3587750" algn="l"/>
                <a:tab pos="4813300" algn="l"/>
                <a:tab pos="5234305" algn="l"/>
                <a:tab pos="6008370" algn="l"/>
                <a:tab pos="6825615" algn="l"/>
                <a:tab pos="7247890" algn="l"/>
                <a:tab pos="7526655" algn="l"/>
                <a:tab pos="8215630" algn="l"/>
              </a:tabLst>
            </a:pPr>
            <a:r>
              <a:rPr sz="2000" b="1" spc="-25" dirty="0">
                <a:solidFill>
                  <a:srgbClr val="273139"/>
                </a:solidFill>
                <a:latin typeface="Arial"/>
                <a:cs typeface="Arial"/>
              </a:rPr>
              <a:t>Low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273139"/>
                </a:solidFill>
                <a:latin typeface="Arial"/>
                <a:cs typeface="Arial"/>
              </a:rPr>
              <a:t>customization: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accessed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by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many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so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can’t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be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customized</a:t>
            </a:r>
            <a:r>
              <a:rPr sz="2000" spc="-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according</a:t>
            </a:r>
            <a:r>
              <a:rPr sz="2000" spc="-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personal</a:t>
            </a:r>
            <a:r>
              <a:rPr sz="2000" spc="-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141347"/>
            <a:ext cx="851281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lowly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95%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HDD </a:t>
            </a:r>
            <a:r>
              <a:rPr sz="1800" dirty="0">
                <a:latin typeface="Times New Roman"/>
                <a:cs typeface="Times New Roman"/>
              </a:rPr>
              <a:t>Disks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99,99%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multi-</a:t>
            </a:r>
            <a:r>
              <a:rPr sz="1800" dirty="0">
                <a:latin typeface="Times New Roman"/>
                <a:cs typeface="Times New Roman"/>
              </a:rPr>
              <a:t>instance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deployed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Availability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Zones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region.</a:t>
            </a:r>
            <a:endParaRPr sz="18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Here’s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give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sense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downtime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decreases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SLA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percentage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99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99.999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percent: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6428943"/>
            <a:ext cx="653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https://intercept.cloud/knowledge-base/blogs/demystifying-the-azure-</a:t>
            </a:r>
            <a:r>
              <a:rPr sz="1600" spc="-20" dirty="0">
                <a:latin typeface="Arial MT"/>
                <a:cs typeface="Arial MT"/>
              </a:rPr>
              <a:t>sla</a:t>
            </a:r>
            <a:r>
              <a:rPr sz="1800" spc="-20" dirty="0">
                <a:latin typeface="Arial MT"/>
                <a:cs typeface="Arial MT"/>
              </a:rPr>
              <a:t>/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2828" y="4231957"/>
          <a:ext cx="8382632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percentage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Downtime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week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Downtime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month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Downtime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year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99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1.68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7.2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3.65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days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99.9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10.1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43.2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8.76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99.95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21.6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4.38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99.99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1.01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4.32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52.56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99.999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seconds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25.9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seconds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5.26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minutes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service</a:t>
            </a:r>
            <a:r>
              <a:rPr spc="-10" dirty="0"/>
              <a:t> credits?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51281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credit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percentage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credited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claim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approval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responds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perform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specification.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2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might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discount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compensation 	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" y="1673733"/>
            <a:ext cx="3896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Azure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45" dirty="0"/>
              <a:t> </a:t>
            </a:r>
            <a:r>
              <a:rPr dirty="0"/>
              <a:t>life</a:t>
            </a:r>
            <a:r>
              <a:rPr spc="-3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2082774"/>
            <a:ext cx="8789670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8001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service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life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cycle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that's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released 	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  <a:tab pos="922655" algn="l"/>
                <a:tab pos="1684655" algn="l"/>
                <a:tab pos="2642870" algn="l"/>
                <a:tab pos="3093085" algn="l"/>
                <a:tab pos="4319905" algn="l"/>
                <a:tab pos="5249545" algn="l"/>
                <a:tab pos="6194425" algn="l"/>
                <a:tab pos="7223759" algn="l"/>
                <a:tab pos="7884795" algn="l"/>
              </a:tabLst>
            </a:pPr>
            <a:r>
              <a:rPr sz="2000" spc="-25" dirty="0"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Azure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services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introduced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through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preview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services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preview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not</a:t>
            </a:r>
            <a:r>
              <a:rPr sz="2000" i="1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preview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(unless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there's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explicit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exception).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cycle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Development: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public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preview: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audience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preview: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customers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General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availability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(GA):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customers</a:t>
            </a:r>
            <a:endParaRPr sz="1800">
              <a:latin typeface="Times New Roman"/>
              <a:cs typeface="Times New Roman"/>
            </a:endParaRPr>
          </a:p>
          <a:p>
            <a:pPr marL="3076575">
              <a:lnSpc>
                <a:spcPct val="100000"/>
              </a:lnSpc>
              <a:spcBef>
                <a:spcPts val="295"/>
              </a:spcBef>
            </a:pPr>
            <a:r>
              <a:rPr sz="1200" spc="-10" dirty="0">
                <a:latin typeface="Arial MT"/>
                <a:cs typeface="Arial MT"/>
              </a:rPr>
              <a:t>https:/</a:t>
            </a:r>
            <a:r>
              <a:rPr sz="1200" spc="-10" dirty="0">
                <a:latin typeface="Arial MT"/>
                <a:cs typeface="Arial MT"/>
                <a:hlinkClick r:id="rId2"/>
              </a:rPr>
              <a:t>/www.linkedin.com/pulse/stages-azure-service-life-cycle-abhay-velankar-dxhjf</a:t>
            </a:r>
            <a:r>
              <a:rPr sz="1800" spc="-10" dirty="0">
                <a:latin typeface="Arial MT"/>
                <a:cs typeface="Arial MT"/>
                <a:hlinkClick r:id="rId2"/>
              </a:rPr>
              <a:t>/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Service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281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service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lifecycle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phase.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phase,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 	</a:t>
            </a:r>
            <a:r>
              <a:rPr sz="2000" dirty="0">
                <a:latin typeface="Times New Roman"/>
                <a:cs typeface="Times New Roman"/>
              </a:rPr>
              <a:t>team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  <a:tab pos="1447800" algn="l"/>
                <a:tab pos="2269490" algn="l"/>
                <a:tab pos="2995295" algn="l"/>
                <a:tab pos="4325620" algn="l"/>
                <a:tab pos="4671695" algn="l"/>
                <a:tab pos="5171440" algn="l"/>
                <a:tab pos="5685155" algn="l"/>
                <a:tab pos="6609080" algn="l"/>
                <a:tab pos="7672705" algn="l"/>
                <a:tab pos="8075295" algn="l"/>
              </a:tabLst>
            </a:pPr>
            <a:r>
              <a:rPr sz="2000" spc="-10" dirty="0">
                <a:latin typeface="Times New Roman"/>
                <a:cs typeface="Times New Roman"/>
              </a:rPr>
              <a:t>Microsoft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invites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select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participants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test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provide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feedback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new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release.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</a:t>
            </a:r>
            <a:r>
              <a:rPr sz="2000" spc="-10" dirty="0">
                <a:latin typeface="Times New Roman"/>
                <a:cs typeface="Times New Roman"/>
              </a:rPr>
              <a:t> Phase.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344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Next,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preview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phase.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	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experiment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feedback.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Your 	</a:t>
            </a:r>
            <a:r>
              <a:rPr sz="2000" dirty="0">
                <a:latin typeface="Times New Roman"/>
                <a:cs typeface="Times New Roman"/>
              </a:rPr>
              <a:t>feedback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1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1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r>
              <a:rPr sz="2000" spc="1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1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importantly,</a:t>
            </a:r>
            <a:r>
              <a:rPr sz="2000" spc="18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providing 	</a:t>
            </a:r>
            <a:r>
              <a:rPr sz="2000" dirty="0">
                <a:latin typeface="Times New Roman"/>
                <a:cs typeface="Times New Roman"/>
              </a:rPr>
              <a:t>feedback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opportunity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capabilities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so 	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tested,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it’s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released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customers 	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production-ready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(GA</a:t>
            </a:r>
            <a:r>
              <a:rPr sz="2000" i="1" spc="-10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Maintenance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Updates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virtual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machines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Azure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715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8255" indent="-285750" algn="just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periodically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reliability,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performance, 	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machines.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patching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	</a:t>
            </a:r>
            <a:r>
              <a:rPr sz="2000" dirty="0">
                <a:latin typeface="Times New Roman"/>
                <a:cs typeface="Times New Roman"/>
              </a:rPr>
              <a:t>hosting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upgrading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decommissioning 	hardware.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52" y="6276543"/>
            <a:ext cx="8413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https://learn.microsoft.com/en-us/azure/virtual-machines/maintenance-and-updates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080" cy="423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 algn="just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rarely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affect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hosted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VMs.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 	</a:t>
            </a:r>
            <a:r>
              <a:rPr sz="2000" dirty="0">
                <a:latin typeface="Times New Roman"/>
                <a:cs typeface="Times New Roman"/>
              </a:rPr>
              <a:t>chooses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impactful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updates: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6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update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doesn't require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reboot,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paused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live-</a:t>
            </a:r>
            <a:r>
              <a:rPr sz="1800" dirty="0">
                <a:latin typeface="Times New Roman"/>
                <a:cs typeface="Times New Roman"/>
              </a:rPr>
              <a:t>migrated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already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host.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reboot,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you're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notified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planned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marL="756285" marR="5080" algn="just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window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yourself,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works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you.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self-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window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typically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35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days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(for </a:t>
            </a:r>
            <a:r>
              <a:rPr sz="1800" dirty="0">
                <a:latin typeface="Times New Roman"/>
                <a:cs typeface="Times New Roman"/>
              </a:rPr>
              <a:t>Host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machines)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unless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urgent.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investing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technologies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planned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maintenance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VMs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rebooted.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Planned</a:t>
            </a:r>
            <a:r>
              <a:rPr spc="-65" dirty="0"/>
              <a:t> </a:t>
            </a:r>
            <a:r>
              <a:rPr spc="-10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210536"/>
            <a:ext cx="851471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Microsoft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periodically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performs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across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globe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improve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reliability,</a:t>
            </a:r>
            <a:r>
              <a:rPr sz="2000" spc="3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performance,</a:t>
            </a:r>
            <a:r>
              <a:rPr sz="2000" spc="3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3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security</a:t>
            </a:r>
            <a:r>
              <a:rPr sz="2000" spc="3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3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3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host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infrastructure</a:t>
            </a:r>
            <a:r>
              <a:rPr sz="2000" spc="3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underlies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machines.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Many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performed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without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any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impact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to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your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Cloud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Services,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including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memory-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preserving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updates.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However,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some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require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reboot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your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apply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required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infrastructure.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shut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down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while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we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patch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infrastructure,</a:t>
            </a:r>
            <a:r>
              <a:rPr sz="20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then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restarted.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Please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note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there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two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types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maintenance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can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impact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your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machines: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F2228"/>
                </a:solidFill>
                <a:latin typeface="Times New Roman"/>
                <a:cs typeface="Times New Roman"/>
              </a:rPr>
              <a:t>planned</a:t>
            </a:r>
            <a:r>
              <a:rPr sz="2000" i="1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i="1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1F2228"/>
                </a:solidFill>
                <a:latin typeface="Times New Roman"/>
                <a:cs typeface="Times New Roman"/>
              </a:rPr>
              <a:t>unplanned.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755" y="3072383"/>
            <a:ext cx="5430012" cy="280263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84" y="1441450"/>
          <a:ext cx="9124950" cy="498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600" b="1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Planned</a:t>
                      </a:r>
                      <a:r>
                        <a:rPr sz="1600" b="1" spc="-7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sz="1600" b="1" spc="-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events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600" b="1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Unplanned</a:t>
                      </a:r>
                      <a:r>
                        <a:rPr sz="1600" b="1" spc="-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sz="1600" b="1" spc="-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events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919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600" spc="7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7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periodic</a:t>
                      </a:r>
                      <a:r>
                        <a:rPr sz="1600" spc="8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updates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made</a:t>
                      </a:r>
                      <a:r>
                        <a:rPr sz="1600" spc="7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8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Microsoft</a:t>
                      </a:r>
                      <a:r>
                        <a:rPr sz="1600" spc="9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5750">
                        <a:lnSpc>
                          <a:spcPct val="100000"/>
                        </a:lnSpc>
                        <a:spcBef>
                          <a:spcPts val="919"/>
                        </a:spcBef>
                        <a:buFont typeface="Wingdings"/>
                        <a:buChar char=""/>
                        <a:tabLst>
                          <a:tab pos="377825" algn="l"/>
                          <a:tab pos="1006475" algn="l"/>
                          <a:tab pos="1602105" algn="l"/>
                          <a:tab pos="2186305" algn="l"/>
                          <a:tab pos="2577465" algn="l"/>
                          <a:tab pos="3478529" algn="l"/>
                          <a:tab pos="3790950" algn="l"/>
                        </a:tabLst>
                      </a:pP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occur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645">
                <a:tc>
                  <a:txBody>
                    <a:bodyPr/>
                    <a:lstStyle/>
                    <a:p>
                      <a:pPr marL="377825" marR="84455" algn="just">
                        <a:lnSpc>
                          <a:spcPts val="288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underlying</a:t>
                      </a:r>
                      <a:r>
                        <a:rPr sz="1600" spc="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600" spc="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1600" spc="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overall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reliability,</a:t>
                      </a:r>
                      <a:r>
                        <a:rPr sz="1600" spc="2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performance,</a:t>
                      </a:r>
                      <a:r>
                        <a:rPr sz="1600" spc="22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21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600" spc="2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1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sz="1600" spc="5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600" spc="6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machines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6555" marR="81280" indent="-285750" algn="just">
                        <a:lnSpc>
                          <a:spcPts val="2880"/>
                        </a:lnSpc>
                        <a:spcBef>
                          <a:spcPts val="5"/>
                        </a:spcBef>
                        <a:buFont typeface="Wingdings"/>
                        <a:buChar char=""/>
                        <a:tabLst>
                          <a:tab pos="377825" algn="l"/>
                        </a:tabLst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600" spc="9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updates</a:t>
                      </a:r>
                      <a:r>
                        <a:rPr sz="1600" spc="1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9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performed 	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upon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600" spc="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machines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or 	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spc="-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services.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6555" indent="-285750" algn="just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Wingdings"/>
                        <a:buChar char=""/>
                        <a:tabLst>
                          <a:tab pos="376555" algn="l"/>
                          <a:tab pos="377825" algn="l"/>
                        </a:tabLst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However,</a:t>
                      </a:r>
                      <a:r>
                        <a:rPr sz="1600" spc="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instances</a:t>
                      </a:r>
                      <a:r>
                        <a:rPr sz="1600" spc="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600" spc="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600" spc="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updates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7825" marR="83820" algn="just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1600" spc="9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8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reboot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8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600" spc="114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apply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600" spc="35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updates</a:t>
                      </a:r>
                      <a:r>
                        <a:rPr sz="1600" spc="3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platform infrastructure.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3820" algn="just">
                        <a:lnSpc>
                          <a:spcPts val="2880"/>
                        </a:lnSpc>
                        <a:spcBef>
                          <a:spcPts val="100"/>
                        </a:spcBef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sz="1600" spc="8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underlying</a:t>
                      </a:r>
                      <a:r>
                        <a:rPr sz="1600" spc="8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7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600" spc="9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faulted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1600" spc="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way.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7825" indent="-285750">
                        <a:lnSpc>
                          <a:spcPct val="100000"/>
                        </a:lnSpc>
                        <a:spcBef>
                          <a:spcPts val="705"/>
                        </a:spcBef>
                        <a:buFont typeface="Wingdings"/>
                        <a:buChar char=""/>
                        <a:tabLst>
                          <a:tab pos="377825" algn="l"/>
                        </a:tabLst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4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600" spc="4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sz="1600" spc="4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600" spc="4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600" spc="41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failures,</a:t>
                      </a:r>
                      <a:r>
                        <a:rPr sz="1600" spc="4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local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algn="just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disk</a:t>
                      </a:r>
                      <a:r>
                        <a:rPr sz="1600" spc="-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failures, or</a:t>
                      </a:r>
                      <a:r>
                        <a:rPr sz="1600" spc="-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600" spc="-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rack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failures.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7190" marR="84455" indent="-285750" algn="just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600" spc="1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600" spc="15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failure</a:t>
                      </a:r>
                      <a:r>
                        <a:rPr sz="1600" spc="15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detected,</a:t>
                      </a:r>
                      <a:r>
                        <a:rPr sz="1600" spc="15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Azure 	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1600" spc="2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23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automatically</a:t>
                      </a:r>
                      <a:r>
                        <a:rPr sz="1600" spc="254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migrate</a:t>
                      </a:r>
                      <a:r>
                        <a:rPr sz="1600" spc="2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22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 	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600" spc="49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600" spc="47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47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unhealthy</a:t>
                      </a:r>
                      <a:r>
                        <a:rPr sz="1600" spc="47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1600" spc="5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 	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hosting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 machine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healthy</a:t>
                      </a:r>
                      <a:r>
                        <a:rPr sz="1600" spc="-3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physical 	machine.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7190" marR="84455" indent="-285750" algn="just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600" spc="3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events</a:t>
                      </a:r>
                      <a:r>
                        <a:rPr sz="1600" spc="3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35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rare,</a:t>
                      </a:r>
                      <a:r>
                        <a:rPr sz="1600" spc="3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600" spc="36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600" spc="34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600" spc="36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cause</a:t>
                      </a:r>
                      <a:r>
                        <a:rPr sz="1600" spc="35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your 	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600" spc="-2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600" spc="5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4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1F2228"/>
                          </a:solidFill>
                          <a:latin typeface="Times New Roman"/>
                          <a:cs typeface="Times New Roman"/>
                        </a:rPr>
                        <a:t>reboot.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4540" y="6506667"/>
            <a:ext cx="827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https://github.com/Huachao/azure-content/blob/master/articles/virtual-machines/virtual-machines-planned-maintenance.md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Updates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Azure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42011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Memory-</a:t>
            </a:r>
            <a:r>
              <a:rPr sz="2000" dirty="0">
                <a:latin typeface="Times New Roman"/>
                <a:cs typeface="Times New Roman"/>
              </a:rPr>
              <a:t>preserving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0" dirty="0">
                <a:latin typeface="Times New Roman"/>
                <a:cs typeface="Times New Roman"/>
              </a:rPr>
              <a:t> configurations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Multi-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Single-instance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Private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Cloud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67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pc="17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private</a:t>
            </a:r>
            <a:r>
              <a:rPr spc="17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pc="18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deployment</a:t>
            </a:r>
            <a:r>
              <a:rPr spc="17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model</a:t>
            </a:r>
            <a:r>
              <a:rPr spc="18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pc="17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exact</a:t>
            </a:r>
            <a:r>
              <a:rPr spc="17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opposite</a:t>
            </a:r>
            <a:r>
              <a:rPr spc="1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pc="-10" dirty="0">
              <a:solidFill>
                <a:srgbClr val="273139"/>
              </a:solidFill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pc="-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deployment</a:t>
            </a:r>
            <a:r>
              <a:rPr spc="-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model.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>
              <a:solidFill>
                <a:srgbClr val="273139"/>
              </a:solidFill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It’s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pc="1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one-on-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one</a:t>
            </a:r>
            <a:r>
              <a:rPr spc="1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environment</a:t>
            </a:r>
            <a:r>
              <a:rPr spc="1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for</a:t>
            </a:r>
            <a:r>
              <a:rPr spc="1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pc="1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single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user</a:t>
            </a:r>
            <a:r>
              <a:rPr spc="1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(customer).</a:t>
            </a:r>
            <a:r>
              <a:rPr spc="1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There</a:t>
            </a:r>
            <a:r>
              <a:rPr spc="1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pc="1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73139"/>
                </a:solidFill>
                <a:latin typeface="Arial MT"/>
                <a:cs typeface="Arial MT"/>
              </a:rPr>
              <a:t>no</a:t>
            </a: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pc="-25" dirty="0">
              <a:solidFill>
                <a:srgbClr val="273139"/>
              </a:solidFill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need</a:t>
            </a:r>
            <a:r>
              <a:rPr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share</a:t>
            </a:r>
            <a:r>
              <a:rPr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your</a:t>
            </a:r>
            <a:r>
              <a:rPr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hardware</a:t>
            </a:r>
            <a:r>
              <a:rPr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with</a:t>
            </a:r>
            <a:r>
              <a:rPr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anyone</a:t>
            </a:r>
            <a:r>
              <a:rPr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else.</a:t>
            </a:r>
          </a:p>
          <a:p>
            <a:pPr marL="297815" marR="5080" indent="-285750">
              <a:lnSpc>
                <a:spcPct val="2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distinction</a:t>
            </a:r>
            <a:r>
              <a:rPr spc="17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between</a:t>
            </a:r>
            <a:r>
              <a:rPr spc="1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private</a:t>
            </a:r>
            <a:r>
              <a:rPr u="sng" spc="16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and</a:t>
            </a:r>
            <a:r>
              <a:rPr u="sng" spc="17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public</a:t>
            </a:r>
            <a:r>
              <a:rPr u="sng" spc="16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clouds</a:t>
            </a:r>
            <a:r>
              <a:rPr spc="180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pc="17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pc="18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how</a:t>
            </a:r>
            <a:r>
              <a:rPr spc="18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you</a:t>
            </a:r>
            <a:r>
              <a:rPr spc="1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handle 	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all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273139"/>
                </a:solidFill>
                <a:latin typeface="Arial MT"/>
                <a:cs typeface="Arial MT"/>
              </a:rPr>
              <a:t>hardware.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10" dirty="0"/>
              <a:t>Memory-</a:t>
            </a:r>
            <a:r>
              <a:rPr dirty="0"/>
              <a:t>preserving</a:t>
            </a:r>
            <a:r>
              <a:rPr spc="-1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7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635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For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class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Microsoft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Azure,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customers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will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see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any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impact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to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their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running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machines.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Many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3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3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3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components</a:t>
            </a:r>
            <a:r>
              <a:rPr sz="2000" spc="3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or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services</a:t>
            </a:r>
            <a:r>
              <a:rPr sz="20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can be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updated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without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interfering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running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Some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platform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infrastructure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on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host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operating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  <a:tabLst>
                <a:tab pos="1150620" algn="l"/>
                <a:tab pos="1679575" algn="l"/>
                <a:tab pos="2179955" algn="l"/>
                <a:tab pos="2569845" algn="l"/>
                <a:tab pos="3462654" algn="l"/>
                <a:tab pos="4386580" algn="l"/>
                <a:tab pos="5464175" algn="l"/>
                <a:tab pos="5725160" algn="l"/>
                <a:tab pos="6223635" algn="l"/>
                <a:tab pos="7020559" algn="l"/>
                <a:tab pos="7379970" algn="l"/>
                <a:tab pos="7837170" algn="l"/>
              </a:tabLst>
            </a:pP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system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be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applied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without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requiring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full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reboot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machines.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all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can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be</a:t>
            </a:r>
            <a:r>
              <a:rPr sz="2000" spc="1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deployed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by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using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this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mechanism,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but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given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short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pause</a:t>
            </a:r>
            <a:r>
              <a:rPr sz="2000" spc="2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period,</a:t>
            </a:r>
            <a:r>
              <a:rPr sz="2000" spc="2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deploying</a:t>
            </a:r>
            <a:r>
              <a:rPr sz="2000" spc="2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this</a:t>
            </a:r>
            <a:r>
              <a:rPr sz="2000" spc="2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way</a:t>
            </a:r>
            <a:r>
              <a:rPr sz="2000" spc="2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greatly</a:t>
            </a:r>
            <a:r>
              <a:rPr sz="2000" spc="2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reduces</a:t>
            </a:r>
            <a:r>
              <a:rPr sz="2000" spc="2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impact</a:t>
            </a:r>
            <a:r>
              <a:rPr sz="2000" spc="2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2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virtual 	machines.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7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accomplished</a:t>
            </a:r>
            <a:r>
              <a:rPr sz="2000" spc="1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with</a:t>
            </a:r>
            <a:r>
              <a:rPr sz="2000" spc="1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technology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enables</a:t>
            </a:r>
            <a:r>
              <a:rPr sz="2000" spc="1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live</a:t>
            </a:r>
            <a:r>
              <a:rPr sz="2000" spc="1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migration</a:t>
            </a:r>
            <a:r>
              <a:rPr sz="2000" spc="1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(a 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“memory-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preserving”</a:t>
            </a:r>
            <a:r>
              <a:rPr sz="2000" spc="3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update).</a:t>
            </a:r>
            <a:r>
              <a:rPr sz="2000" spc="3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When</a:t>
            </a:r>
            <a:r>
              <a:rPr sz="2000" spc="3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updating,</a:t>
            </a:r>
            <a:r>
              <a:rPr sz="2000" spc="40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3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4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4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3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placed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into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“paused”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state,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preserving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memory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RAM,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while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underlying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host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operating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system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receives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necessary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patches.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virtual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3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resumed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within</a:t>
            </a:r>
            <a:r>
              <a:rPr sz="2000" spc="3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30</a:t>
            </a:r>
            <a:r>
              <a:rPr sz="2000" spc="3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seconds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3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being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paused.</a:t>
            </a:r>
            <a:r>
              <a:rPr sz="2000" spc="3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After</a:t>
            </a:r>
            <a:r>
              <a:rPr sz="2000" spc="3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resuming,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clock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automatically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synchronized.</a:t>
            </a:r>
            <a:endParaRPr sz="2000">
              <a:latin typeface="Times New Roman"/>
              <a:cs typeface="Times New Roman"/>
            </a:endParaRPr>
          </a:p>
          <a:p>
            <a:pPr marL="297815" marR="635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(for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set)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applied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one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domain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25" dirty="0"/>
              <a:t> </a:t>
            </a:r>
            <a:r>
              <a:rPr spc="-10" dirty="0"/>
              <a:t>Multi-</a:t>
            </a:r>
            <a:r>
              <a:rPr dirty="0"/>
              <a:t>instance</a:t>
            </a:r>
            <a:r>
              <a:rPr spc="-35" dirty="0"/>
              <a:t> </a:t>
            </a:r>
            <a:r>
              <a:rPr dirty="0"/>
              <a:t>configuration</a:t>
            </a:r>
            <a:r>
              <a:rPr spc="-6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51408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During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planned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maintenance,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platform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first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set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virtual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hosted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configuration.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This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causes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reboot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machines.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25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update,</a:t>
            </a:r>
            <a:r>
              <a:rPr sz="2000" spc="2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updated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way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3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preserves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3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throughout</a:t>
            </a:r>
            <a:r>
              <a:rPr sz="2000" spc="3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3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process,</a:t>
            </a:r>
            <a:r>
              <a:rPr sz="2000" spc="3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assuming</a:t>
            </a:r>
            <a:r>
              <a:rPr sz="2000" spc="3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3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each</a:t>
            </a:r>
            <a:r>
              <a:rPr sz="2000" spc="3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virtual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serves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similar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function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others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Each</a:t>
            </a:r>
            <a:r>
              <a:rPr sz="20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your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set is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assigned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</a:t>
            </a:r>
            <a:r>
              <a:rPr sz="20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domain</a:t>
            </a:r>
            <a:r>
              <a:rPr sz="2000" spc="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1F2228"/>
                </a:solidFill>
                <a:latin typeface="Times New Roman"/>
                <a:cs typeface="Times New Roman"/>
              </a:rPr>
              <a:t>a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fault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domain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by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underlying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platform.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Each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domain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group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1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1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will</a:t>
            </a:r>
            <a:r>
              <a:rPr sz="2000" spc="1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be</a:t>
            </a:r>
            <a:r>
              <a:rPr sz="2000" spc="1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rebooted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same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time</a:t>
            </a:r>
            <a:r>
              <a:rPr sz="2000" spc="1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window.</a:t>
            </a:r>
            <a:r>
              <a:rPr sz="2000" spc="1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Each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fault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domain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1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group</a:t>
            </a:r>
            <a:r>
              <a:rPr sz="2000" spc="1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1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1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share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1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common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power</a:t>
            </a:r>
            <a:r>
              <a:rPr sz="2000" spc="1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source</a:t>
            </a:r>
            <a:r>
              <a:rPr sz="2000" spc="1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network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switch.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20" dirty="0"/>
              <a:t> </a:t>
            </a:r>
            <a:r>
              <a:rPr spc="-10" dirty="0"/>
              <a:t>Single-</a:t>
            </a:r>
            <a:r>
              <a:rPr dirty="0"/>
              <a:t>instance</a:t>
            </a:r>
            <a:r>
              <a:rPr spc="-35" dirty="0"/>
              <a:t> </a:t>
            </a:r>
            <a:r>
              <a:rPr dirty="0"/>
              <a:t>configuration</a:t>
            </a:r>
            <a:r>
              <a:rPr spc="-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51471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After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</a:t>
            </a:r>
            <a:r>
              <a:rPr sz="20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complete,</a:t>
            </a:r>
            <a:r>
              <a:rPr sz="2000" spc="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20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will</a:t>
            </a:r>
            <a:r>
              <a:rPr sz="2000" spc="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perform 	single-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1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</a:t>
            </a:r>
            <a:r>
              <a:rPr sz="2000" spc="1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updates.</a:t>
            </a:r>
            <a:r>
              <a:rPr sz="2000" spc="1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This</a:t>
            </a:r>
            <a:r>
              <a:rPr sz="2000" spc="1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</a:t>
            </a:r>
            <a:r>
              <a:rPr sz="2000" spc="1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also</a:t>
            </a:r>
            <a:r>
              <a:rPr sz="2000" spc="1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causes</a:t>
            </a:r>
            <a:r>
              <a:rPr sz="2000" spc="1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1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reboot</a:t>
            </a:r>
            <a:r>
              <a:rPr sz="2000" spc="1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1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your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running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Please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even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if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have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only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one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running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availability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set,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platform</a:t>
            </a:r>
            <a:r>
              <a:rPr sz="20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treats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as a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update.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For</a:t>
            </a:r>
            <a:r>
              <a:rPr sz="2000" spc="3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3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4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3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3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single-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3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configuration,</a:t>
            </a:r>
            <a:r>
              <a:rPr sz="2000" spc="3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3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3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are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updated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by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shutting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down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machines,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applying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host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machine,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restarting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machines.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updates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run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across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all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region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single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maintenance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window.</a:t>
            </a:r>
            <a:endParaRPr sz="2000">
              <a:latin typeface="Times New Roman"/>
              <a:cs typeface="Times New Roman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This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planned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maintenance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event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will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impact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your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application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for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this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type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1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1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configuration.</a:t>
            </a:r>
            <a:r>
              <a:rPr sz="2000" spc="1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offers</a:t>
            </a:r>
            <a:r>
              <a:rPr sz="2000" spc="1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1-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week</a:t>
            </a:r>
            <a:r>
              <a:rPr sz="2000" spc="1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advanced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notification</a:t>
            </a:r>
            <a:r>
              <a:rPr sz="2000" spc="1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for</a:t>
            </a:r>
            <a:r>
              <a:rPr sz="2000" spc="1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planned</a:t>
            </a:r>
            <a:r>
              <a:rPr sz="2000" spc="1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maintenance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1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1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7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single-instance 	configuration.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25" dirty="0"/>
              <a:t> </a:t>
            </a:r>
            <a:r>
              <a:rPr dirty="0"/>
              <a:t>Virtual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10" dirty="0"/>
              <a:t>configurations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725535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217804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There</a:t>
            </a:r>
            <a:r>
              <a:rPr sz="2000" spc="4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two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kinds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4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configurations: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i="1" u="sng" spc="-10" dirty="0">
                <a:solidFill>
                  <a:srgbClr val="1F2228"/>
                </a:solidFill>
                <a:uFill>
                  <a:solidFill>
                    <a:srgbClr val="1F2228"/>
                  </a:solidFill>
                </a:uFill>
                <a:latin typeface="Times New Roman"/>
                <a:cs typeface="Times New Roman"/>
              </a:rPr>
              <a:t>multi-</a:t>
            </a:r>
            <a:r>
              <a:rPr sz="2000" i="1" u="sng" dirty="0">
                <a:solidFill>
                  <a:srgbClr val="1F2228"/>
                </a:solidFill>
                <a:uFill>
                  <a:solidFill>
                    <a:srgbClr val="1F2228"/>
                  </a:solidFill>
                </a:uFill>
                <a:latin typeface="Times New Roman"/>
                <a:cs typeface="Times New Roman"/>
              </a:rPr>
              <a:t>instance</a:t>
            </a:r>
            <a:r>
              <a:rPr sz="2000" i="1" u="sng" spc="50" dirty="0">
                <a:solidFill>
                  <a:srgbClr val="1F2228"/>
                </a:solidFill>
                <a:uFill>
                  <a:solidFill>
                    <a:srgbClr val="1F2228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i="1" u="sng" spc="-25" dirty="0">
                <a:solidFill>
                  <a:srgbClr val="1F2228"/>
                </a:solidFill>
                <a:uFill>
                  <a:solidFill>
                    <a:srgbClr val="1F2228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i="1" spc="-25" dirty="0">
                <a:solidFill>
                  <a:srgbClr val="1F2228"/>
                </a:solidFill>
                <a:latin typeface="Times New Roman"/>
                <a:cs typeface="Times New Roman"/>
              </a:rPr>
              <a:t> 	</a:t>
            </a:r>
            <a:r>
              <a:rPr sz="2000" i="1" u="sng" spc="-10" dirty="0">
                <a:solidFill>
                  <a:srgbClr val="1F2228"/>
                </a:solidFill>
                <a:uFill>
                  <a:solidFill>
                    <a:srgbClr val="1F2228"/>
                  </a:solidFill>
                </a:uFill>
                <a:latin typeface="Times New Roman"/>
                <a:cs typeface="Times New Roman"/>
              </a:rPr>
              <a:t>single-</a:t>
            </a:r>
            <a:r>
              <a:rPr sz="2000" i="1" u="sng" dirty="0">
                <a:solidFill>
                  <a:srgbClr val="1F2228"/>
                </a:solidFill>
                <a:uFill>
                  <a:solidFill>
                    <a:srgbClr val="1F2228"/>
                  </a:solidFill>
                </a:uFill>
                <a:latin typeface="Times New Roman"/>
                <a:cs typeface="Times New Roman"/>
              </a:rPr>
              <a:t>instance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.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configuration,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similar</a:t>
            </a:r>
            <a:r>
              <a:rPr sz="2000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are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placed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297815" marR="216535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1F2228"/>
                </a:solidFill>
                <a:latin typeface="Times New Roman"/>
                <a:cs typeface="Times New Roman"/>
              </a:rPr>
              <a:t>multi-</a:t>
            </a:r>
            <a:r>
              <a:rPr sz="2000" i="1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i="1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F2228"/>
                </a:solidFill>
                <a:latin typeface="Times New Roman"/>
                <a:cs typeface="Times New Roman"/>
              </a:rPr>
              <a:t>configuration</a:t>
            </a:r>
            <a:r>
              <a:rPr sz="2000" i="1" spc="2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provides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redundancy,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2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it</a:t>
            </a:r>
            <a:r>
              <a:rPr sz="2000" spc="20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2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recommended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ensure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your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application.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All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availability</a:t>
            </a:r>
            <a:r>
              <a:rPr sz="2000" spc="2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set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should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be</a:t>
            </a:r>
            <a:r>
              <a:rPr sz="2000" spc="229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nearly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identical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2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serve</a:t>
            </a:r>
            <a:r>
              <a:rPr sz="2000" spc="2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same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purpose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25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your 	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297815" marR="215900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By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contrast,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i="1" spc="-10" dirty="0">
                <a:solidFill>
                  <a:srgbClr val="1F2228"/>
                </a:solidFill>
                <a:latin typeface="Times New Roman"/>
                <a:cs typeface="Times New Roman"/>
              </a:rPr>
              <a:t>single-</a:t>
            </a:r>
            <a:r>
              <a:rPr sz="2000" i="1" dirty="0">
                <a:solidFill>
                  <a:srgbClr val="1F2228"/>
                </a:solidFill>
                <a:latin typeface="Times New Roman"/>
                <a:cs typeface="Times New Roman"/>
              </a:rPr>
              <a:t>instance</a:t>
            </a:r>
            <a:r>
              <a:rPr sz="2000" i="1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i="1" dirty="0">
                <a:solidFill>
                  <a:srgbClr val="1F2228"/>
                </a:solidFill>
                <a:latin typeface="Times New Roman"/>
                <a:cs typeface="Times New Roman"/>
              </a:rPr>
              <a:t>configuration</a:t>
            </a:r>
            <a:r>
              <a:rPr sz="2000" i="1" spc="8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used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for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standalone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virtual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placed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 an availability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set.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These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do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not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qualify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for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service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level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agreement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(SLA),</a:t>
            </a:r>
            <a:r>
              <a:rPr sz="2000" spc="1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which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requires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two</a:t>
            </a:r>
            <a:r>
              <a:rPr sz="2000" spc="11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or</a:t>
            </a:r>
            <a:r>
              <a:rPr sz="2000" spc="1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more 	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virtual</a:t>
            </a:r>
            <a:r>
              <a:rPr sz="20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machines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deployed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under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same availability</a:t>
            </a:r>
            <a:r>
              <a:rPr sz="20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2228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000">
              <a:latin typeface="Times New Roman"/>
              <a:cs typeface="Times New Roman"/>
            </a:endParaRPr>
          </a:p>
          <a:p>
            <a:pPr marL="1909445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https://github.com/Huachao/azure-content/blob/master/articles/virtual-machines/virtual- machines-planned-maintenance.md#virtual-machine-configurations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Preview</a:t>
            </a:r>
            <a:r>
              <a:rPr spc="-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deprecated</a:t>
            </a:r>
            <a:r>
              <a:rPr spc="-65" dirty="0"/>
              <a:t> </a:t>
            </a:r>
            <a:r>
              <a:rPr spc="-10" dirty="0"/>
              <a:t>policies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38" y="2210536"/>
            <a:ext cx="8928735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Policies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can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be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1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preview</a:t>
            </a:r>
            <a:r>
              <a:rPr sz="2000" spc="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because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property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(alias)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referenced</a:t>
            </a:r>
            <a:r>
              <a:rPr sz="2000" spc="1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policy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definition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preview,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or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policy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newly</a:t>
            </a:r>
            <a:r>
              <a:rPr sz="2000" spc="6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introduced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would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like</a:t>
            </a:r>
            <a:r>
              <a:rPr sz="2000" spc="7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additional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customer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feedback.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policy</a:t>
            </a:r>
            <a:r>
              <a:rPr sz="2000" spc="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may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get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deprecated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when</a:t>
            </a:r>
            <a:r>
              <a:rPr sz="2000" spc="6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5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property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(alias)</a:t>
            </a:r>
            <a:r>
              <a:rPr sz="20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becomes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deprecated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&amp;</a:t>
            </a:r>
            <a:r>
              <a:rPr sz="2000" spc="8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not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supported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resource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type's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latest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API</a:t>
            </a:r>
            <a:r>
              <a:rPr sz="2000" spc="10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version,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or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when</a:t>
            </a:r>
            <a:r>
              <a:rPr sz="2000" spc="1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there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manual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migration</a:t>
            </a:r>
            <a:r>
              <a:rPr sz="2000" spc="25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needed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by</a:t>
            </a:r>
            <a:r>
              <a:rPr sz="2000" spc="2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customers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due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25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2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breaking</a:t>
            </a:r>
            <a:r>
              <a:rPr sz="2000" spc="25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change</a:t>
            </a:r>
            <a:r>
              <a:rPr sz="2000" spc="25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2000" spc="2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2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resource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type's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latest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API</a:t>
            </a:r>
            <a:r>
              <a:rPr sz="20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version.</a:t>
            </a:r>
            <a:endParaRPr sz="2000">
              <a:latin typeface="Times New Roman"/>
              <a:cs typeface="Times New Roman"/>
            </a:endParaRPr>
          </a:p>
          <a:p>
            <a:pPr marL="297815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7815" algn="l"/>
                <a:tab pos="299085" algn="l"/>
              </a:tabLst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When</a:t>
            </a:r>
            <a:r>
              <a:rPr sz="2000" spc="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20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policy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gets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deprecated</a:t>
            </a:r>
            <a:r>
              <a:rPr sz="20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or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gets</a:t>
            </a:r>
            <a:r>
              <a:rPr sz="2000" spc="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out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of</a:t>
            </a:r>
            <a:r>
              <a:rPr sz="20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preview,</a:t>
            </a:r>
            <a:r>
              <a:rPr sz="20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there</a:t>
            </a:r>
            <a:r>
              <a:rPr sz="20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</a:t>
            </a:r>
            <a:r>
              <a:rPr sz="2000" spc="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impact</a:t>
            </a:r>
            <a:r>
              <a:rPr sz="2000" spc="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on</a:t>
            </a:r>
            <a:r>
              <a:rPr sz="2000" spc="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existing</a:t>
            </a:r>
            <a:endParaRPr sz="2000">
              <a:latin typeface="Times New Roman"/>
              <a:cs typeface="Times New Roman"/>
            </a:endParaRPr>
          </a:p>
          <a:p>
            <a:pPr marL="299085" marR="5080" algn="just">
              <a:lnSpc>
                <a:spcPct val="150000"/>
              </a:lnSpc>
            </a:pP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assignments.</a:t>
            </a:r>
            <a:r>
              <a:rPr sz="2000" spc="7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Existing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assignments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continue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work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as-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is.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policy</a:t>
            </a:r>
            <a:r>
              <a:rPr sz="2000" spc="8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2000" spc="95" dirty="0">
                <a:solidFill>
                  <a:srgbClr val="1F2228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still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evaluated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&amp;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enforced</a:t>
            </a:r>
            <a:r>
              <a:rPr sz="20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like</a:t>
            </a:r>
            <a:r>
              <a:rPr sz="20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normal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continues</a:t>
            </a:r>
            <a:r>
              <a:rPr sz="20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produce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2228"/>
                </a:solidFill>
                <a:latin typeface="Times New Roman"/>
                <a:cs typeface="Times New Roman"/>
              </a:rPr>
              <a:t>compliance</a:t>
            </a:r>
            <a:r>
              <a:rPr sz="20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2228"/>
                </a:solidFill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 marL="1244600">
              <a:lnSpc>
                <a:spcPct val="100000"/>
              </a:lnSpc>
              <a:spcBef>
                <a:spcPts val="1425"/>
              </a:spcBef>
            </a:pPr>
            <a:r>
              <a:rPr sz="1200" spc="-10" dirty="0">
                <a:latin typeface="Arial MT"/>
                <a:cs typeface="Arial MT"/>
              </a:rPr>
              <a:t>https://github.com/Azure/azure-policy/blob/master/built-in-policies/README.md#preview-and-deprecated-policies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115647"/>
            <a:ext cx="8512175" cy="455358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Here</a:t>
            </a:r>
            <a:r>
              <a:rPr sz="18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are the changes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occur</a:t>
            </a:r>
            <a:r>
              <a:rPr sz="18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when</a:t>
            </a:r>
            <a:r>
              <a:rPr sz="1800" spc="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policy</a:t>
            </a:r>
            <a:r>
              <a:rPr sz="1800" spc="-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gets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 deprecated: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5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Display</a:t>
            </a:r>
            <a:r>
              <a:rPr sz="1800" spc="43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name</a:t>
            </a:r>
            <a:r>
              <a:rPr sz="1800" spc="4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1800" spc="43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appended</a:t>
            </a:r>
            <a:r>
              <a:rPr sz="1800" spc="4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with</a:t>
            </a:r>
            <a:r>
              <a:rPr sz="1800" spc="43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‘[Deprecated]:’</a:t>
            </a:r>
            <a:r>
              <a:rPr sz="1800" spc="4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prefix,</a:t>
            </a:r>
            <a:r>
              <a:rPr sz="1800" spc="4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so</a:t>
            </a:r>
            <a:r>
              <a:rPr sz="1800" spc="4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1800" spc="4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customers</a:t>
            </a:r>
            <a:r>
              <a:rPr sz="1800" spc="434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F2228"/>
                </a:solidFill>
                <a:latin typeface="Times New Roman"/>
                <a:cs typeface="Times New Roman"/>
              </a:rPr>
              <a:t>have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awareness</a:t>
            </a:r>
            <a:r>
              <a:rPr sz="1800" spc="-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18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migrate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or</a:t>
            </a:r>
            <a:r>
              <a:rPr sz="18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delete</a:t>
            </a:r>
            <a:r>
              <a:rPr sz="18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policy.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756285" algn="l"/>
                <a:tab pos="2019935" algn="l"/>
                <a:tab pos="2580640" algn="l"/>
                <a:tab pos="3500120" algn="l"/>
                <a:tab pos="3871595" algn="l"/>
                <a:tab pos="4765040" algn="l"/>
                <a:tab pos="5874385" algn="l"/>
                <a:tab pos="7148830" algn="l"/>
                <a:tab pos="8220075" algn="l"/>
              </a:tabLst>
            </a:pP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Description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1F2228"/>
                </a:solidFill>
                <a:latin typeface="Times New Roman"/>
                <a:cs typeface="Times New Roman"/>
              </a:rPr>
              <a:t>gets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updated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provide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additional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information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regarding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deprecation.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version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number</a:t>
            </a:r>
            <a:r>
              <a:rPr sz="18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updated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with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‘-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deprecated’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suffix.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To deter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customers</a:t>
            </a:r>
            <a:r>
              <a:rPr sz="1800" spc="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making</a:t>
            </a:r>
            <a:r>
              <a:rPr sz="18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any new</a:t>
            </a:r>
            <a:r>
              <a:rPr sz="18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assignments,</a:t>
            </a:r>
            <a:r>
              <a:rPr sz="1800" spc="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deprecated definitions are</a:t>
            </a:r>
            <a:r>
              <a:rPr sz="1800" spc="-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hidden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18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18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definition</a:t>
            </a:r>
            <a:r>
              <a:rPr sz="18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list</a:t>
            </a:r>
            <a:r>
              <a:rPr sz="18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view</a:t>
            </a:r>
            <a:r>
              <a:rPr sz="18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in</a:t>
            </a:r>
            <a:r>
              <a:rPr sz="1800" spc="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Azure</a:t>
            </a:r>
            <a:r>
              <a:rPr sz="1800" spc="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Portal.</a:t>
            </a:r>
            <a:r>
              <a:rPr sz="18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Here</a:t>
            </a:r>
            <a:r>
              <a:rPr sz="18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are</a:t>
            </a:r>
            <a:r>
              <a:rPr sz="1800" spc="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1800" spc="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changes</a:t>
            </a:r>
            <a:r>
              <a:rPr sz="1800" spc="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that</a:t>
            </a:r>
            <a:r>
              <a:rPr sz="1800" spc="5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occur</a:t>
            </a:r>
            <a:r>
              <a:rPr sz="18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when</a:t>
            </a:r>
            <a:r>
              <a:rPr sz="1800" spc="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policy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gets</a:t>
            </a:r>
            <a:r>
              <a:rPr sz="18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out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preview: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Display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name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no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longer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appended</a:t>
            </a:r>
            <a:r>
              <a:rPr sz="18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with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‘[Preview]:’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prefix.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version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number</a:t>
            </a:r>
            <a:r>
              <a:rPr sz="1800" spc="-1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updated</a:t>
            </a:r>
            <a:r>
              <a:rPr sz="1800" spc="-3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to</a:t>
            </a:r>
            <a:r>
              <a:rPr sz="18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remove</a:t>
            </a:r>
            <a:r>
              <a:rPr sz="1800" spc="-2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‘-</a:t>
            </a:r>
            <a:r>
              <a:rPr sz="1800" dirty="0">
                <a:solidFill>
                  <a:srgbClr val="1F2228"/>
                </a:solidFill>
                <a:latin typeface="Times New Roman"/>
                <a:cs typeface="Times New Roman"/>
              </a:rPr>
              <a:t>preview’</a:t>
            </a:r>
            <a:r>
              <a:rPr sz="1800" spc="-40" dirty="0">
                <a:solidFill>
                  <a:srgbClr val="1F22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Times New Roman"/>
                <a:cs typeface="Times New Roman"/>
              </a:rPr>
              <a:t>suffix.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77"/>
            <a:ext cx="9144000" cy="496570"/>
          </a:xfrm>
          <a:custGeom>
            <a:avLst/>
            <a:gdLst/>
            <a:ahLst/>
            <a:cxnLst/>
            <a:rect l="l" t="t" r="r" b="b"/>
            <a:pathLst>
              <a:path w="9144000" h="496570">
                <a:moveTo>
                  <a:pt x="9144000" y="0"/>
                </a:moveTo>
                <a:lnTo>
                  <a:pt x="0" y="0"/>
                </a:lnTo>
                <a:lnTo>
                  <a:pt x="0" y="496443"/>
                </a:lnTo>
                <a:lnTo>
                  <a:pt x="9144000" y="49644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2711"/>
            <a:ext cx="9144000" cy="5641975"/>
            <a:chOff x="0" y="362711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6"/>
              <a:ext cx="9144000" cy="2790190"/>
            </a:xfrm>
            <a:custGeom>
              <a:avLst/>
              <a:gdLst/>
              <a:ahLst/>
              <a:cxnLst/>
              <a:rect l="l" t="t" r="r" b="b"/>
              <a:pathLst>
                <a:path w="9144000" h="2790190">
                  <a:moveTo>
                    <a:pt x="9144000" y="0"/>
                  </a:moveTo>
                  <a:lnTo>
                    <a:pt x="0" y="0"/>
                  </a:lnTo>
                  <a:lnTo>
                    <a:pt x="0" y="2790063"/>
                  </a:lnTo>
                  <a:lnTo>
                    <a:pt x="9144000" y="27900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2711"/>
              <a:ext cx="6705600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827" y="4000500"/>
              <a:ext cx="4276344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855" y="4946903"/>
              <a:ext cx="3066288" cy="260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647314"/>
            <a:ext cx="851408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3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3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also</a:t>
            </a:r>
            <a:r>
              <a:rPr sz="2000" spc="3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called</a:t>
            </a:r>
            <a:r>
              <a:rPr sz="2000" spc="3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3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“internal</a:t>
            </a:r>
            <a:r>
              <a:rPr sz="2000" spc="3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cloud”</a:t>
            </a:r>
            <a:r>
              <a:rPr sz="2000" spc="3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&amp;</a:t>
            </a:r>
            <a:r>
              <a:rPr sz="2000" spc="3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3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refers</a:t>
            </a:r>
            <a:r>
              <a:rPr sz="2000" spc="3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3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3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ability</a:t>
            </a:r>
            <a:r>
              <a:rPr sz="2000" spc="3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3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access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systems</a:t>
            </a:r>
            <a:r>
              <a:rPr sz="2000" spc="-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services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within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given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border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or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organization.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platform</a:t>
            </a:r>
            <a:r>
              <a:rPr sz="20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implemented</a:t>
            </a:r>
            <a:r>
              <a:rPr sz="2000" spc="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z="20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cloud-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based</a:t>
            </a:r>
            <a:r>
              <a:rPr sz="20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secure</a:t>
            </a:r>
            <a:r>
              <a:rPr sz="2000" spc="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environment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that</a:t>
            </a:r>
            <a:r>
              <a:rPr sz="2000" spc="2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2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protected</a:t>
            </a:r>
            <a:r>
              <a:rPr sz="2000" spc="2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by</a:t>
            </a:r>
            <a:r>
              <a:rPr sz="2000" spc="2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powerful</a:t>
            </a:r>
            <a:r>
              <a:rPr sz="2000" spc="2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firewalls</a:t>
            </a:r>
            <a:r>
              <a:rPr sz="2000" spc="2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2000" spc="25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under</a:t>
            </a:r>
            <a:r>
              <a:rPr sz="2000" spc="2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2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supervision</a:t>
            </a:r>
            <a:r>
              <a:rPr sz="2000" spc="2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2000" spc="25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an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organization’s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department.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private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gives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greater</a:t>
            </a:r>
            <a:r>
              <a:rPr sz="2000" spc="-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flexibility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control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over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resources.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823264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Advantages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Private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Better</a:t>
            </a:r>
            <a:r>
              <a:rPr sz="2000" b="1" spc="2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Control:</a:t>
            </a:r>
            <a:r>
              <a:rPr sz="2000" b="1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</a:t>
            </a:r>
            <a:r>
              <a:rPr sz="2000" spc="2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2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25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sole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owner</a:t>
            </a:r>
            <a:r>
              <a:rPr sz="20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25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property.</a:t>
            </a:r>
            <a:r>
              <a:rPr sz="2000" spc="2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</a:t>
            </a:r>
            <a:r>
              <a:rPr sz="2000" spc="2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gain</a:t>
            </a:r>
            <a:r>
              <a:rPr sz="20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complete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command</a:t>
            </a:r>
            <a:r>
              <a:rPr sz="20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over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integration,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operations,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policies,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user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behavior.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000" b="1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Security</a:t>
            </a:r>
            <a:r>
              <a:rPr sz="2000" b="1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b="1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Privacy:</a:t>
            </a:r>
            <a:r>
              <a:rPr sz="2000" b="1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It’s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suitable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for</a:t>
            </a:r>
            <a:r>
              <a:rPr sz="2000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storing</a:t>
            </a:r>
            <a:r>
              <a:rPr sz="2000" spc="20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corporate</a:t>
            </a:r>
            <a:r>
              <a:rPr sz="2000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information</a:t>
            </a:r>
            <a:r>
              <a:rPr sz="2000" spc="2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only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authorized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staff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have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access.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2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segmenting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resources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within</a:t>
            </a:r>
            <a:r>
              <a:rPr sz="2000" spc="25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same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infrastructure,</a:t>
            </a:r>
            <a:r>
              <a:rPr sz="20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improved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access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security</a:t>
            </a:r>
            <a:r>
              <a:rPr sz="2000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achieved.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Supports</a:t>
            </a:r>
            <a:r>
              <a:rPr sz="2000" b="1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Legacy</a:t>
            </a:r>
            <a:r>
              <a:rPr sz="2000" b="1" spc="3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Systems:</a:t>
            </a:r>
            <a:r>
              <a:rPr sz="2000" b="1" spc="3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sz="2000" spc="3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approach</a:t>
            </a:r>
            <a:r>
              <a:rPr sz="20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3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designed</a:t>
            </a:r>
            <a:r>
              <a:rPr sz="2000" spc="3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3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work</a:t>
            </a:r>
            <a:r>
              <a:rPr sz="2000" spc="3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with</a:t>
            </a:r>
            <a:r>
              <a:rPr sz="2000" spc="3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legacy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systems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unable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access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6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Customization:</a:t>
            </a:r>
            <a:r>
              <a:rPr sz="2000" b="1" spc="3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Unlike</a:t>
            </a:r>
            <a:r>
              <a:rPr sz="2000" spc="3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2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3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3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deployment,</a:t>
            </a:r>
            <a:r>
              <a:rPr sz="2000" spc="3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3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private</a:t>
            </a:r>
            <a:r>
              <a:rPr sz="2000" spc="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3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allows</a:t>
            </a:r>
            <a:r>
              <a:rPr sz="2000" spc="3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company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tailor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its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solution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meet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its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specific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Disadvantages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Private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857626"/>
            <a:ext cx="85140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Less</a:t>
            </a:r>
            <a:r>
              <a:rPr sz="2000" b="1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scalable:</a:t>
            </a:r>
            <a:r>
              <a:rPr sz="2000" b="1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Private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scaled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within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1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certain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range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1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there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less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number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clients.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Costly:</a:t>
            </a:r>
            <a:r>
              <a:rPr sz="20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Private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more</a:t>
            </a:r>
            <a:r>
              <a:rPr sz="20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costly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they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personalized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facilities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4" y="1991829"/>
            <a:ext cx="8830056" cy="4035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Hybrid</a:t>
            </a:r>
            <a:r>
              <a:rPr spc="-45" dirty="0"/>
              <a:t> </a:t>
            </a:r>
            <a:r>
              <a:rPr spc="-10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51471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bridging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private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worlds</a:t>
            </a:r>
            <a:r>
              <a:rPr sz="20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with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layer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proprietary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software,</a:t>
            </a:r>
            <a:endParaRPr sz="2000">
              <a:latin typeface="Times New Roman"/>
              <a:cs typeface="Times New Roman"/>
            </a:endParaRPr>
          </a:p>
          <a:p>
            <a:pPr marL="299085" marR="5080" algn="just">
              <a:lnSpc>
                <a:spcPct val="200000"/>
              </a:lnSpc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hybrid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computing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gives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best</a:t>
            </a:r>
            <a:r>
              <a:rPr sz="20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both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worlds.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With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hybrid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solution,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may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host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 app in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safe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environment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while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taking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advantage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public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cloud’s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cost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savings.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2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Organizations</a:t>
            </a:r>
            <a:r>
              <a:rPr sz="2000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move</a:t>
            </a:r>
            <a:r>
              <a:rPr sz="2000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000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applications</a:t>
            </a:r>
            <a:r>
              <a:rPr sz="20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between</a:t>
            </a:r>
            <a:r>
              <a:rPr sz="20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different</a:t>
            </a:r>
            <a:r>
              <a:rPr sz="20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</a:t>
            </a:r>
            <a:r>
              <a:rPr sz="2000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using</a:t>
            </a:r>
            <a:r>
              <a:rPr sz="20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a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combination</a:t>
            </a:r>
            <a:r>
              <a:rPr sz="20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3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two</a:t>
            </a:r>
            <a:r>
              <a:rPr sz="2000" spc="3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or</a:t>
            </a:r>
            <a:r>
              <a:rPr sz="20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more</a:t>
            </a:r>
            <a:r>
              <a:rPr sz="20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3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</a:t>
            </a:r>
            <a:r>
              <a:rPr sz="2000" spc="3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methods,</a:t>
            </a:r>
            <a:r>
              <a:rPr sz="20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depending</a:t>
            </a:r>
            <a:r>
              <a:rPr sz="2000" spc="3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</a:t>
            </a:r>
            <a:r>
              <a:rPr sz="2000" spc="3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their 	needs.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667000"/>
            <a:ext cx="71628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3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Hybrid</a:t>
            </a:r>
            <a:r>
              <a:rPr spc="-25" dirty="0"/>
              <a:t> </a:t>
            </a:r>
            <a:r>
              <a:rPr dirty="0"/>
              <a:t>Cloud</a:t>
            </a:r>
            <a:r>
              <a:rPr spc="-35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513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1663064" algn="l"/>
                <a:tab pos="2257425" algn="l"/>
                <a:tab pos="3343910" algn="l"/>
                <a:tab pos="4784725" algn="l"/>
                <a:tab pos="5377180" algn="l"/>
                <a:tab pos="6096635" algn="l"/>
                <a:tab pos="7197090" algn="l"/>
                <a:tab pos="7748905" algn="l"/>
              </a:tabLst>
            </a:pPr>
            <a:r>
              <a:rPr sz="2000" b="1" spc="-10" dirty="0">
                <a:solidFill>
                  <a:srgbClr val="273139"/>
                </a:solidFill>
                <a:latin typeface="Arial"/>
                <a:cs typeface="Arial"/>
              </a:rPr>
              <a:t>Flexibility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273139"/>
                </a:solidFill>
                <a:latin typeface="Arial"/>
                <a:cs typeface="Arial"/>
              </a:rPr>
              <a:t>control: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Businesses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with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more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flexibility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can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9804" y="3866769"/>
            <a:ext cx="9982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675" algn="l"/>
              </a:tabLst>
            </a:pP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only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569" y="3257169"/>
            <a:ext cx="731964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personalized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solutions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that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meet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their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particular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needs.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1226820" algn="l"/>
                <a:tab pos="2435860" algn="l"/>
                <a:tab pos="3321050" algn="l"/>
                <a:tab pos="4278630" algn="l"/>
                <a:tab pos="5333365" algn="l"/>
                <a:tab pos="6726555" algn="l"/>
              </a:tabLst>
            </a:pPr>
            <a:r>
              <a:rPr sz="2000" b="1" spc="-10" dirty="0">
                <a:solidFill>
                  <a:srgbClr val="273139"/>
                </a:solidFill>
                <a:latin typeface="Arial"/>
                <a:cs typeface="Arial"/>
              </a:rPr>
              <a:t>Cost: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Because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clouds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provide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scalability,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you’ll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responsible</a:t>
            </a:r>
            <a:r>
              <a:rPr sz="2000" spc="-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paying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for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extra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capacity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if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you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require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it.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569" y="5086350"/>
            <a:ext cx="85147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Security:</a:t>
            </a:r>
            <a:r>
              <a:rPr sz="20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Because</a:t>
            </a:r>
            <a:r>
              <a:rPr sz="2000" spc="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sz="20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properly</a:t>
            </a:r>
            <a:r>
              <a:rPr sz="20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separated,</a:t>
            </a:r>
            <a:r>
              <a:rPr sz="20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chances</a:t>
            </a:r>
            <a:r>
              <a:rPr sz="20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2000" spc="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sz="2000" spc="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theft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by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attackers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are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considerably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reduced.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Hybrid</a:t>
            </a:r>
            <a:r>
              <a:rPr spc="-45" dirty="0"/>
              <a:t> </a:t>
            </a:r>
            <a:r>
              <a:rPr dirty="0"/>
              <a:t>Cloud</a:t>
            </a:r>
            <a:r>
              <a:rPr spc="-4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51281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Difficult</a:t>
            </a:r>
            <a:r>
              <a:rPr sz="2000" b="1" spc="35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to</a:t>
            </a:r>
            <a:r>
              <a:rPr sz="2000" b="1" spc="3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manage:</a:t>
            </a:r>
            <a:r>
              <a:rPr sz="2000" b="1" spc="36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Hybrid</a:t>
            </a:r>
            <a:r>
              <a:rPr sz="2000" spc="3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clouds</a:t>
            </a:r>
            <a:r>
              <a:rPr sz="2000" spc="3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are</a:t>
            </a:r>
            <a:r>
              <a:rPr sz="2000" spc="3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difficult</a:t>
            </a:r>
            <a:r>
              <a:rPr sz="2000" spc="3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3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manage</a:t>
            </a:r>
            <a:r>
              <a:rPr sz="2000" spc="3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2000" spc="3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3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3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combination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both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private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cloud.</a:t>
            </a:r>
            <a:r>
              <a:rPr sz="20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So,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complex.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Slow</a:t>
            </a:r>
            <a:r>
              <a:rPr sz="2000" b="1" spc="25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data</a:t>
            </a:r>
            <a:r>
              <a:rPr sz="2000" b="1" spc="2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3139"/>
                </a:solidFill>
                <a:latin typeface="Arial"/>
                <a:cs typeface="Arial"/>
              </a:rPr>
              <a:t>transmission:</a:t>
            </a:r>
            <a:r>
              <a:rPr sz="2000" b="1" spc="229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sz="2000" spc="2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transmission</a:t>
            </a:r>
            <a:r>
              <a:rPr sz="2000" spc="2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z="2000" spc="2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2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hybrid</a:t>
            </a:r>
            <a:r>
              <a:rPr sz="2000" spc="2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229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takes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place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through</a:t>
            </a:r>
            <a:r>
              <a:rPr sz="2000" spc="-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public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so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latency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occurs.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Community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Cloud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67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273139"/>
                </a:solidFill>
              </a:rPr>
              <a:t>It</a:t>
            </a:r>
            <a:r>
              <a:rPr spc="5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allows</a:t>
            </a:r>
            <a:r>
              <a:rPr spc="4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systems</a:t>
            </a:r>
            <a:r>
              <a:rPr spc="6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and</a:t>
            </a:r>
            <a:r>
              <a:rPr spc="5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services</a:t>
            </a:r>
            <a:r>
              <a:rPr spc="6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to</a:t>
            </a:r>
            <a:r>
              <a:rPr spc="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be</a:t>
            </a:r>
            <a:r>
              <a:rPr spc="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accessible</a:t>
            </a:r>
            <a:r>
              <a:rPr spc="4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by</a:t>
            </a:r>
            <a:r>
              <a:rPr spc="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</a:t>
            </a:r>
            <a:r>
              <a:rPr spc="4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group</a:t>
            </a:r>
            <a:r>
              <a:rPr spc="4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of</a:t>
            </a:r>
            <a:r>
              <a:rPr spc="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organizations.</a:t>
            </a:r>
            <a:r>
              <a:rPr spc="5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It</a:t>
            </a:r>
            <a:r>
              <a:rPr spc="45" dirty="0">
                <a:solidFill>
                  <a:srgbClr val="273139"/>
                </a:solidFill>
              </a:rPr>
              <a:t> </a:t>
            </a:r>
            <a:r>
              <a:rPr spc="-25" dirty="0">
                <a:solidFill>
                  <a:srgbClr val="273139"/>
                </a:solidFill>
              </a:rPr>
              <a:t>is</a:t>
            </a:r>
          </a:p>
          <a:p>
            <a:pPr marL="299085" marR="5080">
              <a:lnSpc>
                <a:spcPct val="200000"/>
              </a:lnSpc>
            </a:pPr>
            <a:r>
              <a:rPr dirty="0">
                <a:solidFill>
                  <a:srgbClr val="273139"/>
                </a:solidFill>
              </a:rPr>
              <a:t>a distributed system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that is</a:t>
            </a:r>
            <a:r>
              <a:rPr spc="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created</a:t>
            </a:r>
            <a:r>
              <a:rPr spc="-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by</a:t>
            </a:r>
            <a:r>
              <a:rPr spc="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integrating</a:t>
            </a:r>
            <a:r>
              <a:rPr spc="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services</a:t>
            </a:r>
            <a:r>
              <a:rPr spc="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of different </a:t>
            </a:r>
            <a:r>
              <a:rPr spc="-10" dirty="0">
                <a:solidFill>
                  <a:srgbClr val="273139"/>
                </a:solidFill>
              </a:rPr>
              <a:t>clouds </a:t>
            </a:r>
            <a:r>
              <a:rPr dirty="0">
                <a:solidFill>
                  <a:srgbClr val="273139"/>
                </a:solidFill>
              </a:rPr>
              <a:t>to</a:t>
            </a:r>
            <a:r>
              <a:rPr spc="-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address</a:t>
            </a:r>
            <a:r>
              <a:rPr spc="-4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specific</a:t>
            </a:r>
            <a:r>
              <a:rPr spc="-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needs</a:t>
            </a:r>
            <a:r>
              <a:rPr spc="-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of</a:t>
            </a:r>
            <a:r>
              <a:rPr spc="-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community, industry,</a:t>
            </a:r>
            <a:r>
              <a:rPr spc="-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</a:t>
            </a:r>
            <a:r>
              <a:rPr spc="-20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business.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>
              <a:solidFill>
                <a:srgbClr val="273139"/>
              </a:solidFill>
            </a:endParaRPr>
          </a:p>
          <a:p>
            <a:pPr marL="297815" indent="-285750">
              <a:lnSpc>
                <a:spcPct val="100000"/>
              </a:lnSpc>
              <a:buFont typeface="Wingdings"/>
              <a:buChar char=""/>
              <a:tabLst>
                <a:tab pos="297815" algn="l"/>
                <a:tab pos="299085" algn="l"/>
              </a:tabLst>
            </a:pPr>
            <a:r>
              <a:rPr dirty="0">
                <a:solidFill>
                  <a:srgbClr val="273139"/>
                </a:solidFill>
              </a:rPr>
              <a:t>The</a:t>
            </a:r>
            <a:r>
              <a:rPr spc="17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infrastructure</a:t>
            </a:r>
            <a:r>
              <a:rPr spc="1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of</a:t>
            </a:r>
            <a:r>
              <a:rPr spc="16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17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community</a:t>
            </a:r>
            <a:r>
              <a:rPr spc="17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could</a:t>
            </a:r>
            <a:r>
              <a:rPr spc="16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be</a:t>
            </a:r>
            <a:r>
              <a:rPr spc="1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shared</a:t>
            </a:r>
            <a:r>
              <a:rPr spc="16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between</a:t>
            </a:r>
            <a:r>
              <a:rPr spc="17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165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organization</a:t>
            </a:r>
          </a:p>
          <a:p>
            <a:pPr marL="299085" marR="5715">
              <a:lnSpc>
                <a:spcPct val="200000"/>
              </a:lnSpc>
              <a:spcBef>
                <a:spcPts val="5"/>
              </a:spcBef>
            </a:pPr>
            <a:r>
              <a:rPr dirty="0">
                <a:solidFill>
                  <a:srgbClr val="273139"/>
                </a:solidFill>
              </a:rPr>
              <a:t>which</a:t>
            </a:r>
            <a:r>
              <a:rPr spc="1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has</a:t>
            </a:r>
            <a:r>
              <a:rPr spc="114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shared</a:t>
            </a:r>
            <a:r>
              <a:rPr spc="1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concerns</a:t>
            </a:r>
            <a:r>
              <a:rPr spc="1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</a:t>
            </a:r>
            <a:r>
              <a:rPr spc="1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tasks.</a:t>
            </a:r>
            <a:r>
              <a:rPr spc="1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It</a:t>
            </a:r>
            <a:r>
              <a:rPr spc="114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is</a:t>
            </a:r>
            <a:r>
              <a:rPr spc="114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generally</a:t>
            </a:r>
            <a:r>
              <a:rPr spc="1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managed</a:t>
            </a:r>
            <a:r>
              <a:rPr spc="1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by</a:t>
            </a:r>
            <a:r>
              <a:rPr spc="1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</a:t>
            </a:r>
            <a:r>
              <a:rPr spc="1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third</a:t>
            </a:r>
            <a:r>
              <a:rPr spc="114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party</a:t>
            </a:r>
            <a:r>
              <a:rPr spc="114" dirty="0">
                <a:solidFill>
                  <a:srgbClr val="273139"/>
                </a:solidFill>
              </a:rPr>
              <a:t> </a:t>
            </a:r>
            <a:r>
              <a:rPr spc="-25" dirty="0">
                <a:solidFill>
                  <a:srgbClr val="273139"/>
                </a:solidFill>
              </a:rPr>
              <a:t>or </a:t>
            </a:r>
            <a:r>
              <a:rPr dirty="0">
                <a:solidFill>
                  <a:srgbClr val="273139"/>
                </a:solidFill>
              </a:rPr>
              <a:t>by</a:t>
            </a:r>
            <a:r>
              <a:rPr spc="-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combination</a:t>
            </a:r>
            <a:r>
              <a:rPr spc="-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of</a:t>
            </a:r>
            <a:r>
              <a:rPr spc="-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one</a:t>
            </a:r>
            <a:r>
              <a:rPr spc="-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</a:t>
            </a:r>
            <a:r>
              <a:rPr spc="-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more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organizations</a:t>
            </a:r>
            <a:r>
              <a:rPr spc="-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in</a:t>
            </a:r>
            <a:r>
              <a:rPr spc="-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community.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514600"/>
            <a:ext cx="7924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Community</a:t>
            </a:r>
            <a:r>
              <a:rPr spc="-30" dirty="0"/>
              <a:t> </a:t>
            </a:r>
            <a:r>
              <a:rPr dirty="0"/>
              <a:t>Cloud</a:t>
            </a:r>
            <a:r>
              <a:rPr spc="-5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Cost</a:t>
            </a:r>
            <a:r>
              <a:rPr b="1" spc="4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Effective:</a:t>
            </a:r>
            <a:r>
              <a:rPr b="1" spc="40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73139"/>
                </a:solidFill>
              </a:rPr>
              <a:t>It</a:t>
            </a:r>
            <a:r>
              <a:rPr spc="409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is</a:t>
            </a:r>
            <a:r>
              <a:rPr spc="415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cost-</a:t>
            </a:r>
            <a:r>
              <a:rPr dirty="0">
                <a:solidFill>
                  <a:srgbClr val="273139"/>
                </a:solidFill>
              </a:rPr>
              <a:t>effective</a:t>
            </a:r>
            <a:r>
              <a:rPr spc="4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because</a:t>
            </a:r>
            <a:r>
              <a:rPr spc="409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4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cloud</a:t>
            </a:r>
            <a:r>
              <a:rPr spc="4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is</a:t>
            </a:r>
            <a:r>
              <a:rPr spc="41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shared</a:t>
            </a:r>
            <a:r>
              <a:rPr spc="409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by</a:t>
            </a:r>
            <a:r>
              <a:rPr spc="395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multiple </a:t>
            </a:r>
            <a:r>
              <a:rPr dirty="0">
                <a:solidFill>
                  <a:srgbClr val="273139"/>
                </a:solidFill>
              </a:rPr>
              <a:t>organizations</a:t>
            </a:r>
            <a:r>
              <a:rPr spc="-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</a:t>
            </a:r>
            <a:r>
              <a:rPr spc="-15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communities.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Security:</a:t>
            </a:r>
            <a:r>
              <a:rPr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73139"/>
                </a:solidFill>
              </a:rPr>
              <a:t>Community</a:t>
            </a:r>
            <a:r>
              <a:rPr spc="-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cloud</a:t>
            </a:r>
            <a:r>
              <a:rPr spc="-3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provides</a:t>
            </a:r>
            <a:r>
              <a:rPr spc="-4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better</a:t>
            </a:r>
            <a:r>
              <a:rPr spc="-20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security.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Shared</a:t>
            </a:r>
            <a:r>
              <a:rPr b="1" spc="3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resources:</a:t>
            </a:r>
            <a:r>
              <a:rPr b="1" spc="3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73139"/>
                </a:solidFill>
              </a:rPr>
              <a:t>It</a:t>
            </a:r>
            <a:r>
              <a:rPr spc="3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allows</a:t>
            </a:r>
            <a:r>
              <a:rPr spc="3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you</a:t>
            </a:r>
            <a:r>
              <a:rPr spc="3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to</a:t>
            </a:r>
            <a:r>
              <a:rPr spc="3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share</a:t>
            </a:r>
            <a:r>
              <a:rPr spc="3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resources,</a:t>
            </a:r>
            <a:r>
              <a:rPr spc="3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infrastructure,</a:t>
            </a:r>
            <a:r>
              <a:rPr spc="32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etc.</a:t>
            </a:r>
            <a:r>
              <a:rPr spc="310" dirty="0">
                <a:solidFill>
                  <a:srgbClr val="273139"/>
                </a:solidFill>
              </a:rPr>
              <a:t> </a:t>
            </a:r>
            <a:r>
              <a:rPr spc="-20" dirty="0">
                <a:solidFill>
                  <a:srgbClr val="273139"/>
                </a:solidFill>
              </a:rPr>
              <a:t>with</a:t>
            </a: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73139"/>
                </a:solidFill>
              </a:rPr>
              <a:t>multiple</a:t>
            </a:r>
            <a:r>
              <a:rPr spc="-60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organizations.</a:t>
            </a: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Collaboration</a:t>
            </a:r>
            <a:r>
              <a:rPr b="1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b="1" spc="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b="1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sharing:</a:t>
            </a:r>
            <a:r>
              <a:rPr b="1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73139"/>
                </a:solidFill>
              </a:rPr>
              <a:t>It</a:t>
            </a:r>
            <a:r>
              <a:rPr spc="9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is</a:t>
            </a:r>
            <a:r>
              <a:rPr spc="8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suitable</a:t>
            </a:r>
            <a:r>
              <a:rPr spc="9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for</a:t>
            </a:r>
            <a:r>
              <a:rPr spc="8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both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collaboration</a:t>
            </a:r>
            <a:r>
              <a:rPr spc="10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and</a:t>
            </a:r>
            <a:r>
              <a:rPr spc="90" dirty="0">
                <a:solidFill>
                  <a:srgbClr val="273139"/>
                </a:solidFill>
              </a:rPr>
              <a:t> </a:t>
            </a:r>
            <a:r>
              <a:rPr spc="-20" dirty="0">
                <a:solidFill>
                  <a:srgbClr val="273139"/>
                </a:solidFill>
              </a:rPr>
              <a:t>data </a:t>
            </a:r>
            <a:r>
              <a:rPr spc="-10" dirty="0">
                <a:solidFill>
                  <a:srgbClr val="273139"/>
                </a:solidFill>
              </a:rPr>
              <a:t>sharing.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Community</a:t>
            </a:r>
            <a:r>
              <a:rPr spc="-50" dirty="0"/>
              <a:t> </a:t>
            </a:r>
            <a:r>
              <a:rPr dirty="0"/>
              <a:t>Cloud</a:t>
            </a:r>
            <a:r>
              <a:rPr spc="-5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Limited</a:t>
            </a:r>
            <a:r>
              <a:rPr b="1" spc="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Scalability:</a:t>
            </a:r>
            <a:r>
              <a:rPr b="1" spc="10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dirty="0">
                <a:solidFill>
                  <a:srgbClr val="273139"/>
                </a:solidFill>
              </a:rPr>
              <a:t>Community</a:t>
            </a:r>
            <a:r>
              <a:rPr spc="5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cloud</a:t>
            </a:r>
            <a:r>
              <a:rPr spc="10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is  relatively</a:t>
            </a:r>
            <a:r>
              <a:rPr spc="10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less</a:t>
            </a:r>
            <a:r>
              <a:rPr spc="5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scalable</a:t>
            </a:r>
            <a:r>
              <a:rPr spc="5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as</a:t>
            </a:r>
            <a:r>
              <a:rPr spc="5" dirty="0">
                <a:solidFill>
                  <a:srgbClr val="273139"/>
                </a:solidFill>
              </a:rPr>
              <a:t>  </a:t>
            </a:r>
            <a:r>
              <a:rPr spc="-20" dirty="0">
                <a:solidFill>
                  <a:srgbClr val="273139"/>
                </a:solidFill>
              </a:rPr>
              <a:t>many </a:t>
            </a:r>
            <a:r>
              <a:rPr dirty="0">
                <a:solidFill>
                  <a:srgbClr val="273139"/>
                </a:solidFill>
              </a:rPr>
              <a:t>organizations</a:t>
            </a:r>
            <a:r>
              <a:rPr spc="204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share</a:t>
            </a:r>
            <a:r>
              <a:rPr spc="215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210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same</a:t>
            </a:r>
            <a:r>
              <a:rPr spc="215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resources</a:t>
            </a:r>
            <a:r>
              <a:rPr spc="210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according</a:t>
            </a:r>
            <a:r>
              <a:rPr spc="210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to</a:t>
            </a:r>
            <a:r>
              <a:rPr spc="215" dirty="0">
                <a:solidFill>
                  <a:srgbClr val="273139"/>
                </a:solidFill>
              </a:rPr>
              <a:t>  </a:t>
            </a:r>
            <a:r>
              <a:rPr dirty="0">
                <a:solidFill>
                  <a:srgbClr val="273139"/>
                </a:solidFill>
              </a:rPr>
              <a:t>their</a:t>
            </a:r>
            <a:r>
              <a:rPr spc="215" dirty="0">
                <a:solidFill>
                  <a:srgbClr val="273139"/>
                </a:solidFill>
              </a:rPr>
              <a:t>  </a:t>
            </a:r>
            <a:r>
              <a:rPr spc="-10" dirty="0">
                <a:solidFill>
                  <a:srgbClr val="273139"/>
                </a:solidFill>
              </a:rPr>
              <a:t>collaborative interests.</a:t>
            </a: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Rigid</a:t>
            </a:r>
            <a:r>
              <a:rPr b="1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b="1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73139"/>
                </a:solidFill>
                <a:latin typeface="Times New Roman"/>
                <a:cs typeface="Times New Roman"/>
              </a:rPr>
              <a:t>customization:</a:t>
            </a:r>
            <a:r>
              <a:rPr b="1" spc="10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73139"/>
                </a:solidFill>
              </a:rPr>
              <a:t>As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data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and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resources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are</a:t>
            </a:r>
            <a:r>
              <a:rPr spc="10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shared</a:t>
            </a:r>
            <a:r>
              <a:rPr spc="1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among</a:t>
            </a:r>
            <a:r>
              <a:rPr spc="100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different</a:t>
            </a: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73139"/>
                </a:solidFill>
              </a:rPr>
              <a:t>organizations</a:t>
            </a:r>
            <a:r>
              <a:rPr spc="8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according</a:t>
            </a:r>
            <a:r>
              <a:rPr spc="9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to</a:t>
            </a:r>
            <a:r>
              <a:rPr spc="8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their</a:t>
            </a:r>
            <a:r>
              <a:rPr spc="8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mutual</a:t>
            </a:r>
            <a:r>
              <a:rPr spc="8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interests</a:t>
            </a:r>
            <a:r>
              <a:rPr spc="8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if</a:t>
            </a:r>
            <a:r>
              <a:rPr spc="9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an</a:t>
            </a:r>
            <a:r>
              <a:rPr spc="8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organization</a:t>
            </a:r>
            <a:r>
              <a:rPr spc="9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wants</a:t>
            </a:r>
            <a:r>
              <a:rPr spc="80" dirty="0">
                <a:solidFill>
                  <a:srgbClr val="273139"/>
                </a:solidFill>
              </a:rPr>
              <a:t> </a:t>
            </a:r>
            <a:r>
              <a:rPr spc="-20" dirty="0">
                <a:solidFill>
                  <a:srgbClr val="273139"/>
                </a:solidFill>
              </a:rPr>
              <a:t>some</a:t>
            </a:r>
          </a:p>
          <a:p>
            <a:pPr marL="355600" marR="8255">
              <a:lnSpc>
                <a:spcPct val="150000"/>
              </a:lnSpc>
              <a:spcBef>
                <a:spcPts val="5"/>
              </a:spcBef>
            </a:pPr>
            <a:r>
              <a:rPr dirty="0">
                <a:solidFill>
                  <a:srgbClr val="273139"/>
                </a:solidFill>
              </a:rPr>
              <a:t>changes</a:t>
            </a:r>
            <a:r>
              <a:rPr spc="36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according</a:t>
            </a:r>
            <a:r>
              <a:rPr spc="36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to</a:t>
            </a:r>
            <a:r>
              <a:rPr spc="3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their</a:t>
            </a:r>
            <a:r>
              <a:rPr spc="35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needs</a:t>
            </a:r>
            <a:r>
              <a:rPr spc="3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they</a:t>
            </a:r>
            <a:r>
              <a:rPr spc="36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cannot</a:t>
            </a:r>
            <a:r>
              <a:rPr spc="35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do</a:t>
            </a:r>
            <a:r>
              <a:rPr spc="36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so</a:t>
            </a:r>
            <a:r>
              <a:rPr spc="34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because</a:t>
            </a:r>
            <a:r>
              <a:rPr spc="35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it</a:t>
            </a:r>
            <a:r>
              <a:rPr spc="35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will</a:t>
            </a:r>
            <a:r>
              <a:rPr spc="34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have</a:t>
            </a:r>
            <a:r>
              <a:rPr spc="365" dirty="0">
                <a:solidFill>
                  <a:srgbClr val="273139"/>
                </a:solidFill>
              </a:rPr>
              <a:t> </a:t>
            </a:r>
            <a:r>
              <a:rPr spc="-25" dirty="0">
                <a:solidFill>
                  <a:srgbClr val="273139"/>
                </a:solidFill>
              </a:rPr>
              <a:t>an </a:t>
            </a:r>
            <a:r>
              <a:rPr dirty="0">
                <a:solidFill>
                  <a:srgbClr val="273139"/>
                </a:solidFill>
              </a:rPr>
              <a:t>impact</a:t>
            </a:r>
            <a:r>
              <a:rPr spc="-10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on</a:t>
            </a:r>
            <a:r>
              <a:rPr spc="-25" dirty="0">
                <a:solidFill>
                  <a:srgbClr val="273139"/>
                </a:solidFill>
              </a:rPr>
              <a:t> </a:t>
            </a:r>
            <a:r>
              <a:rPr dirty="0">
                <a:solidFill>
                  <a:srgbClr val="273139"/>
                </a:solidFill>
              </a:rPr>
              <a:t>other</a:t>
            </a:r>
            <a:r>
              <a:rPr spc="-35" dirty="0">
                <a:solidFill>
                  <a:srgbClr val="273139"/>
                </a:solidFill>
              </a:rPr>
              <a:t> </a:t>
            </a:r>
            <a:r>
              <a:rPr spc="-10" dirty="0">
                <a:solidFill>
                  <a:srgbClr val="273139"/>
                </a:solidFill>
              </a:rPr>
              <a:t>organizations.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Multi-Cloud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715" indent="-285750" algn="just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We’re</a:t>
            </a:r>
            <a:r>
              <a:rPr sz="2000" spc="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talking</a:t>
            </a:r>
            <a:r>
              <a:rPr sz="2000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about</a:t>
            </a:r>
            <a:r>
              <a:rPr sz="2000" spc="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employing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multiple</a:t>
            </a:r>
            <a:r>
              <a:rPr sz="2000" u="sng" spc="6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cloud</a:t>
            </a:r>
            <a:r>
              <a:rPr sz="2000" u="sng" spc="4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providers</a:t>
            </a:r>
            <a:r>
              <a:rPr sz="2000" spc="55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at</a:t>
            </a:r>
            <a:r>
              <a:rPr sz="2000" spc="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same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time</a:t>
            </a:r>
            <a:r>
              <a:rPr sz="20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under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paradigm,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name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implies.</a:t>
            </a:r>
            <a:endParaRPr sz="2000">
              <a:latin typeface="Times New Roman"/>
              <a:cs typeface="Times New Roman"/>
            </a:endParaRPr>
          </a:p>
          <a:p>
            <a:pPr marL="297815" marR="5715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It’s</a:t>
            </a:r>
            <a:r>
              <a:rPr sz="20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similar</a:t>
            </a:r>
            <a:r>
              <a:rPr sz="20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2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hybrid</a:t>
            </a:r>
            <a:r>
              <a:rPr sz="20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2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</a:t>
            </a:r>
            <a:r>
              <a:rPr sz="2000" spc="2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approach,</a:t>
            </a:r>
            <a:r>
              <a:rPr sz="20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sz="20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combines</a:t>
            </a:r>
            <a:r>
              <a:rPr sz="2000" spc="2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public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private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resources.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Instead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merging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private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clouds,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multi-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uses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many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Although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public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providers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numerous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tools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improve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reliability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their</a:t>
            </a:r>
            <a:r>
              <a:rPr sz="2000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services,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mishaps</a:t>
            </a:r>
            <a:r>
              <a:rPr sz="2000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still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occur.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It’s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quite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rare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two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distinct 	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would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have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incident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at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same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moment.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435479"/>
            <a:ext cx="85134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4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43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result,</a:t>
            </a:r>
            <a:r>
              <a:rPr sz="2000" spc="43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4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</a:t>
            </a:r>
            <a:r>
              <a:rPr sz="2000" spc="4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improves</a:t>
            </a:r>
            <a:r>
              <a:rPr sz="2000" spc="4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43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high</a:t>
            </a:r>
            <a:r>
              <a:rPr sz="2000" spc="4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availability</a:t>
            </a:r>
            <a:r>
              <a:rPr sz="2000" spc="4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4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even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more.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936748"/>
            <a:ext cx="3261360" cy="3432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98"/>
            <a:ext cx="9144000" cy="6781800"/>
            <a:chOff x="0" y="76198"/>
            <a:chExt cx="9144000" cy="6781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8"/>
              <a:ext cx="9144000" cy="67818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755" y="2648712"/>
              <a:ext cx="5430012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91711"/>
              <a:ext cx="9144000" cy="713105"/>
            </a:xfrm>
            <a:custGeom>
              <a:avLst/>
              <a:gdLst/>
              <a:ahLst/>
              <a:cxnLst/>
              <a:rect l="l" t="t" r="r" b="b"/>
              <a:pathLst>
                <a:path w="9144000" h="713104">
                  <a:moveTo>
                    <a:pt x="9144000" y="0"/>
                  </a:moveTo>
                  <a:lnTo>
                    <a:pt x="0" y="0"/>
                  </a:lnTo>
                  <a:lnTo>
                    <a:pt x="0" y="712724"/>
                  </a:lnTo>
                  <a:lnTo>
                    <a:pt x="9144000" y="7127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00526" y="3773804"/>
            <a:ext cx="2961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6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Concepts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0" dirty="0">
                <a:solidFill>
                  <a:srgbClr val="000000"/>
                </a:solidFill>
                <a:latin typeface="Calibri"/>
                <a:cs typeface="Calibri"/>
              </a:rPr>
              <a:t>Module-</a:t>
            </a:r>
            <a:r>
              <a:rPr sz="3500" b="1" spc="-5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2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Multi-</a:t>
            </a:r>
            <a:r>
              <a:rPr dirty="0"/>
              <a:t>Cloud</a:t>
            </a:r>
            <a:r>
              <a:rPr spc="-2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mix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match</a:t>
            </a:r>
            <a:r>
              <a:rPr sz="2000" spc="1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best</a:t>
            </a:r>
            <a:r>
              <a:rPr sz="20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features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each</a:t>
            </a:r>
            <a:r>
              <a:rPr sz="2000" spc="2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provider’s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</a:t>
            </a:r>
            <a:r>
              <a:rPr sz="2000" spc="1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suit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demands</a:t>
            </a:r>
            <a:r>
              <a:rPr sz="20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your</a:t>
            </a:r>
            <a:r>
              <a:rPr sz="20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apps,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workloads,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business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choosing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different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providers.</a:t>
            </a:r>
            <a:endParaRPr sz="20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Reduced</a:t>
            </a:r>
            <a:r>
              <a:rPr sz="2000" b="1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Latency:</a:t>
            </a:r>
            <a:r>
              <a:rPr sz="2000" b="1" spc="2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2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reduce</a:t>
            </a:r>
            <a:r>
              <a:rPr sz="20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latency</a:t>
            </a:r>
            <a:r>
              <a:rPr sz="2000" spc="2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improve</a:t>
            </a:r>
            <a:r>
              <a:rPr sz="2000" spc="2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user</a:t>
            </a:r>
            <a:r>
              <a:rPr sz="20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experience,</a:t>
            </a:r>
            <a:r>
              <a:rPr sz="2000" spc="2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</a:t>
            </a:r>
            <a:r>
              <a:rPr sz="2000" spc="2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choose</a:t>
            </a:r>
            <a:r>
              <a:rPr sz="20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regions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zones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close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your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clients.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High</a:t>
            </a:r>
            <a:r>
              <a:rPr sz="20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availability</a:t>
            </a:r>
            <a:r>
              <a:rPr sz="2000" b="1" spc="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service:</a:t>
            </a:r>
            <a:r>
              <a:rPr sz="20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It’s</a:t>
            </a:r>
            <a:r>
              <a:rPr sz="2000" spc="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quite</a:t>
            </a:r>
            <a:r>
              <a:rPr sz="2000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rare</a:t>
            </a:r>
            <a:r>
              <a:rPr sz="20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0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two</a:t>
            </a:r>
            <a:r>
              <a:rPr sz="2000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distinct</a:t>
            </a:r>
            <a:r>
              <a:rPr sz="20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</a:t>
            </a:r>
            <a:r>
              <a:rPr sz="20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would</a:t>
            </a:r>
            <a:r>
              <a:rPr sz="2000" spc="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have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incident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at</a:t>
            </a:r>
            <a:r>
              <a:rPr sz="20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same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moment.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So,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1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improves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high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availability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4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Multi-</a:t>
            </a:r>
            <a:r>
              <a:rPr dirty="0"/>
              <a:t>Cloud</a:t>
            </a:r>
            <a:r>
              <a:rPr spc="-25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2175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Complex:</a:t>
            </a:r>
            <a:r>
              <a:rPr sz="2000" b="1" spc="3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3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combination</a:t>
            </a:r>
            <a:r>
              <a:rPr sz="2000" spc="3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3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many</a:t>
            </a:r>
            <a:r>
              <a:rPr sz="2000" spc="3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clouds</a:t>
            </a:r>
            <a:r>
              <a:rPr sz="2000" spc="3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makes</a:t>
            </a:r>
            <a:r>
              <a:rPr sz="2000" spc="3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3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system</a:t>
            </a:r>
            <a:r>
              <a:rPr sz="2000" spc="3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complex</a:t>
            </a:r>
            <a:r>
              <a:rPr sz="2000" spc="3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bottlenecks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may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occur.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Security</a:t>
            </a:r>
            <a:r>
              <a:rPr sz="2000" b="1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issue:</a:t>
            </a:r>
            <a:r>
              <a:rPr sz="2000" b="1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Due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complex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structure,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there</a:t>
            </a:r>
            <a:r>
              <a:rPr sz="20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may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loopholes</a:t>
            </a:r>
            <a:r>
              <a:rPr sz="2000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which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hacker</a:t>
            </a:r>
            <a:r>
              <a:rPr sz="2000" spc="-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take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advantage</a:t>
            </a:r>
            <a:r>
              <a:rPr sz="20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hence,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makes</a:t>
            </a:r>
            <a:r>
              <a:rPr sz="20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insecure.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Comparison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2508250"/>
          <a:ext cx="8353424" cy="395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  <a:tabLst>
                          <a:tab pos="64770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Cloud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Cloud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Community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Cloud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Hybrid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Cloud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Initial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Setup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Easy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735" marR="158750" indent="-190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Complex,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setup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158115" indent="-190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Complex,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setup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158115" indent="-190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Complex,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setup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528320" marR="365760" indent="-1574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Scalability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Flexibility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Highest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Low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Fixed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Cost-Comparison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Cost-Effective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Costly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8290" marR="280035" indent="3302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Distributed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among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members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1480" marR="187325" indent="-2165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cloud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Reliability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Low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Low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Security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Low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Privacy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Low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High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Cloud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Computing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533014"/>
            <a:ext cx="5572125" cy="3681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There</a:t>
            </a:r>
            <a:r>
              <a:rPr sz="2000" spc="-40" dirty="0">
                <a:solidFill>
                  <a:srgbClr val="222E3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are</a:t>
            </a:r>
            <a:r>
              <a:rPr sz="2000" spc="-25" dirty="0">
                <a:solidFill>
                  <a:srgbClr val="222E3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three</a:t>
            </a:r>
            <a:r>
              <a:rPr sz="2000" spc="-35" dirty="0">
                <a:solidFill>
                  <a:srgbClr val="222E3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main</a:t>
            </a:r>
            <a:r>
              <a:rPr sz="2000" spc="-30" dirty="0">
                <a:solidFill>
                  <a:srgbClr val="222E3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models</a:t>
            </a:r>
            <a:r>
              <a:rPr sz="2000" spc="-35" dirty="0">
                <a:solidFill>
                  <a:srgbClr val="222E3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222E3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22E3D"/>
                </a:solidFill>
                <a:latin typeface="Arial MT"/>
                <a:cs typeface="Arial MT"/>
              </a:rPr>
              <a:t>cloud</a:t>
            </a:r>
            <a:r>
              <a:rPr sz="2000" spc="-10" dirty="0">
                <a:solidFill>
                  <a:srgbClr val="222E3D"/>
                </a:solidFill>
                <a:latin typeface="Arial MT"/>
                <a:cs typeface="Arial MT"/>
              </a:rPr>
              <a:t> computing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Infrastructure</a:t>
            </a:r>
            <a:r>
              <a:rPr sz="2000" spc="-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service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(IaaS)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Platform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service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(PaaS)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Software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service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(SaaS)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73139"/>
              </a:buClr>
              <a:buFont typeface="Arial MT"/>
              <a:buAutoNum type="arabicPeriod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273139"/>
              </a:buClr>
              <a:buFont typeface="Arial MT"/>
              <a:buAutoNum type="arabicPeriod"/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Note: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There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are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other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two</a:t>
            </a:r>
            <a:r>
              <a:rPr sz="20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types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models:</a:t>
            </a:r>
            <a:endParaRPr sz="2000">
              <a:latin typeface="Arial MT"/>
              <a:cs typeface="Arial MT"/>
            </a:endParaRPr>
          </a:p>
          <a:p>
            <a:pPr marL="659765" lvl="1" indent="-193675">
              <a:lnSpc>
                <a:spcPct val="100000"/>
              </a:lnSpc>
              <a:spcBef>
                <a:spcPts val="10"/>
              </a:spcBef>
              <a:buSzPct val="94444"/>
              <a:buAutoNum type="arabicPeriod"/>
              <a:tabLst>
                <a:tab pos="659765" algn="l"/>
              </a:tabLst>
            </a:pP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Anything/Everything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1800" spc="-4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service</a:t>
            </a:r>
            <a:r>
              <a:rPr sz="18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Arial MT"/>
                <a:cs typeface="Arial MT"/>
              </a:rPr>
              <a:t>(XaaS)</a:t>
            </a:r>
            <a:endParaRPr sz="1800">
              <a:latin typeface="Arial MT"/>
              <a:cs typeface="Arial MT"/>
            </a:endParaRPr>
          </a:p>
          <a:p>
            <a:pPr marL="659130" lvl="1" indent="-193675">
              <a:lnSpc>
                <a:spcPct val="100000"/>
              </a:lnSpc>
              <a:buSzPct val="94444"/>
              <a:buAutoNum type="arabicPeriod"/>
              <a:tabLst>
                <a:tab pos="659130" algn="l"/>
              </a:tabLst>
            </a:pP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18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Service</a:t>
            </a:r>
            <a:r>
              <a:rPr sz="18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Arial MT"/>
                <a:cs typeface="Arial MT"/>
              </a:rPr>
              <a:t>(FaaS)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647314"/>
            <a:ext cx="851408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These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sometimes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called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b="1" spc="1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computing</a:t>
            </a:r>
            <a:r>
              <a:rPr sz="2000" b="1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stack</a:t>
            </a:r>
            <a:r>
              <a:rPr sz="2000" b="1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because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they</a:t>
            </a:r>
            <a:r>
              <a:rPr sz="2000" spc="1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built</a:t>
            </a:r>
            <a:endParaRPr sz="2000">
              <a:latin typeface="Times New Roman"/>
              <a:cs typeface="Times New Roman"/>
            </a:endParaRPr>
          </a:p>
          <a:p>
            <a:pPr marL="299085" marR="5715">
              <a:lnSpc>
                <a:spcPct val="200000"/>
              </a:lnSpc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top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one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another.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Knowing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what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they are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how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they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different,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makes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easier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accomplish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goals.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/>
              <a:buChar char=""/>
              <a:tabLst>
                <a:tab pos="297815" algn="l"/>
                <a:tab pos="299085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These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abstraction</a:t>
            </a:r>
            <a:r>
              <a:rPr sz="2000" spc="25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layers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also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000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viewed</a:t>
            </a:r>
            <a:r>
              <a:rPr sz="2000" spc="2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22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layered</a:t>
            </a:r>
            <a:r>
              <a:rPr sz="2000" b="1" spc="229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architecture</a:t>
            </a:r>
            <a:r>
              <a:rPr sz="2000" b="1" spc="2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where</a:t>
            </a:r>
            <a:endParaRPr sz="2000">
              <a:latin typeface="Times New Roman"/>
              <a:cs typeface="Times New Roman"/>
            </a:endParaRPr>
          </a:p>
          <a:p>
            <a:pPr marL="299085" marR="5715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higher</a:t>
            </a:r>
            <a:r>
              <a:rPr sz="20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layer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composed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services</a:t>
            </a:r>
            <a:r>
              <a:rPr sz="20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underlying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layer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i.e,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SaaS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provide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Infrastructure.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754368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2200"/>
            <a:ext cx="9095232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" y="1663065"/>
            <a:ext cx="6644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  <a:tab pos="3037840" algn="l"/>
                <a:tab pos="3684270" algn="l"/>
                <a:tab pos="4140200" algn="l"/>
                <a:tab pos="5592445" algn="l"/>
              </a:tabLst>
            </a:pPr>
            <a:r>
              <a:rPr spc="-25" dirty="0">
                <a:latin typeface="Calibri"/>
                <a:cs typeface="Calibri"/>
              </a:rPr>
              <a:t>1.</a:t>
            </a:r>
            <a:r>
              <a:rPr dirty="0">
                <a:latin typeface="Calibri"/>
                <a:cs typeface="Calibri"/>
              </a:rPr>
              <a:t>	</a:t>
            </a:r>
            <a:r>
              <a:rPr spc="-10" dirty="0"/>
              <a:t>Infrastructure</a:t>
            </a:r>
            <a:r>
              <a:rPr dirty="0"/>
              <a:t>	</a:t>
            </a:r>
            <a:r>
              <a:rPr spc="-25" dirty="0"/>
              <a:t>as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service</a:t>
            </a:r>
            <a:r>
              <a:rPr dirty="0"/>
              <a:t>	</a:t>
            </a:r>
            <a:r>
              <a:rPr spc="-10" dirty="0"/>
              <a:t>(IaaS)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895985" algn="l"/>
                <a:tab pos="1208405" algn="l"/>
                <a:tab pos="1760220" algn="l"/>
                <a:tab pos="2599055" algn="l"/>
                <a:tab pos="2954020" algn="l"/>
                <a:tab pos="4100195" algn="l"/>
                <a:tab pos="4457065" algn="l"/>
                <a:tab pos="4712970" algn="l"/>
                <a:tab pos="5618480" algn="l"/>
                <a:tab pos="6546850" algn="l"/>
                <a:tab pos="6846570" algn="l"/>
                <a:tab pos="7158990" algn="l"/>
                <a:tab pos="7416800" algn="l"/>
              </a:tabLst>
            </a:pPr>
            <a:r>
              <a:rPr spc="-20" dirty="0">
                <a:solidFill>
                  <a:srgbClr val="000000"/>
                </a:solidFill>
              </a:rPr>
              <a:t>IaaS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is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0" dirty="0">
                <a:solidFill>
                  <a:srgbClr val="000000"/>
                </a:solidFill>
              </a:rPr>
              <a:t>also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known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as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Hardware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as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Service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(HaaS).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35" dirty="0">
                <a:solidFill>
                  <a:srgbClr val="000000"/>
                </a:solidFill>
              </a:rPr>
              <a:t>is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computing 	</a:t>
            </a:r>
            <a:r>
              <a:rPr dirty="0">
                <a:solidFill>
                  <a:srgbClr val="000000"/>
                </a:solidFill>
              </a:rPr>
              <a:t>infrastructure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managed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over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internet.</a:t>
            </a: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pc="-10" dirty="0">
                <a:solidFill>
                  <a:srgbClr val="000000"/>
                </a:solidFill>
              </a:rPr>
              <a:t>Features:</a:t>
            </a: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service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scalable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flexible</a:t>
            </a:r>
            <a:endParaRPr sz="2000">
              <a:latin typeface="Times New Roman"/>
              <a:cs typeface="Times New Roman"/>
            </a:endParaRPr>
          </a:p>
          <a:p>
            <a:pPr marL="756285" marR="313690" lvl="1" indent="-287020">
              <a:lnSpc>
                <a:spcPct val="15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Graphical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Intgerface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(GUI)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 </a:t>
            </a:r>
            <a:r>
              <a:rPr sz="2000" dirty="0">
                <a:latin typeface="Times New Roman"/>
                <a:cs typeface="Times New Roman"/>
              </a:rPr>
              <a:t>(API)-based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Automated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administrative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tasks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3124200"/>
            <a:ext cx="3800856" cy="18729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7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IaaS,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building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typically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provide 	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dedicated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IaaS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flexibility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similar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departments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familiar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today.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DigitalOcean,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Linode,</a:t>
            </a:r>
            <a:r>
              <a:rPr sz="2000" spc="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Amazon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(AWS),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Microsoft 	</a:t>
            </a:r>
            <a:r>
              <a:rPr sz="2000" dirty="0">
                <a:latin typeface="Times New Roman"/>
                <a:cs typeface="Times New Roman"/>
              </a:rPr>
              <a:t>Azure,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(GCE),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Rackspace,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Cisco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Metacloud.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2.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Platform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Service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(PaaS)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>
                <a:solidFill>
                  <a:srgbClr val="000000"/>
                </a:solidFill>
              </a:rPr>
              <a:t>PaaS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computing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platform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created</a:t>
            </a:r>
            <a:r>
              <a:rPr spc="1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1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programmer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develop,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test, 	</a:t>
            </a:r>
            <a:r>
              <a:rPr dirty="0">
                <a:solidFill>
                  <a:srgbClr val="000000"/>
                </a:solidFill>
              </a:rPr>
              <a:t>run,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manage the</a:t>
            </a:r>
            <a:r>
              <a:rPr spc="-10" dirty="0">
                <a:solidFill>
                  <a:srgbClr val="000000"/>
                </a:solidFill>
              </a:rPr>
              <a:t> applications.</a:t>
            </a:r>
          </a:p>
          <a:p>
            <a:pPr>
              <a:lnSpc>
                <a:spcPct val="100000"/>
              </a:lnSpc>
              <a:buFont typeface="Wingdings"/>
              <a:buChar char=""/>
            </a:pPr>
            <a:endParaRPr spc="-1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/>
              <a:buChar char=""/>
            </a:pPr>
            <a:endParaRPr spc="-10" dirty="0">
              <a:solidFill>
                <a:srgbClr val="000000"/>
              </a:solidFill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characteristics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PaaS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–</a:t>
            </a:r>
          </a:p>
          <a:p>
            <a:pPr>
              <a:lnSpc>
                <a:spcPct val="100000"/>
              </a:lnSpc>
              <a:spcBef>
                <a:spcPts val="1730"/>
              </a:spcBef>
              <a:buFont typeface="Wingdings"/>
              <a:buChar char=""/>
            </a:pPr>
            <a:endParaRPr spc="-50" dirty="0">
              <a:solidFill>
                <a:srgbClr val="000000"/>
              </a:solidFill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Accessible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Integrates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 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databases.</a:t>
            </a:r>
            <a:endParaRPr sz="200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Builds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virtualization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easily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scaled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down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organization's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frameworks.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"Auto-</a:t>
            </a:r>
            <a:r>
              <a:rPr sz="2000" spc="-10" dirty="0">
                <a:latin typeface="Times New Roman"/>
                <a:cs typeface="Times New Roman"/>
              </a:rPr>
              <a:t>scale"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64" y="2881883"/>
            <a:ext cx="3829812" cy="1888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Segoe UI"/>
                <a:cs typeface="Segoe UI"/>
              </a:rPr>
              <a:t>What</a:t>
            </a:r>
            <a:r>
              <a:rPr b="1" spc="-40" dirty="0">
                <a:latin typeface="Segoe UI"/>
                <a:cs typeface="Segoe UI"/>
              </a:rPr>
              <a:t> </a:t>
            </a:r>
            <a:r>
              <a:rPr b="1" dirty="0">
                <a:latin typeface="Arial"/>
                <a:cs typeface="Arial"/>
              </a:rPr>
              <a:t>is the </a:t>
            </a:r>
            <a:r>
              <a:rPr b="1" spc="-10" dirty="0">
                <a:latin typeface="Arial"/>
                <a:cs typeface="Arial"/>
              </a:rPr>
              <a:t>cloud?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5153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11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term</a:t>
            </a:r>
            <a:r>
              <a:rPr sz="2000" spc="10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1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1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usually</a:t>
            </a:r>
            <a:r>
              <a:rPr sz="2000" spc="11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used</a:t>
            </a:r>
            <a:r>
              <a:rPr sz="2000" spc="1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1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represent</a:t>
            </a:r>
            <a:r>
              <a:rPr sz="2000" spc="10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12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internet</a:t>
            </a:r>
            <a:r>
              <a:rPr sz="2000" spc="10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but</a:t>
            </a:r>
            <a:r>
              <a:rPr sz="2000" spc="1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1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1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not</a:t>
            </a:r>
            <a:r>
              <a:rPr sz="2000" spc="11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Arial MT"/>
                <a:cs typeface="Arial MT"/>
              </a:rPr>
              <a:t>just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restricted</a:t>
            </a:r>
            <a:r>
              <a:rPr sz="2000" spc="-6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Internet.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It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virtual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storage</a:t>
            </a:r>
            <a:r>
              <a:rPr sz="2000" spc="-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where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stored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third-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party</a:t>
            </a:r>
            <a:r>
              <a:rPr sz="2000" spc="-5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sz="2000" spc="-4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centers.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Storing,</a:t>
            </a:r>
            <a:r>
              <a:rPr sz="2000" spc="19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managing,</a:t>
            </a:r>
            <a:r>
              <a:rPr sz="2000" spc="19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sz="2000" spc="2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accessing</a:t>
            </a:r>
            <a:r>
              <a:rPr sz="2000" spc="20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sz="2000" spc="2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present</a:t>
            </a:r>
            <a:r>
              <a:rPr sz="2000" spc="20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sz="2000" spc="2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2000" spc="20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cloud</a:t>
            </a:r>
            <a:r>
              <a:rPr sz="2000" spc="2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sz="2000" spc="204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typically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referred</a:t>
            </a:r>
            <a:r>
              <a:rPr sz="2000" spc="-6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73139"/>
                </a:solidFill>
                <a:latin typeface="Arial MT"/>
                <a:cs typeface="Arial MT"/>
              </a:rPr>
              <a:t>as</a:t>
            </a:r>
            <a:r>
              <a:rPr sz="20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cloud</a:t>
            </a:r>
            <a:r>
              <a:rPr sz="2000" u="sng" spc="-3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Arial MT"/>
                <a:cs typeface="Arial MT"/>
                <a:hlinkClick r:id="rId2"/>
              </a:rPr>
              <a:t>computing</a:t>
            </a:r>
            <a:r>
              <a:rPr sz="2000" spc="-10" dirty="0">
                <a:solidFill>
                  <a:srgbClr val="273139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7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Platforms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2000" spc="8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remove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2000" spc="8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organizations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manage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underlying</a:t>
            </a:r>
            <a:r>
              <a:rPr sz="20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infrastructure</a:t>
            </a:r>
            <a:r>
              <a:rPr sz="20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(usually</a:t>
            </a:r>
            <a:r>
              <a:rPr sz="20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hardware</a:t>
            </a:r>
            <a:r>
              <a:rPr sz="20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operating</a:t>
            </a:r>
            <a:r>
              <a:rPr sz="20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systems)</a:t>
            </a:r>
            <a:r>
              <a:rPr sz="20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allow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focus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deployment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management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0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helps</a:t>
            </a:r>
            <a:r>
              <a:rPr sz="20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20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efficient</a:t>
            </a:r>
            <a:r>
              <a:rPr sz="20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don’t</a:t>
            </a:r>
            <a:r>
              <a:rPr sz="20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20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worry</a:t>
            </a:r>
            <a:r>
              <a:rPr sz="2000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20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procurement,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capacity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planning,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maintenance,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patching,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undifferentiated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heavy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lifting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involved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running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Elastic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Beanstalk,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Heroku,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Force.com, </a:t>
            </a:r>
            <a:r>
              <a:rPr sz="2000" spc="-10" dirty="0">
                <a:latin typeface="Times New Roman"/>
                <a:cs typeface="Times New Roman"/>
              </a:rPr>
              <a:t>Google 	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Apache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Stratos,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Magento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Commerce Cloud,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OpenShift.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2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spc="-10"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51471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SaaS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"on-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software".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hosted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provider.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web</a:t>
            </a:r>
            <a:r>
              <a:rPr sz="2000" spc="-10" dirty="0">
                <a:latin typeface="Times New Roman"/>
                <a:cs typeface="Times New Roman"/>
              </a:rPr>
              <a:t> browser.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solidFill>
                  <a:srgbClr val="222E3D"/>
                </a:solidFill>
                <a:latin typeface="Times New Roman"/>
                <a:cs typeface="Times New Roman"/>
              </a:rPr>
              <a:t>Characteristics: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Managed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central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Hosted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remote</a:t>
            </a:r>
            <a:r>
              <a:rPr sz="2000" spc="-10" dirty="0">
                <a:latin typeface="Times New Roman"/>
                <a:cs typeface="Times New Roman"/>
              </a:rPr>
              <a:t> server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Accessible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internet</a:t>
            </a:r>
            <a:endParaRPr sz="200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responsible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updates.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applied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automatically.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purchased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pay-as-per-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basis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9" y="3390900"/>
            <a:ext cx="3514343" cy="173126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435479"/>
            <a:ext cx="85153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715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20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20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sz="20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0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completed</a:t>
            </a:r>
            <a:r>
              <a:rPr sz="20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product</a:t>
            </a:r>
            <a:r>
              <a:rPr sz="20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run</a:t>
            </a:r>
            <a:r>
              <a:rPr sz="20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managed</a:t>
            </a:r>
            <a:r>
              <a:rPr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provider.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cases,</a:t>
            </a:r>
            <a:r>
              <a:rPr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people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referring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as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 referring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end-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applications. With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SaaS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offering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do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not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think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maintained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underlying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infrastructure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managed;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20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think</a:t>
            </a:r>
            <a:r>
              <a:rPr sz="20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20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20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that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particular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piece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software.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sz="20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example</a:t>
            </a:r>
            <a:r>
              <a:rPr sz="20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SaaS</a:t>
            </a:r>
            <a:r>
              <a:rPr sz="20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20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web-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20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email</a:t>
            </a:r>
            <a:r>
              <a:rPr sz="20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20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20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can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send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receive</a:t>
            </a:r>
            <a:r>
              <a:rPr sz="20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email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sz="20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having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manage</a:t>
            </a:r>
            <a:r>
              <a:rPr sz="20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feature</a:t>
            </a:r>
            <a:r>
              <a:rPr sz="20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additions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email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product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maintaining</a:t>
            </a:r>
            <a:r>
              <a:rPr sz="20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servers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operating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 the</a:t>
            </a:r>
            <a:r>
              <a:rPr sz="20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email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program 	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running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 marL="297815" marR="762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BigCommerce,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Apps,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Salesforce,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Dropbox,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ZenDesk,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Cisco 	</a:t>
            </a:r>
            <a:r>
              <a:rPr sz="2000" dirty="0">
                <a:latin typeface="Times New Roman"/>
                <a:cs typeface="Times New Roman"/>
              </a:rPr>
              <a:t>WebEx,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ZenDesk,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Slack,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GoToMeeting.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What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serverless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340991"/>
            <a:ext cx="851408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PaaS,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serverless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computing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faster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eliminating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10" dirty="0">
                <a:latin typeface="Times New Roman"/>
                <a:cs typeface="Times New Roman"/>
              </a:rPr>
              <a:t> infrastructure.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080770" algn="l"/>
                <a:tab pos="2296795" algn="l"/>
                <a:tab pos="3801745" algn="l"/>
                <a:tab pos="4328795" algn="l"/>
                <a:tab pos="5109210" algn="l"/>
                <a:tab pos="6045200" algn="l"/>
                <a:tab pos="7121525" algn="l"/>
              </a:tabLst>
            </a:pP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serverless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applications,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cloud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provider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automatically </a:t>
            </a:r>
            <a:r>
              <a:rPr sz="2000" dirty="0">
                <a:latin typeface="Times New Roman"/>
                <a:cs typeface="Times New Roman"/>
              </a:rPr>
              <a:t>provisions,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  <a:tab pos="1564005" algn="l"/>
                <a:tab pos="3022600" algn="l"/>
                <a:tab pos="3496945" algn="l"/>
                <a:tab pos="4309110" algn="l"/>
                <a:tab pos="5292090" algn="l"/>
                <a:tab pos="5824220" algn="l"/>
                <a:tab pos="7333615" algn="l"/>
                <a:tab pos="794893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Serverless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architectures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highly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scalable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event-driven,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only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specific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trigger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occurs.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It's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still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"serverless"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fact</a:t>
            </a:r>
            <a:r>
              <a:rPr sz="2000" spc="1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7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provisioning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invisible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developer.</a:t>
            </a:r>
            <a:endParaRPr sz="20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logic,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 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business.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Serverless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productivity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products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market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faster,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optimize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stay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innovation.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77"/>
            <a:ext cx="9144000" cy="496570"/>
          </a:xfrm>
          <a:custGeom>
            <a:avLst/>
            <a:gdLst/>
            <a:ahLst/>
            <a:cxnLst/>
            <a:rect l="l" t="t" r="r" b="b"/>
            <a:pathLst>
              <a:path w="9144000" h="496570">
                <a:moveTo>
                  <a:pt x="9144000" y="0"/>
                </a:moveTo>
                <a:lnTo>
                  <a:pt x="0" y="0"/>
                </a:lnTo>
                <a:lnTo>
                  <a:pt x="0" y="496443"/>
                </a:lnTo>
                <a:lnTo>
                  <a:pt x="9144000" y="49644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2711"/>
            <a:ext cx="9144000" cy="5641975"/>
            <a:chOff x="0" y="362711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6"/>
              <a:ext cx="9144000" cy="2790190"/>
            </a:xfrm>
            <a:custGeom>
              <a:avLst/>
              <a:gdLst/>
              <a:ahLst/>
              <a:cxnLst/>
              <a:rect l="l" t="t" r="r" b="b"/>
              <a:pathLst>
                <a:path w="9144000" h="2790190">
                  <a:moveTo>
                    <a:pt x="9144000" y="0"/>
                  </a:moveTo>
                  <a:lnTo>
                    <a:pt x="0" y="0"/>
                  </a:lnTo>
                  <a:lnTo>
                    <a:pt x="0" y="2790063"/>
                  </a:lnTo>
                  <a:lnTo>
                    <a:pt x="9144000" y="27900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2711"/>
              <a:ext cx="6705600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827" y="4000500"/>
              <a:ext cx="4276344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855" y="4946903"/>
              <a:ext cx="3066288" cy="260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398" y="1858518"/>
            <a:ext cx="36429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" dirty="0">
                <a:latin typeface="Calibri"/>
                <a:cs typeface="Calibri"/>
              </a:rPr>
              <a:t>Azure</a:t>
            </a:r>
            <a:r>
              <a:rPr sz="3500" b="1" spc="-160" dirty="0">
                <a:latin typeface="Calibri"/>
                <a:cs typeface="Calibri"/>
              </a:rPr>
              <a:t> </a:t>
            </a:r>
            <a:r>
              <a:rPr sz="3500" b="1" spc="-70" dirty="0">
                <a:latin typeface="Calibri"/>
                <a:cs typeface="Calibri"/>
              </a:rPr>
              <a:t>Fundamentals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563" y="2854579"/>
            <a:ext cx="5294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25" dirty="0" err="1">
                <a:latin typeface="Calibri"/>
                <a:cs typeface="Calibri"/>
              </a:rPr>
              <a:t>Mr.Gautam</a:t>
            </a:r>
            <a:r>
              <a:rPr lang="en-US" sz="2200" b="1" spc="-25" dirty="0">
                <a:latin typeface="Calibri"/>
                <a:cs typeface="Calibri"/>
              </a:rPr>
              <a:t> Singh</a:t>
            </a:r>
            <a:r>
              <a:rPr sz="2200" b="1" spc="-25" dirty="0">
                <a:latin typeface="Calibri"/>
                <a:cs typeface="Calibri"/>
              </a:rPr>
              <a:t>,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Assistant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Professor,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CSE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2747" y="499872"/>
            <a:ext cx="7515225" cy="6141720"/>
            <a:chOff x="1412747" y="499872"/>
            <a:chExt cx="7515225" cy="6141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755" y="499872"/>
              <a:ext cx="2380488" cy="629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7319" y="2738627"/>
              <a:ext cx="6286500" cy="1270"/>
            </a:xfrm>
            <a:custGeom>
              <a:avLst/>
              <a:gdLst/>
              <a:ahLst/>
              <a:cxnLst/>
              <a:rect l="l" t="t" r="r" b="b"/>
              <a:pathLst>
                <a:path w="6286500" h="1269">
                  <a:moveTo>
                    <a:pt x="0" y="0"/>
                  </a:moveTo>
                  <a:lnTo>
                    <a:pt x="6286500" y="127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191" y="2692907"/>
              <a:ext cx="94486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2692907"/>
              <a:ext cx="94487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1981200"/>
              <a:ext cx="8980932" cy="4114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5561" y="35821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228600" y="0"/>
                  </a:moveTo>
                  <a:lnTo>
                    <a:pt x="228600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28600" y="363474"/>
                  </a:lnTo>
                  <a:lnTo>
                    <a:pt x="228600" y="484631"/>
                  </a:lnTo>
                  <a:lnTo>
                    <a:pt x="457200" y="2423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35821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0" y="121157"/>
                  </a:moveTo>
                  <a:lnTo>
                    <a:pt x="228600" y="121157"/>
                  </a:lnTo>
                  <a:lnTo>
                    <a:pt x="228600" y="0"/>
                  </a:lnTo>
                  <a:lnTo>
                    <a:pt x="457200" y="242315"/>
                  </a:lnTo>
                  <a:lnTo>
                    <a:pt x="228600" y="484631"/>
                  </a:lnTo>
                  <a:lnTo>
                    <a:pt x="228600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3" y="0"/>
            <a:ext cx="9119870" cy="6858000"/>
            <a:chOff x="24383" y="0"/>
            <a:chExt cx="91198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" y="0"/>
              <a:ext cx="9119616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2139" y="2572511"/>
              <a:ext cx="5430012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83" y="3715511"/>
              <a:ext cx="9119870" cy="713105"/>
            </a:xfrm>
            <a:custGeom>
              <a:avLst/>
              <a:gdLst/>
              <a:ahLst/>
              <a:cxnLst/>
              <a:rect l="l" t="t" r="r" b="b"/>
              <a:pathLst>
                <a:path w="9119870" h="713104">
                  <a:moveTo>
                    <a:pt x="9119616" y="0"/>
                  </a:moveTo>
                  <a:lnTo>
                    <a:pt x="0" y="0"/>
                  </a:lnTo>
                  <a:lnTo>
                    <a:pt x="0" y="712724"/>
                  </a:lnTo>
                  <a:lnTo>
                    <a:pt x="9119616" y="712724"/>
                  </a:lnTo>
                  <a:lnTo>
                    <a:pt x="9119616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126" y="3760419"/>
            <a:ext cx="2767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0" dirty="0">
                <a:solidFill>
                  <a:srgbClr val="000000"/>
                </a:solidFill>
                <a:latin typeface="Calibri"/>
                <a:cs typeface="Calibri"/>
              </a:rPr>
              <a:t>Module-</a:t>
            </a:r>
            <a:r>
              <a:rPr sz="3500" b="1" spc="-5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What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Azure?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537" y="2402205"/>
            <a:ext cx="85140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It’s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Microsoft</a:t>
            </a:r>
            <a:endParaRPr sz="20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continually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expanding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meet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challenges.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freedom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manage,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massive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favorite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frameworks.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12700" marR="5695950" indent="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technique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Virtualization.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37" y="5755640"/>
            <a:ext cx="43713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hypervisor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run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(VMs)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3886200"/>
            <a:ext cx="4520184" cy="224180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egoe UI"/>
                <a:cs typeface="Segoe UI"/>
              </a:rPr>
              <a:t>What</a:t>
            </a:r>
            <a:r>
              <a:rPr spc="-5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does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Azure</a:t>
            </a:r>
            <a:r>
              <a:rPr spc="-4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offer?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843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Build</a:t>
            </a:r>
            <a:r>
              <a:rPr spc="114" dirty="0"/>
              <a:t> </a:t>
            </a:r>
            <a:r>
              <a:rPr dirty="0"/>
              <a:t>intelligent</a:t>
            </a:r>
            <a:r>
              <a:rPr spc="114" dirty="0"/>
              <a:t> </a:t>
            </a:r>
            <a:r>
              <a:rPr dirty="0"/>
              <a:t>apps</a:t>
            </a:r>
            <a:r>
              <a:rPr spc="114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dirty="0"/>
              <a:t>solutions</a:t>
            </a:r>
            <a:r>
              <a:rPr spc="110" dirty="0"/>
              <a:t> </a:t>
            </a:r>
            <a:r>
              <a:rPr dirty="0"/>
              <a:t>with</a:t>
            </a:r>
            <a:r>
              <a:rPr spc="120" dirty="0"/>
              <a:t> </a:t>
            </a:r>
            <a:r>
              <a:rPr dirty="0"/>
              <a:t>advanced</a:t>
            </a:r>
            <a:r>
              <a:rPr spc="120" dirty="0"/>
              <a:t> </a:t>
            </a:r>
            <a:r>
              <a:rPr dirty="0"/>
              <a:t>technology,</a:t>
            </a:r>
            <a:r>
              <a:rPr spc="114" dirty="0"/>
              <a:t> </a:t>
            </a:r>
            <a:r>
              <a:rPr dirty="0"/>
              <a:t>tools,</a:t>
            </a:r>
            <a:r>
              <a:rPr spc="12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spc="-10" dirty="0"/>
              <a:t>services </a:t>
            </a:r>
            <a:r>
              <a:rPr dirty="0"/>
              <a:t>to</a:t>
            </a:r>
            <a:r>
              <a:rPr spc="-5" dirty="0"/>
              <a:t>  </a:t>
            </a:r>
            <a:r>
              <a:rPr dirty="0"/>
              <a:t>take  your</a:t>
            </a:r>
            <a:r>
              <a:rPr spc="5" dirty="0"/>
              <a:t>  </a:t>
            </a:r>
            <a:r>
              <a:rPr dirty="0"/>
              <a:t>business</a:t>
            </a:r>
            <a:r>
              <a:rPr spc="5" dirty="0"/>
              <a:t>  </a:t>
            </a:r>
            <a:r>
              <a:rPr dirty="0"/>
              <a:t>to</a:t>
            </a:r>
            <a:r>
              <a:rPr spc="5" dirty="0"/>
              <a:t>  </a:t>
            </a:r>
            <a:r>
              <a:rPr dirty="0"/>
              <a:t>the</a:t>
            </a:r>
            <a:r>
              <a:rPr spc="5" dirty="0"/>
              <a:t>  </a:t>
            </a:r>
            <a:r>
              <a:rPr dirty="0"/>
              <a:t>next</a:t>
            </a:r>
            <a:r>
              <a:rPr spc="5" dirty="0"/>
              <a:t>  </a:t>
            </a:r>
            <a:r>
              <a:rPr dirty="0"/>
              <a:t>level.  Seamlessly</a:t>
            </a:r>
            <a:r>
              <a:rPr spc="5" dirty="0"/>
              <a:t>  </a:t>
            </a:r>
            <a:r>
              <a:rPr dirty="0"/>
              <a:t>unify</a:t>
            </a:r>
            <a:r>
              <a:rPr spc="5" dirty="0"/>
              <a:t>  </a:t>
            </a:r>
            <a:r>
              <a:rPr dirty="0"/>
              <a:t>your  technology</a:t>
            </a:r>
            <a:r>
              <a:rPr spc="5" dirty="0"/>
              <a:t>  </a:t>
            </a:r>
            <a:r>
              <a:rPr spc="-25" dirty="0"/>
              <a:t>to </a:t>
            </a:r>
            <a:r>
              <a:rPr dirty="0"/>
              <a:t>simplify</a:t>
            </a:r>
            <a:r>
              <a:rPr spc="135" dirty="0"/>
              <a:t> </a:t>
            </a:r>
            <a:r>
              <a:rPr dirty="0"/>
              <a:t>platform</a:t>
            </a:r>
            <a:r>
              <a:rPr spc="135" dirty="0"/>
              <a:t> </a:t>
            </a:r>
            <a:r>
              <a:rPr dirty="0"/>
              <a:t>management</a:t>
            </a:r>
            <a:r>
              <a:rPr spc="155" dirty="0"/>
              <a:t> </a:t>
            </a:r>
            <a:r>
              <a:rPr dirty="0"/>
              <a:t>and</a:t>
            </a:r>
            <a:r>
              <a:rPr spc="155" dirty="0"/>
              <a:t> </a:t>
            </a:r>
            <a:r>
              <a:rPr dirty="0"/>
              <a:t>to</a:t>
            </a:r>
            <a:r>
              <a:rPr spc="145" dirty="0"/>
              <a:t> </a:t>
            </a:r>
            <a:r>
              <a:rPr dirty="0"/>
              <a:t>deliver</a:t>
            </a:r>
            <a:r>
              <a:rPr spc="155" dirty="0"/>
              <a:t> </a:t>
            </a:r>
            <a:r>
              <a:rPr dirty="0"/>
              <a:t>innovations</a:t>
            </a:r>
            <a:r>
              <a:rPr spc="140" dirty="0"/>
              <a:t> </a:t>
            </a:r>
            <a:r>
              <a:rPr dirty="0"/>
              <a:t>efficiently</a:t>
            </a:r>
            <a:r>
              <a:rPr spc="145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spc="-10" dirty="0"/>
              <a:t>securely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a trusted</a:t>
            </a:r>
            <a:r>
              <a:rPr spc="-25" dirty="0"/>
              <a:t> </a:t>
            </a:r>
            <a:r>
              <a:rPr spc="-10" dirty="0"/>
              <a:t>cloud.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/>
          </a:p>
          <a:p>
            <a:pPr marL="469900" marR="7620" indent="-9525">
              <a:lnSpc>
                <a:spcPct val="100000"/>
              </a:lnSpc>
              <a:buSzPct val="95000"/>
              <a:buFont typeface="Arial MT"/>
              <a:buChar char="•"/>
              <a:tabLst>
                <a:tab pos="557530" algn="l"/>
              </a:tabLst>
            </a:pPr>
            <a:r>
              <a:rPr dirty="0"/>
              <a:t>	Bring</a:t>
            </a:r>
            <a:r>
              <a:rPr spc="135" dirty="0"/>
              <a:t> </a:t>
            </a:r>
            <a:r>
              <a:rPr dirty="0"/>
              <a:t>ideas</a:t>
            </a:r>
            <a:r>
              <a:rPr spc="125" dirty="0"/>
              <a:t> </a:t>
            </a:r>
            <a:r>
              <a:rPr dirty="0"/>
              <a:t>to</a:t>
            </a:r>
            <a:r>
              <a:rPr spc="125" dirty="0"/>
              <a:t> </a:t>
            </a:r>
            <a:r>
              <a:rPr dirty="0"/>
              <a:t>life:</a:t>
            </a:r>
            <a:r>
              <a:rPr spc="125" dirty="0"/>
              <a:t> </a:t>
            </a:r>
            <a:r>
              <a:rPr dirty="0"/>
              <a:t>Build</a:t>
            </a:r>
            <a:r>
              <a:rPr spc="130" dirty="0"/>
              <a:t> </a:t>
            </a:r>
            <a:r>
              <a:rPr dirty="0"/>
              <a:t>on</a:t>
            </a:r>
            <a:r>
              <a:rPr spc="125" dirty="0"/>
              <a:t> </a:t>
            </a:r>
            <a:r>
              <a:rPr dirty="0"/>
              <a:t>a</a:t>
            </a:r>
            <a:r>
              <a:rPr spc="130" dirty="0"/>
              <a:t> </a:t>
            </a:r>
            <a:r>
              <a:rPr dirty="0"/>
              <a:t>trusted</a:t>
            </a:r>
            <a:r>
              <a:rPr spc="130" dirty="0"/>
              <a:t> </a:t>
            </a:r>
            <a:r>
              <a:rPr dirty="0"/>
              <a:t>platform</a:t>
            </a:r>
            <a:r>
              <a:rPr spc="110" dirty="0"/>
              <a:t> </a:t>
            </a:r>
            <a:r>
              <a:rPr dirty="0"/>
              <a:t>to</a:t>
            </a:r>
            <a:r>
              <a:rPr spc="135" dirty="0"/>
              <a:t> </a:t>
            </a:r>
            <a:r>
              <a:rPr dirty="0"/>
              <a:t>advance</a:t>
            </a:r>
            <a:r>
              <a:rPr spc="120" dirty="0"/>
              <a:t> </a:t>
            </a:r>
            <a:r>
              <a:rPr dirty="0"/>
              <a:t>your</a:t>
            </a:r>
            <a:r>
              <a:rPr spc="114" dirty="0"/>
              <a:t> </a:t>
            </a:r>
            <a:r>
              <a:rPr spc="-10" dirty="0"/>
              <a:t>organization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industry-</a:t>
            </a:r>
            <a:r>
              <a:rPr dirty="0"/>
              <a:t>leading</a:t>
            </a:r>
            <a:r>
              <a:rPr spc="-25" dirty="0"/>
              <a:t> </a:t>
            </a:r>
            <a:r>
              <a:rPr dirty="0"/>
              <a:t>AI</a:t>
            </a:r>
            <a:r>
              <a:rPr spc="-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cloud</a:t>
            </a:r>
            <a:r>
              <a:rPr spc="-10" dirty="0"/>
              <a:t> services.</a:t>
            </a: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161616"/>
              </a:buClr>
              <a:buFont typeface="Arial MT"/>
              <a:buChar char="•"/>
            </a:pPr>
            <a:endParaRPr spc="-10" dirty="0"/>
          </a:p>
          <a:p>
            <a:pPr marL="469900" marR="7620" indent="-952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57530" algn="l"/>
              </a:tabLst>
            </a:pPr>
            <a:r>
              <a:rPr dirty="0"/>
              <a:t>	Seamlessly</a:t>
            </a:r>
            <a:r>
              <a:rPr spc="175" dirty="0"/>
              <a:t> </a:t>
            </a:r>
            <a:r>
              <a:rPr dirty="0"/>
              <a:t>unify:</a:t>
            </a:r>
            <a:r>
              <a:rPr spc="185" dirty="0"/>
              <a:t> </a:t>
            </a:r>
            <a:r>
              <a:rPr dirty="0"/>
              <a:t>Efficiently</a:t>
            </a:r>
            <a:r>
              <a:rPr spc="170" dirty="0"/>
              <a:t> </a:t>
            </a:r>
            <a:r>
              <a:rPr dirty="0"/>
              <a:t>manage</a:t>
            </a:r>
            <a:r>
              <a:rPr spc="195" dirty="0"/>
              <a:t> </a:t>
            </a:r>
            <a:r>
              <a:rPr dirty="0"/>
              <a:t>all</a:t>
            </a:r>
            <a:r>
              <a:rPr spc="185" dirty="0"/>
              <a:t> </a:t>
            </a:r>
            <a:r>
              <a:rPr dirty="0"/>
              <a:t>your</a:t>
            </a:r>
            <a:r>
              <a:rPr spc="180" dirty="0"/>
              <a:t> </a:t>
            </a:r>
            <a:r>
              <a:rPr dirty="0"/>
              <a:t>infrastructure,</a:t>
            </a:r>
            <a:r>
              <a:rPr spc="195" dirty="0"/>
              <a:t> </a:t>
            </a:r>
            <a:r>
              <a:rPr dirty="0"/>
              <a:t>data,</a:t>
            </a:r>
            <a:r>
              <a:rPr spc="190" dirty="0"/>
              <a:t> </a:t>
            </a:r>
            <a:r>
              <a:rPr spc="-10" dirty="0"/>
              <a:t>analytics,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AI</a:t>
            </a:r>
            <a:r>
              <a:rPr spc="-5" dirty="0"/>
              <a:t> </a:t>
            </a:r>
            <a:r>
              <a:rPr dirty="0"/>
              <a:t>solutions</a:t>
            </a:r>
            <a:r>
              <a:rPr spc="-30" dirty="0"/>
              <a:t> </a:t>
            </a:r>
            <a:r>
              <a:rPr dirty="0"/>
              <a:t>across</a:t>
            </a:r>
            <a:r>
              <a:rPr spc="-3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integrated</a:t>
            </a:r>
            <a:r>
              <a:rPr spc="-40" dirty="0"/>
              <a:t> </a:t>
            </a:r>
            <a:r>
              <a:rPr spc="-10" dirty="0"/>
              <a:t>platform.</a:t>
            </a: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61616"/>
              </a:buClr>
              <a:buFont typeface="Arial MT"/>
              <a:buChar char="•"/>
            </a:pPr>
            <a:endParaRPr spc="-10" dirty="0"/>
          </a:p>
          <a:p>
            <a:pPr marL="469900" marR="6985" indent="-952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57530" algn="l"/>
              </a:tabLst>
            </a:pPr>
            <a:r>
              <a:rPr dirty="0"/>
              <a:t>	Innovate</a:t>
            </a:r>
            <a:r>
              <a:rPr spc="75" dirty="0"/>
              <a:t> </a:t>
            </a:r>
            <a:r>
              <a:rPr dirty="0"/>
              <a:t>on</a:t>
            </a:r>
            <a:r>
              <a:rPr spc="90" dirty="0"/>
              <a:t> </a:t>
            </a:r>
            <a:r>
              <a:rPr dirty="0"/>
              <a:t>trust:</a:t>
            </a:r>
            <a:r>
              <a:rPr spc="75" dirty="0"/>
              <a:t> </a:t>
            </a:r>
            <a:r>
              <a:rPr dirty="0"/>
              <a:t>Rely</a:t>
            </a:r>
            <a:r>
              <a:rPr spc="85" dirty="0"/>
              <a:t> </a:t>
            </a:r>
            <a:r>
              <a:rPr dirty="0"/>
              <a:t>on</a:t>
            </a:r>
            <a:r>
              <a:rPr spc="95" dirty="0"/>
              <a:t> </a:t>
            </a:r>
            <a:r>
              <a:rPr dirty="0"/>
              <a:t>trusted</a:t>
            </a:r>
            <a:r>
              <a:rPr spc="105" dirty="0"/>
              <a:t> </a:t>
            </a:r>
            <a:r>
              <a:rPr dirty="0"/>
              <a:t>technology</a:t>
            </a:r>
            <a:r>
              <a:rPr spc="90" dirty="0"/>
              <a:t> </a:t>
            </a:r>
            <a:r>
              <a:rPr dirty="0"/>
              <a:t>from</a:t>
            </a:r>
            <a:r>
              <a:rPr spc="75" dirty="0"/>
              <a:t> </a:t>
            </a:r>
            <a:r>
              <a:rPr dirty="0"/>
              <a:t>a</a:t>
            </a:r>
            <a:r>
              <a:rPr spc="95" dirty="0"/>
              <a:t> </a:t>
            </a:r>
            <a:r>
              <a:rPr dirty="0"/>
              <a:t>partner</a:t>
            </a:r>
            <a:r>
              <a:rPr spc="95" dirty="0"/>
              <a:t> </a:t>
            </a:r>
            <a:r>
              <a:rPr dirty="0"/>
              <a:t>who's</a:t>
            </a:r>
            <a:r>
              <a:rPr spc="95" dirty="0"/>
              <a:t> </a:t>
            </a:r>
            <a:r>
              <a:rPr spc="-10" dirty="0"/>
              <a:t>dedicated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security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responsibility.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What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Cloud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Computing?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National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Institute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Standards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Technology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(NIST)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said:</a:t>
            </a:r>
          </a:p>
          <a:p>
            <a:pPr marL="12700" marR="6985" indent="914400">
              <a:lnSpc>
                <a:spcPct val="150000"/>
              </a:lnSpc>
              <a:tabLst>
                <a:tab pos="1771014" algn="l"/>
                <a:tab pos="3075940" algn="l"/>
                <a:tab pos="4171950" algn="l"/>
                <a:tab pos="5479415" algn="l"/>
                <a:tab pos="6069330" algn="l"/>
                <a:tab pos="7433309" algn="l"/>
                <a:tab pos="8303895" algn="l"/>
              </a:tabLst>
            </a:pPr>
            <a:r>
              <a:rPr spc="-20" dirty="0">
                <a:solidFill>
                  <a:srgbClr val="000000"/>
                </a:solidFill>
              </a:rPr>
              <a:t>Cloud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computing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provides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worldwide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25" dirty="0">
                <a:solidFill>
                  <a:srgbClr val="000000"/>
                </a:solidFill>
              </a:rPr>
              <a:t>and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on-demand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access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35" dirty="0">
                <a:solidFill>
                  <a:srgbClr val="000000"/>
                </a:solidFill>
              </a:rPr>
              <a:t>to </a:t>
            </a:r>
            <a:r>
              <a:rPr dirty="0">
                <a:solidFill>
                  <a:srgbClr val="000000"/>
                </a:solidFill>
              </a:rPr>
              <a:t>computing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resources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configured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based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customer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demand.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Unlimited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Computing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storage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It</a:t>
            </a:r>
            <a:r>
              <a:rPr spc="4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4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4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process</a:t>
            </a:r>
            <a:r>
              <a:rPr spc="43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renting</a:t>
            </a:r>
            <a:r>
              <a:rPr spc="43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computing</a:t>
            </a:r>
            <a:r>
              <a:rPr spc="43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power</a:t>
            </a:r>
            <a:r>
              <a:rPr spc="43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4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memory</a:t>
            </a:r>
            <a:r>
              <a:rPr spc="4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when</a:t>
            </a:r>
            <a:r>
              <a:rPr spc="4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needed</a:t>
            </a:r>
            <a:r>
              <a:rPr spc="434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and</a:t>
            </a: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dirty="0">
                <a:solidFill>
                  <a:srgbClr val="000000"/>
                </a:solidFill>
              </a:rPr>
              <a:t>giving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them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back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when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done.</a:t>
            </a:r>
          </a:p>
          <a:p>
            <a:pPr marL="355600" marR="8255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Compute,</a:t>
            </a:r>
            <a:r>
              <a:rPr spc="3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Storage,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Networking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components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spc="4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Speech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recognition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409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other </a:t>
            </a:r>
            <a:r>
              <a:rPr dirty="0">
                <a:solidFill>
                  <a:srgbClr val="000000"/>
                </a:solidFill>
              </a:rPr>
              <a:t>cognitive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services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Analytical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Services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598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provides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more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than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100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services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enable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everything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from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running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existing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exploring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new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software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paradigms,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such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intelligent</a:t>
            </a:r>
            <a:r>
              <a:rPr sz="2000" spc="-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bots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mixed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reality.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2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example,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provides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artificial</a:t>
            </a:r>
            <a:r>
              <a:rPr sz="2000" spc="2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intelligence</a:t>
            </a:r>
            <a:r>
              <a:rPr sz="2000" spc="2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(AI)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3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machine-learning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(ML)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services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naturally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communicate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users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through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vision,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hearing,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speech.</a:t>
            </a:r>
            <a:endParaRPr sz="2000">
              <a:latin typeface="Times New Roman"/>
              <a:cs typeface="Times New Roman"/>
            </a:endParaRPr>
          </a:p>
          <a:p>
            <a:pPr marL="297815" marR="6985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also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provides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storage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solutions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dynamically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grow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accommodate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massive</a:t>
            </a:r>
            <a:r>
              <a:rPr sz="2000" spc="3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amounts</a:t>
            </a:r>
            <a:r>
              <a:rPr sz="2000" spc="3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3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data.</a:t>
            </a:r>
            <a:r>
              <a:rPr sz="2000" spc="3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3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services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enable</a:t>
            </a:r>
            <a:r>
              <a:rPr sz="2000" spc="3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solutions</a:t>
            </a:r>
            <a:r>
              <a:rPr sz="2000" spc="3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3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aren't</a:t>
            </a:r>
            <a:r>
              <a:rPr sz="2000" spc="3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feasible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without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power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40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Many</a:t>
            </a:r>
            <a:r>
              <a:rPr sz="2000" spc="1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teams</a:t>
            </a:r>
            <a:r>
              <a:rPr sz="2000" spc="1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start</a:t>
            </a:r>
            <a:r>
              <a:rPr sz="2000" spc="1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exploring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by</a:t>
            </a:r>
            <a:r>
              <a:rPr sz="2000" spc="1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moving</a:t>
            </a:r>
            <a:r>
              <a:rPr sz="2000" spc="1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their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existing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1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(VMs)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 Azure.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Migrating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existing apps to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VMs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good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start,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but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much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more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than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different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place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your VMs.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Launched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2010,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Times New Roman"/>
                <a:cs typeface="Times New Roman"/>
              </a:rPr>
              <a:t>market.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85%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Fortune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10" dirty="0">
                <a:latin typeface="Times New Roman"/>
                <a:cs typeface="Times New Roman"/>
              </a:rPr>
              <a:t> companies.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3600"/>
              </a:lnSpc>
              <a:spcBef>
                <a:spcPts val="114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Approximately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56%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utilize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dirty="0">
                <a:latin typeface="Times New Roman"/>
                <a:cs typeface="Times New Roman"/>
              </a:rPr>
              <a:t>preferred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6705600" cy="39075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0278" y="6610908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1213" y="4686680"/>
            <a:ext cx="9010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Virtual Machine through which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can </a:t>
            </a:r>
            <a:r>
              <a:rPr sz="1800" spc="-10" dirty="0">
                <a:latin typeface="Arial MT"/>
                <a:cs typeface="Arial MT"/>
              </a:rPr>
              <a:t>Access server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5326" y="3247898"/>
            <a:ext cx="6853555" cy="2292350"/>
            <a:chOff x="1215326" y="3247898"/>
            <a:chExt cx="6853555" cy="2292350"/>
          </a:xfrm>
        </p:grpSpPr>
        <p:sp>
          <p:nvSpPr>
            <p:cNvPr id="6" name="object 6"/>
            <p:cNvSpPr/>
            <p:nvPr/>
          </p:nvSpPr>
          <p:spPr>
            <a:xfrm>
              <a:off x="7619999" y="5323332"/>
              <a:ext cx="448945" cy="76200"/>
            </a:xfrm>
            <a:custGeom>
              <a:avLst/>
              <a:gdLst/>
              <a:ahLst/>
              <a:cxnLst/>
              <a:rect l="l" t="t" r="r" b="b"/>
              <a:pathLst>
                <a:path w="4489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4894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48945" h="76200">
                  <a:moveTo>
                    <a:pt x="44881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48818" y="44450"/>
                  </a:lnTo>
                  <a:lnTo>
                    <a:pt x="448818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6016" y="3604260"/>
              <a:ext cx="132714" cy="76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15326" y="3247897"/>
              <a:ext cx="4799330" cy="2292350"/>
            </a:xfrm>
            <a:custGeom>
              <a:avLst/>
              <a:gdLst/>
              <a:ahLst/>
              <a:cxnLst/>
              <a:rect l="l" t="t" r="r" b="b"/>
              <a:pathLst>
                <a:path w="4799330" h="2292350">
                  <a:moveTo>
                    <a:pt x="1035875" y="1491742"/>
                  </a:moveTo>
                  <a:lnTo>
                    <a:pt x="952309" y="1508125"/>
                  </a:lnTo>
                  <a:lnTo>
                    <a:pt x="971689" y="1533296"/>
                  </a:lnTo>
                  <a:lnTo>
                    <a:pt x="0" y="2282317"/>
                  </a:lnTo>
                  <a:lnTo>
                    <a:pt x="7747" y="2292350"/>
                  </a:lnTo>
                  <a:lnTo>
                    <a:pt x="979424" y="1543342"/>
                  </a:lnTo>
                  <a:lnTo>
                    <a:pt x="998791" y="1568450"/>
                  </a:lnTo>
                  <a:lnTo>
                    <a:pt x="1019543" y="1525524"/>
                  </a:lnTo>
                  <a:lnTo>
                    <a:pt x="1035875" y="1491742"/>
                  </a:lnTo>
                  <a:close/>
                </a:path>
                <a:path w="4799330" h="2292350">
                  <a:moveTo>
                    <a:pt x="4798758" y="11684"/>
                  </a:moveTo>
                  <a:lnTo>
                    <a:pt x="4793551" y="0"/>
                  </a:lnTo>
                  <a:lnTo>
                    <a:pt x="4472152" y="144030"/>
                  </a:lnTo>
                  <a:lnTo>
                    <a:pt x="4459160" y="114935"/>
                  </a:lnTo>
                  <a:lnTo>
                    <a:pt x="4405185" y="180975"/>
                  </a:lnTo>
                  <a:lnTo>
                    <a:pt x="4490275" y="184531"/>
                  </a:lnTo>
                  <a:lnTo>
                    <a:pt x="4479645" y="160782"/>
                  </a:lnTo>
                  <a:lnTo>
                    <a:pt x="4477334" y="155600"/>
                  </a:lnTo>
                  <a:lnTo>
                    <a:pt x="4798758" y="11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91554" y="2957906"/>
            <a:ext cx="997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Switching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394" y="5240782"/>
            <a:ext cx="87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Request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</a:t>
            </a:r>
            <a:r>
              <a:rPr sz="3200" spc="-35" dirty="0"/>
              <a:t> </a:t>
            </a:r>
            <a:r>
              <a:rPr sz="3200" dirty="0"/>
              <a:t>does</a:t>
            </a:r>
            <a:r>
              <a:rPr sz="3200" spc="-30" dirty="0"/>
              <a:t> </a:t>
            </a:r>
            <a:r>
              <a:rPr sz="3200" dirty="0"/>
              <a:t>Azure</a:t>
            </a:r>
            <a:r>
              <a:rPr sz="3200" spc="-35" dirty="0"/>
              <a:t> </a:t>
            </a:r>
            <a:r>
              <a:rPr sz="3200" spc="-10" dirty="0"/>
              <a:t>works?</a:t>
            </a:r>
            <a:endParaRPr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591536"/>
            <a:ext cx="838200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API-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Orchestrator-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 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request,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orchestrator.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Orchestrator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Fabric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755" y="3072383"/>
              <a:ext cx="5430012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287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9144000" y="643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38" y="1660016"/>
            <a:ext cx="3794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2326894"/>
            <a:ext cx="85655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geographical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together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latency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2964179"/>
            <a:ext cx="366522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What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Availability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Zones?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They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physically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separate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data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centers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within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Az.</a:t>
            </a:r>
            <a:r>
              <a:rPr spc="-10" dirty="0">
                <a:solidFill>
                  <a:srgbClr val="000000"/>
                </a:solidFill>
              </a:rPr>
              <a:t> Region</a:t>
            </a:r>
          </a:p>
          <a:p>
            <a:pPr marL="355600" marR="635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Each</a:t>
            </a:r>
            <a:r>
              <a:rPr spc="43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Zone</a:t>
            </a:r>
            <a:r>
              <a:rPr spc="4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4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made</a:t>
            </a:r>
            <a:r>
              <a:rPr spc="4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4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one</a:t>
            </a:r>
            <a:r>
              <a:rPr spc="4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or</a:t>
            </a:r>
            <a:r>
              <a:rPr spc="4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more</a:t>
            </a:r>
            <a:r>
              <a:rPr spc="4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data</a:t>
            </a:r>
            <a:r>
              <a:rPr spc="4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centers</a:t>
            </a:r>
            <a:r>
              <a:rPr spc="4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4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independent</a:t>
            </a:r>
            <a:r>
              <a:rPr spc="4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cooling, </a:t>
            </a:r>
            <a:r>
              <a:rPr dirty="0">
                <a:solidFill>
                  <a:srgbClr val="000000"/>
                </a:solidFill>
              </a:rPr>
              <a:t>power,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 </a:t>
            </a:r>
            <a:r>
              <a:rPr spc="-10" dirty="0">
                <a:solidFill>
                  <a:srgbClr val="000000"/>
                </a:solidFill>
              </a:rPr>
              <a:t>networking.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It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acts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like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isolation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boundary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If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Zone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goes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down,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others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continues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provide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service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Zones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connected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high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speed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fiber</a:t>
            </a:r>
            <a:r>
              <a:rPr spc="-10" dirty="0">
                <a:solidFill>
                  <a:srgbClr val="000000"/>
                </a:solidFill>
              </a:rPr>
              <a:t> optics.</a:t>
            </a: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Zones</a:t>
            </a:r>
            <a:r>
              <a:rPr spc="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spc="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spc="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used</a:t>
            </a:r>
            <a:r>
              <a:rPr spc="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run</a:t>
            </a:r>
            <a:r>
              <a:rPr spc="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critical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operations,</a:t>
            </a:r>
            <a:r>
              <a:rPr spc="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where</a:t>
            </a:r>
            <a:r>
              <a:rPr spc="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your</a:t>
            </a:r>
            <a:r>
              <a:rPr spc="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resources,</a:t>
            </a:r>
            <a:r>
              <a:rPr spc="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VMs,</a:t>
            </a:r>
            <a:r>
              <a:rPr spc="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data, </a:t>
            </a:r>
            <a:r>
              <a:rPr dirty="0">
                <a:solidFill>
                  <a:srgbClr val="000000"/>
                </a:solidFill>
              </a:rPr>
              <a:t>etc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copied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into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other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zones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(Duplicating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might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cost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you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extra).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</a:t>
            </a:r>
            <a:r>
              <a:rPr sz="3200" spc="-30" dirty="0"/>
              <a:t> </a:t>
            </a:r>
            <a:r>
              <a:rPr sz="3200" dirty="0"/>
              <a:t>are</a:t>
            </a:r>
            <a:r>
              <a:rPr sz="3200" spc="-35" dirty="0"/>
              <a:t> </a:t>
            </a:r>
            <a:r>
              <a:rPr sz="3200" dirty="0"/>
              <a:t>Azure</a:t>
            </a:r>
            <a:r>
              <a:rPr sz="3200" spc="-25" dirty="0"/>
              <a:t> </a:t>
            </a:r>
            <a:r>
              <a:rPr sz="3200" spc="-10" dirty="0"/>
              <a:t>Services?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07186" y="3038094"/>
            <a:ext cx="4301490" cy="381000"/>
          </a:xfrm>
          <a:custGeom>
            <a:avLst/>
            <a:gdLst/>
            <a:ahLst/>
            <a:cxnLst/>
            <a:rect l="l" t="t" r="r" b="b"/>
            <a:pathLst>
              <a:path w="4301490" h="381000">
                <a:moveTo>
                  <a:pt x="2170176" y="0"/>
                </a:moveTo>
                <a:lnTo>
                  <a:pt x="2170176" y="190245"/>
                </a:lnTo>
                <a:lnTo>
                  <a:pt x="4300982" y="190245"/>
                </a:lnTo>
                <a:lnTo>
                  <a:pt x="4300982" y="380491"/>
                </a:lnTo>
              </a:path>
              <a:path w="4301490" h="381000">
                <a:moveTo>
                  <a:pt x="2170429" y="0"/>
                </a:moveTo>
                <a:lnTo>
                  <a:pt x="2170429" y="190245"/>
                </a:lnTo>
                <a:lnTo>
                  <a:pt x="2130552" y="190245"/>
                </a:lnTo>
                <a:lnTo>
                  <a:pt x="2130552" y="380491"/>
                </a:lnTo>
              </a:path>
              <a:path w="4301490" h="381000">
                <a:moveTo>
                  <a:pt x="2170556" y="0"/>
                </a:moveTo>
                <a:lnTo>
                  <a:pt x="2170556" y="190245"/>
                </a:lnTo>
                <a:lnTo>
                  <a:pt x="0" y="190245"/>
                </a:lnTo>
                <a:lnTo>
                  <a:pt x="0" y="380491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166" y="2515361"/>
            <a:ext cx="5422900" cy="52324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1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886" y="3417570"/>
            <a:ext cx="1751330" cy="410845"/>
          </a:xfrm>
          <a:prstGeom prst="rect">
            <a:avLst/>
          </a:prstGeom>
          <a:solidFill>
            <a:srgbClr val="4F81BC"/>
          </a:solidFill>
          <a:ln w="25908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961" y="3417570"/>
            <a:ext cx="1750060" cy="398145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3514" y="3417570"/>
            <a:ext cx="1830705" cy="398145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SaaS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4185" y="5247894"/>
            <a:ext cx="4301490" cy="381000"/>
          </a:xfrm>
          <a:custGeom>
            <a:avLst/>
            <a:gdLst/>
            <a:ahLst/>
            <a:cxnLst/>
            <a:rect l="l" t="t" r="r" b="b"/>
            <a:pathLst>
              <a:path w="4301490" h="381000">
                <a:moveTo>
                  <a:pt x="2170176" y="0"/>
                </a:moveTo>
                <a:lnTo>
                  <a:pt x="2170176" y="190245"/>
                </a:lnTo>
                <a:lnTo>
                  <a:pt x="4300982" y="190245"/>
                </a:lnTo>
                <a:lnTo>
                  <a:pt x="4300982" y="380517"/>
                </a:lnTo>
              </a:path>
              <a:path w="4301490" h="381000">
                <a:moveTo>
                  <a:pt x="2170429" y="0"/>
                </a:moveTo>
                <a:lnTo>
                  <a:pt x="2170429" y="190245"/>
                </a:lnTo>
                <a:lnTo>
                  <a:pt x="2130552" y="190245"/>
                </a:lnTo>
                <a:lnTo>
                  <a:pt x="2130552" y="380517"/>
                </a:lnTo>
              </a:path>
              <a:path w="4301490" h="381000">
                <a:moveTo>
                  <a:pt x="2170556" y="0"/>
                </a:moveTo>
                <a:lnTo>
                  <a:pt x="2170556" y="190245"/>
                </a:lnTo>
                <a:lnTo>
                  <a:pt x="0" y="190245"/>
                </a:lnTo>
                <a:lnTo>
                  <a:pt x="0" y="380517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33166" y="4725161"/>
            <a:ext cx="5422900" cy="52324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885" y="5627370"/>
            <a:ext cx="1751330" cy="40259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21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Foundational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961" y="5627370"/>
            <a:ext cx="1750060" cy="40259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5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Mainstream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0514" y="5627370"/>
            <a:ext cx="1830705" cy="402590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20" dirty="0"/>
              <a:t> </a:t>
            </a:r>
            <a:r>
              <a:rPr dirty="0"/>
              <a:t>Platform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spc="-10" dirty="0"/>
              <a:t>(PaaS)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7003"/>
            <a:ext cx="85147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PaaS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cloud-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deploy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lifecycle,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eliminating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infrastructure.</a:t>
            </a:r>
            <a:endParaRPr sz="18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PaaS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pay-</a:t>
            </a:r>
            <a:r>
              <a:rPr sz="1800" spc="-20" dirty="0">
                <a:latin typeface="Times New Roman"/>
                <a:cs typeface="Times New Roman"/>
              </a:rPr>
              <a:t>as-</a:t>
            </a:r>
            <a:r>
              <a:rPr sz="1800" dirty="0">
                <a:latin typeface="Times New Roman"/>
                <a:cs typeface="Times New Roman"/>
              </a:rPr>
              <a:t>you-go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purchase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Internet.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  <a:tab pos="2120265" algn="l"/>
                <a:tab pos="2326005" algn="l"/>
                <a:tab pos="2850515" algn="l"/>
                <a:tab pos="4321175" algn="l"/>
                <a:tab pos="5010150" algn="l"/>
                <a:tab pos="5711190" algn="l"/>
                <a:tab pos="6496050" algn="l"/>
                <a:tab pos="7400290" algn="l"/>
                <a:tab pos="8030845" algn="l"/>
              </a:tabLst>
            </a:pPr>
            <a:r>
              <a:rPr sz="1800" spc="-10" dirty="0">
                <a:latin typeface="Times New Roman"/>
                <a:cs typeface="Times New Roman"/>
              </a:rPr>
              <a:t>Development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Configuration,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Azure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Chaos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Studio,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DevTest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Labs,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Load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Testing,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Microsoft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Box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Databases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Apache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Cassandra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MariaDB</a:t>
            </a:r>
            <a:endParaRPr sz="18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Compute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service,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batch,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functions,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services,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container </a:t>
            </a:r>
            <a:r>
              <a:rPr sz="1800" spc="-20" dirty="0"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bus.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2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Service</a:t>
            </a:r>
            <a:r>
              <a:rPr spc="-25" dirty="0"/>
              <a:t> </a:t>
            </a:r>
            <a:r>
              <a:rPr spc="-10"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266315"/>
            <a:ext cx="863854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986155" algn="l"/>
                <a:tab pos="1571625" algn="l"/>
                <a:tab pos="2080895" algn="l"/>
                <a:tab pos="2856865" algn="l"/>
                <a:tab pos="3554729" algn="l"/>
                <a:tab pos="4025900" algn="l"/>
                <a:tab pos="4749800" algn="l"/>
                <a:tab pos="5345430" algn="l"/>
                <a:tab pos="5652135" algn="l"/>
                <a:tab pos="6821170" algn="l"/>
                <a:tab pos="7520940" algn="l"/>
              </a:tabLst>
            </a:pPr>
            <a:r>
              <a:rPr sz="1800" spc="-10" dirty="0">
                <a:latin typeface="Times New Roman"/>
                <a:cs typeface="Times New Roman"/>
              </a:rPr>
              <a:t>Azure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SaaS</a:t>
            </a:r>
            <a:r>
              <a:rPr sz="1800" dirty="0">
                <a:latin typeface="Times New Roman"/>
                <a:cs typeface="Times New Roman"/>
              </a:rPr>
              <a:t>	is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model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that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allows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	access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utilize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cloud-based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mail,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calendars,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tools.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organizations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deploy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quickly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minimal</a:t>
            </a:r>
            <a:r>
              <a:rPr sz="1800" spc="-10" dirty="0">
                <a:latin typeface="Times New Roman"/>
                <a:cs typeface="Times New Roman"/>
              </a:rPr>
              <a:t> costs.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hardware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software, such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infrastructure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middleware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your </a:t>
            </a:r>
            <a:r>
              <a:rPr sz="1800" spc="-10" dirty="0">
                <a:latin typeface="Times New Roman"/>
                <a:cs typeface="Times New Roman"/>
              </a:rPr>
              <a:t>behalf.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Therefore,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high</a:t>
            </a:r>
            <a:r>
              <a:rPr sz="1800" u="sng" spc="-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availability</a:t>
            </a:r>
            <a:r>
              <a:rPr sz="1800" u="sng" spc="-5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apps.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provides: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Analytics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Catalog,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PowerBI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Embedded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DevOps,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Studio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Center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Defend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Protection,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Microsoft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Sentinel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central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Governance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Advisor,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Backup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Migration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Migrate,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Migration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Recovery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Networking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Orbital,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Analyzer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Share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25" dirty="0"/>
              <a:t> </a:t>
            </a:r>
            <a:r>
              <a:rPr dirty="0"/>
              <a:t>Infrastructure</a:t>
            </a:r>
            <a:r>
              <a:rPr spc="1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Service</a:t>
            </a:r>
            <a:r>
              <a:rPr spc="-20" dirty="0"/>
              <a:t> </a:t>
            </a:r>
            <a:r>
              <a:rPr spc="-10" dirty="0"/>
              <a:t>(IaaS)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7003"/>
            <a:ext cx="85140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IaaS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demand.</a:t>
            </a:r>
            <a:endParaRPr sz="18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pay-</a:t>
            </a:r>
            <a:r>
              <a:rPr sz="1800" spc="-20" dirty="0">
                <a:latin typeface="Times New Roman"/>
                <a:cs typeface="Times New Roman"/>
              </a:rPr>
              <a:t>as-</a:t>
            </a:r>
            <a:r>
              <a:rPr sz="1800" dirty="0">
                <a:latin typeface="Times New Roman"/>
                <a:cs typeface="Times New Roman"/>
              </a:rPr>
              <a:t>you-go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flexibility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varying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workloads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traffic.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	It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enables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organizations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quickly</a:t>
            </a:r>
            <a:r>
              <a:rPr sz="1800" spc="4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changing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reliability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infrastructure.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IaaS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provides.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548640" algn="l"/>
                <a:tab pos="1531620" algn="l"/>
                <a:tab pos="1752600" algn="l"/>
                <a:tab pos="2456815" algn="l"/>
                <a:tab pos="3414395" algn="l"/>
                <a:tab pos="4391660" algn="l"/>
                <a:tab pos="5462905" algn="l"/>
                <a:tab pos="6096635" algn="l"/>
                <a:tab pos="6887845" algn="l"/>
                <a:tab pos="785114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Compute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Azure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VMware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Solution,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Dedicated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Host,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Virtual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Desktop,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Virtual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Machines,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Sets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548640" algn="l"/>
              </a:tabLst>
            </a:pP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HPC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Disks</a:t>
            </a:r>
            <a:endParaRPr sz="1800">
              <a:latin typeface="Times New Roman"/>
              <a:cs typeface="Times New Roman"/>
            </a:endParaRPr>
          </a:p>
          <a:p>
            <a:pPr marL="469900" marR="6350" lvl="1" indent="-10160">
              <a:lnSpc>
                <a:spcPct val="100000"/>
              </a:lnSpc>
              <a:buSzPct val="94444"/>
              <a:buFont typeface="Arial MT"/>
              <a:buChar char="•"/>
              <a:tabLst>
                <a:tab pos="548640" algn="l"/>
                <a:tab pos="1779905" algn="l"/>
                <a:tab pos="1993264" algn="l"/>
                <a:tab pos="2691765" algn="l"/>
                <a:tab pos="3648710" algn="l"/>
                <a:tab pos="5113655" algn="l"/>
                <a:tab pos="5721985" algn="l"/>
                <a:tab pos="6731000" algn="l"/>
                <a:tab pos="7668259" algn="l"/>
              </a:tabLst>
            </a:pPr>
            <a:r>
              <a:rPr sz="1800" spc="-10" dirty="0">
                <a:latin typeface="Times New Roman"/>
                <a:cs typeface="Times New Roman"/>
              </a:rPr>
              <a:t>	Networking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Azure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Firewall,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ExpressRoute,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Load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Balancer,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Network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Watcher, </a:t>
            </a: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Traffic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VPN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Gateway.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058136"/>
            <a:ext cx="851344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10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differs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traditional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hosting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10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consumer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(whether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that’s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generally </a:t>
            </a:r>
            <a:r>
              <a:rPr sz="2000" dirty="0">
                <a:latin typeface="Times New Roman"/>
                <a:cs typeface="Times New Roman"/>
              </a:rPr>
              <a:t>doesn’t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applications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Instead,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party,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end-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use.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on-demand,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utility-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short,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Internet,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describes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intranet)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drives.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1.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Foundational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51408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0" dirty="0">
                <a:latin typeface="Times New Roman"/>
                <a:cs typeface="Times New Roman"/>
              </a:rPr>
              <a:t> platform.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foundational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services</a:t>
            </a:r>
            <a:r>
              <a:rPr sz="2000" spc="9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recommended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alternate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Additionally,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foundational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introduced,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spc="-20" dirty="0">
                <a:latin typeface="Times New Roman"/>
                <a:cs typeface="Times New Roman"/>
              </a:rPr>
              <a:t>made 	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recommended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alternate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90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general 	availability.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foundational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Backup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Cosmos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Hubs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Machines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VPN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2.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Mainstream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46709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recommended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deployment</a:t>
            </a:r>
            <a:endParaRPr sz="20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Font typeface="Wingdings"/>
              <a:buChar char=""/>
              <a:tabLst>
                <a:tab pos="419100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recommended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region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becomes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Additionally,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availability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alternate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determined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regions.</a:t>
            </a:r>
            <a:endParaRPr sz="2000">
              <a:latin typeface="Times New Roman"/>
              <a:cs typeface="Times New Roman"/>
            </a:endParaRPr>
          </a:p>
          <a:p>
            <a:pPr marL="355600" marR="88900" indent="-342900">
              <a:lnSpc>
                <a:spcPts val="235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launched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alternate regions.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ts val="2385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mainstream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Registry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WAN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3.Strategic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375408"/>
            <a:ext cx="86391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Strategic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previously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‘specialized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services.’</a:t>
            </a:r>
            <a:endParaRPr sz="180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meet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requirements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particular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industry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industry.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leverage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customized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hardware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unique </a:t>
            </a:r>
            <a:r>
              <a:rPr sz="1800" dirty="0">
                <a:latin typeface="Times New Roman"/>
                <a:cs typeface="Times New Roman"/>
              </a:rPr>
              <a:t>functionality.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demand,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already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launched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recommended regions.</a:t>
            </a:r>
            <a:endParaRPr sz="180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strategic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include: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FHIR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VMware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OpenShift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Azure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Kubernetes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Types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Azure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Services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(Core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2879725" cy="3684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Compute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Networking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AI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IoT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Application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Hosting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Integrity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485" y="6236919"/>
            <a:ext cx="434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https://azure.microsoft.com/en-us/products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15" dirty="0"/>
              <a:t> </a:t>
            </a:r>
            <a:r>
              <a:rPr dirty="0"/>
              <a:t>Azure</a:t>
            </a:r>
            <a:r>
              <a:rPr spc="-10" dirty="0"/>
              <a:t> </a:t>
            </a:r>
            <a:r>
              <a:rPr dirty="0"/>
              <a:t>compute</a:t>
            </a:r>
            <a:r>
              <a:rPr spc="-10" dirty="0"/>
              <a:t> 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2286736"/>
            <a:ext cx="85147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deploy,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scale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platform.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Azure.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2355850"/>
          <a:ext cx="8686800" cy="399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Machines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800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Linux</a:t>
                      </a:r>
                      <a:r>
                        <a:rPr sz="18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machines</a:t>
                      </a:r>
                      <a:r>
                        <a:rPr sz="18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(VMs)</a:t>
                      </a:r>
                      <a:r>
                        <a:rPr sz="1800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hosted</a:t>
                      </a:r>
                      <a:r>
                        <a:rPr sz="18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Azure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Scale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Sets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Scaling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Linux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VMs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hosted in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Azure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Kubernetes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815975" algn="l"/>
                          <a:tab pos="2128520" algn="l"/>
                          <a:tab pos="2540000" algn="l"/>
                          <a:tab pos="3140710" algn="l"/>
                          <a:tab pos="3628390" algn="l"/>
                          <a:tab pos="407606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VMs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containerized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Fabric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8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runs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on-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premises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Batch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038860" algn="l"/>
                          <a:tab pos="1861820" algn="l"/>
                          <a:tab pos="2303780" algn="l"/>
                          <a:tab pos="3164840" algn="l"/>
                          <a:tab pos="367093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parallel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high-performance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Container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Instances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Containerized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apps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provisioning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servers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VMs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event-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driven,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serverless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compute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8" y="1663065"/>
            <a:ext cx="4322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Azure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storage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3117850"/>
          <a:ext cx="8382000" cy="326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Blob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objects,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bitmaps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shares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accessed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Queue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800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queuing</a:t>
                      </a:r>
                      <a:r>
                        <a:rPr sz="1800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reliably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delivering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messages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NoSQL</a:t>
                      </a:r>
                      <a:r>
                        <a:rPr sz="18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hosts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unstructured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independent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schema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2488819"/>
            <a:ext cx="550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Azure</a:t>
            </a:r>
            <a:r>
              <a:rPr sz="18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provides</a:t>
            </a:r>
            <a:r>
              <a:rPr sz="18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four</a:t>
            </a:r>
            <a:r>
              <a:rPr sz="18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main</a:t>
            </a:r>
            <a:r>
              <a:rPr sz="18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storage</a:t>
            </a:r>
            <a:r>
              <a:rPr sz="18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1926" y="407619"/>
            <a:ext cx="3250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2023"/>
                </a:solidFill>
              </a:rPr>
              <a:t>NoSQL</a:t>
            </a:r>
            <a:r>
              <a:rPr sz="1800" spc="-30" dirty="0">
                <a:solidFill>
                  <a:srgbClr val="1F2023"/>
                </a:solidFill>
              </a:rPr>
              <a:t> </a:t>
            </a:r>
            <a:r>
              <a:rPr sz="1800" dirty="0">
                <a:solidFill>
                  <a:srgbClr val="1F2023"/>
                </a:solidFill>
              </a:rPr>
              <a:t>databases</a:t>
            </a:r>
            <a:r>
              <a:rPr sz="1800" spc="-5" dirty="0">
                <a:solidFill>
                  <a:srgbClr val="1F2023"/>
                </a:solidFill>
              </a:rPr>
              <a:t> </a:t>
            </a:r>
            <a:r>
              <a:rPr sz="1800" dirty="0">
                <a:solidFill>
                  <a:srgbClr val="040C28"/>
                </a:solidFill>
              </a:rPr>
              <a:t>use</a:t>
            </a:r>
            <a:r>
              <a:rPr sz="1800" spc="-35" dirty="0">
                <a:solidFill>
                  <a:srgbClr val="040C28"/>
                </a:solidFill>
              </a:rPr>
              <a:t> </a:t>
            </a:r>
            <a:r>
              <a:rPr sz="1800" dirty="0">
                <a:solidFill>
                  <a:srgbClr val="040C28"/>
                </a:solidFill>
              </a:rPr>
              <a:t>a</a:t>
            </a:r>
            <a:r>
              <a:rPr sz="1800" spc="-20" dirty="0">
                <a:solidFill>
                  <a:srgbClr val="040C28"/>
                </a:solidFill>
              </a:rPr>
              <a:t> </a:t>
            </a:r>
            <a:r>
              <a:rPr sz="1800" spc="-10" dirty="0">
                <a:solidFill>
                  <a:srgbClr val="040C28"/>
                </a:solidFill>
              </a:rPr>
              <a:t>variety </a:t>
            </a:r>
            <a:r>
              <a:rPr sz="1800" dirty="0">
                <a:solidFill>
                  <a:srgbClr val="040C28"/>
                </a:solidFill>
              </a:rPr>
              <a:t>of</a:t>
            </a:r>
            <a:r>
              <a:rPr sz="1800" spc="-25" dirty="0">
                <a:solidFill>
                  <a:srgbClr val="040C28"/>
                </a:solidFill>
              </a:rPr>
              <a:t> </a:t>
            </a:r>
            <a:r>
              <a:rPr sz="1800" dirty="0">
                <a:solidFill>
                  <a:srgbClr val="040C28"/>
                </a:solidFill>
              </a:rPr>
              <a:t>data</a:t>
            </a:r>
            <a:r>
              <a:rPr sz="1800" spc="-15" dirty="0">
                <a:solidFill>
                  <a:srgbClr val="040C28"/>
                </a:solidFill>
              </a:rPr>
              <a:t> </a:t>
            </a:r>
            <a:r>
              <a:rPr sz="1800" dirty="0">
                <a:solidFill>
                  <a:srgbClr val="040C28"/>
                </a:solidFill>
              </a:rPr>
              <a:t>models</a:t>
            </a:r>
            <a:r>
              <a:rPr sz="1800" spc="-5" dirty="0">
                <a:solidFill>
                  <a:srgbClr val="040C28"/>
                </a:solidFill>
              </a:rPr>
              <a:t> </a:t>
            </a:r>
            <a:r>
              <a:rPr sz="1800" dirty="0">
                <a:solidFill>
                  <a:srgbClr val="040C28"/>
                </a:solidFill>
              </a:rPr>
              <a:t>for</a:t>
            </a:r>
            <a:r>
              <a:rPr sz="1800" spc="-10" dirty="0">
                <a:solidFill>
                  <a:srgbClr val="040C28"/>
                </a:solidFill>
              </a:rPr>
              <a:t> accessing </a:t>
            </a:r>
            <a:r>
              <a:rPr sz="1800" dirty="0">
                <a:solidFill>
                  <a:srgbClr val="040C28"/>
                </a:solidFill>
              </a:rPr>
              <a:t>and</a:t>
            </a:r>
            <a:r>
              <a:rPr sz="1800" spc="-30" dirty="0">
                <a:solidFill>
                  <a:srgbClr val="040C28"/>
                </a:solidFill>
              </a:rPr>
              <a:t> </a:t>
            </a:r>
            <a:r>
              <a:rPr sz="1800" dirty="0">
                <a:solidFill>
                  <a:srgbClr val="040C28"/>
                </a:solidFill>
              </a:rPr>
              <a:t>managing</a:t>
            </a:r>
            <a:r>
              <a:rPr sz="1800" spc="-10" dirty="0">
                <a:solidFill>
                  <a:srgbClr val="040C28"/>
                </a:solidFill>
              </a:rPr>
              <a:t> </a:t>
            </a:r>
            <a:r>
              <a:rPr sz="1800" spc="-20" dirty="0">
                <a:solidFill>
                  <a:srgbClr val="040C28"/>
                </a:solidFill>
              </a:rPr>
              <a:t>data</a:t>
            </a:r>
            <a:r>
              <a:rPr sz="1800" spc="-20" dirty="0">
                <a:solidFill>
                  <a:srgbClr val="1F2023"/>
                </a:solidFill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7600" rIns="0" bIns="0" rtlCol="0">
            <a:spAutoFit/>
          </a:bodyPr>
          <a:lstStyle/>
          <a:p>
            <a:pPr marL="366395" indent="-28575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66395" algn="l"/>
              </a:tabLst>
            </a:pPr>
            <a:r>
              <a:rPr dirty="0">
                <a:solidFill>
                  <a:srgbClr val="1F1F1F"/>
                </a:solidFill>
              </a:rPr>
              <a:t>Linking</a:t>
            </a:r>
            <a:r>
              <a:rPr spc="45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compute</a:t>
            </a:r>
            <a:r>
              <a:rPr spc="44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resources</a:t>
            </a:r>
            <a:r>
              <a:rPr spc="45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and</a:t>
            </a:r>
            <a:r>
              <a:rPr spc="45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providing</a:t>
            </a:r>
            <a:r>
              <a:rPr spc="45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access</a:t>
            </a:r>
            <a:r>
              <a:rPr spc="47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to</a:t>
            </a:r>
            <a:r>
              <a:rPr spc="45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applications</a:t>
            </a:r>
            <a:r>
              <a:rPr spc="45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is</a:t>
            </a:r>
            <a:r>
              <a:rPr spc="45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the</a:t>
            </a:r>
            <a:r>
              <a:rPr spc="459" dirty="0">
                <a:solidFill>
                  <a:srgbClr val="1F1F1F"/>
                </a:solidFill>
              </a:rPr>
              <a:t> </a:t>
            </a:r>
            <a:r>
              <a:rPr spc="-25" dirty="0">
                <a:solidFill>
                  <a:srgbClr val="1F1F1F"/>
                </a:solidFill>
              </a:rPr>
              <a:t>key</a:t>
            </a:r>
          </a:p>
          <a:p>
            <a:pPr marL="36703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1F1F1F"/>
                </a:solidFill>
              </a:rPr>
              <a:t>function</a:t>
            </a:r>
            <a:r>
              <a:rPr spc="-3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of</a:t>
            </a:r>
            <a:r>
              <a:rPr spc="-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Azure</a:t>
            </a:r>
            <a:r>
              <a:rPr spc="-25" dirty="0">
                <a:solidFill>
                  <a:srgbClr val="1F1F1F"/>
                </a:solidFill>
              </a:rPr>
              <a:t> </a:t>
            </a:r>
            <a:r>
              <a:rPr spc="-10" dirty="0">
                <a:solidFill>
                  <a:srgbClr val="1F1F1F"/>
                </a:solidFill>
              </a:rPr>
              <a:t>networking.</a:t>
            </a:r>
          </a:p>
          <a:p>
            <a:pPr marL="365760" marR="5080" indent="-285750">
              <a:lnSpc>
                <a:spcPct val="150000"/>
              </a:lnSpc>
              <a:spcBef>
                <a:spcPts val="805"/>
              </a:spcBef>
              <a:buFont typeface="Wingdings"/>
              <a:buChar char=""/>
              <a:tabLst>
                <a:tab pos="367030" algn="l"/>
              </a:tabLst>
            </a:pPr>
            <a:r>
              <a:rPr dirty="0">
                <a:solidFill>
                  <a:srgbClr val="1F1F1F"/>
                </a:solidFill>
              </a:rPr>
              <a:t>Networking</a:t>
            </a:r>
            <a:r>
              <a:rPr spc="22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functionality</a:t>
            </a:r>
            <a:r>
              <a:rPr spc="22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in</a:t>
            </a:r>
            <a:r>
              <a:rPr spc="2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Azure</a:t>
            </a:r>
            <a:r>
              <a:rPr spc="22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includes</a:t>
            </a:r>
            <a:r>
              <a:rPr spc="24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</a:t>
            </a:r>
            <a:r>
              <a:rPr spc="21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range</a:t>
            </a:r>
            <a:r>
              <a:rPr spc="21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of</a:t>
            </a:r>
            <a:r>
              <a:rPr spc="229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options</a:t>
            </a:r>
            <a:r>
              <a:rPr spc="229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to</a:t>
            </a:r>
            <a:r>
              <a:rPr spc="23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connect</a:t>
            </a:r>
            <a:r>
              <a:rPr spc="235" dirty="0">
                <a:solidFill>
                  <a:srgbClr val="1F1F1F"/>
                </a:solidFill>
              </a:rPr>
              <a:t> </a:t>
            </a:r>
            <a:r>
              <a:rPr spc="-25" dirty="0">
                <a:solidFill>
                  <a:srgbClr val="1F1F1F"/>
                </a:solidFill>
              </a:rPr>
              <a:t>the 	</a:t>
            </a:r>
            <a:r>
              <a:rPr dirty="0">
                <a:solidFill>
                  <a:srgbClr val="1F1F1F"/>
                </a:solidFill>
              </a:rPr>
              <a:t>outside</a:t>
            </a:r>
            <a:r>
              <a:rPr spc="-3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world</a:t>
            </a:r>
            <a:r>
              <a:rPr spc="-3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to</a:t>
            </a:r>
            <a:r>
              <a:rPr spc="-1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services</a:t>
            </a:r>
            <a:r>
              <a:rPr spc="-3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and</a:t>
            </a:r>
            <a:r>
              <a:rPr spc="-1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features</a:t>
            </a:r>
            <a:r>
              <a:rPr spc="-3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in</a:t>
            </a:r>
            <a:r>
              <a:rPr spc="-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the</a:t>
            </a:r>
            <a:r>
              <a:rPr spc="-1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global</a:t>
            </a:r>
            <a:r>
              <a:rPr spc="-3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Azure</a:t>
            </a:r>
            <a:r>
              <a:rPr spc="-20" dirty="0">
                <a:solidFill>
                  <a:srgbClr val="1F1F1F"/>
                </a:solidFill>
              </a:rPr>
              <a:t> </a:t>
            </a:r>
            <a:r>
              <a:rPr spc="-10" dirty="0">
                <a:solidFill>
                  <a:srgbClr val="1F1F1F"/>
                </a:solidFill>
              </a:rPr>
              <a:t>datacenters.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3.Azure</a:t>
            </a:r>
            <a:r>
              <a:rPr sz="3200" spc="-85" dirty="0"/>
              <a:t> </a:t>
            </a:r>
            <a:r>
              <a:rPr sz="3200" dirty="0"/>
              <a:t>Networking</a:t>
            </a:r>
            <a:r>
              <a:rPr sz="3200" spc="-80" dirty="0"/>
              <a:t> </a:t>
            </a:r>
            <a:r>
              <a:rPr sz="3200" spc="-10" dirty="0"/>
              <a:t>Services</a:t>
            </a:r>
            <a:endParaRPr sz="3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50" y="2451100"/>
          <a:ext cx="8382634" cy="392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7620">
                        <a:lnSpc>
                          <a:spcPts val="21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Connects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VMs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incoming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(VPN)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connections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Balancer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Balances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inbound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outbound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connections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endpoints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Gateway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55"/>
                        </a:lnSpc>
                        <a:tabLst>
                          <a:tab pos="1128395" algn="l"/>
                          <a:tab pos="1637664" algn="l"/>
                          <a:tab pos="2374900" algn="l"/>
                          <a:tab pos="2985135" algn="l"/>
                          <a:tab pos="3914775" algn="l"/>
                          <a:tab pos="460057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Optimizes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farm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delivery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increasing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VPN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Gateway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60"/>
                        </a:lnSpc>
                        <a:tabLst>
                          <a:tab pos="1127125" algn="l"/>
                          <a:tab pos="1966595" algn="l"/>
                          <a:tab pos="2896870" algn="l"/>
                          <a:tab pos="4064000" algn="l"/>
                          <a:tab pos="505650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Accesses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high-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VPN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gateways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DNS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ultra-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fast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DNS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responses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ultra-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domain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availability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tabLst>
                          <a:tab pos="908685" algn="l"/>
                          <a:tab pos="2001520" algn="l"/>
                        </a:tabLst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Delivery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Delivers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high-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bandwidth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customers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globally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2594" y="409447"/>
            <a:ext cx="35007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Domain</a:t>
            </a:r>
            <a:r>
              <a:rPr sz="1200" spc="225" dirty="0">
                <a:solidFill>
                  <a:srgbClr val="1F202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Name</a:t>
            </a:r>
            <a:r>
              <a:rPr sz="1200" spc="240" dirty="0">
                <a:solidFill>
                  <a:srgbClr val="1F202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System</a:t>
            </a:r>
            <a:r>
              <a:rPr sz="1200" spc="240" dirty="0">
                <a:solidFill>
                  <a:srgbClr val="1F202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(DNS)</a:t>
            </a:r>
            <a:r>
              <a:rPr sz="1200" spc="229" dirty="0">
                <a:solidFill>
                  <a:srgbClr val="1F202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sz="1200" spc="235" dirty="0">
                <a:solidFill>
                  <a:srgbClr val="1F202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200" spc="240" dirty="0">
                <a:solidFill>
                  <a:srgbClr val="1F2023"/>
                </a:solidFill>
                <a:latin typeface="Arial MT"/>
                <a:cs typeface="Arial MT"/>
              </a:rPr>
              <a:t>  </a:t>
            </a:r>
            <a:r>
              <a:rPr sz="1200" spc="-10" dirty="0">
                <a:solidFill>
                  <a:srgbClr val="1F2023"/>
                </a:solidFill>
                <a:latin typeface="Arial MT"/>
                <a:cs typeface="Arial MT"/>
              </a:rPr>
              <a:t>protocol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that</a:t>
            </a:r>
            <a:r>
              <a:rPr sz="1200" spc="26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allows</a:t>
            </a:r>
            <a:r>
              <a:rPr sz="1200" spc="27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us</a:t>
            </a:r>
            <a:r>
              <a:rPr sz="1200" spc="26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to</a:t>
            </a:r>
            <a:r>
              <a:rPr sz="1200" spc="26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use</a:t>
            </a:r>
            <a:r>
              <a:rPr sz="1200" spc="26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human</a:t>
            </a:r>
            <a:r>
              <a:rPr sz="1200" spc="27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readable</a:t>
            </a:r>
            <a:r>
              <a:rPr sz="1200" spc="26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names</a:t>
            </a:r>
            <a:r>
              <a:rPr sz="1200" spc="254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040C28"/>
                </a:solidFill>
                <a:latin typeface="Arial MT"/>
                <a:cs typeface="Arial MT"/>
              </a:rPr>
              <a:t>to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communicate</a:t>
            </a:r>
            <a:r>
              <a:rPr sz="1200" spc="9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over</a:t>
            </a:r>
            <a:r>
              <a:rPr sz="1200" spc="9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40C28"/>
                </a:solidFill>
                <a:latin typeface="Arial MT"/>
                <a:cs typeface="Arial MT"/>
              </a:rPr>
              <a:t>networks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,</a:t>
            </a:r>
            <a:r>
              <a:rPr sz="1200" spc="9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rather</a:t>
            </a:r>
            <a:r>
              <a:rPr sz="1200" spc="9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than</a:t>
            </a:r>
            <a:r>
              <a:rPr sz="1200" spc="9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having</a:t>
            </a:r>
            <a:r>
              <a:rPr sz="1200" spc="9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F2023"/>
                </a:solidFill>
                <a:latin typeface="Arial MT"/>
                <a:cs typeface="Arial MT"/>
              </a:rPr>
              <a:t>to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manage</a:t>
            </a:r>
            <a:r>
              <a:rPr sz="1200" spc="-6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memorize</a:t>
            </a:r>
            <a:r>
              <a:rPr sz="12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3"/>
                </a:solidFill>
                <a:latin typeface="Arial MT"/>
                <a:cs typeface="Arial MT"/>
              </a:rPr>
              <a:t>IP</a:t>
            </a:r>
            <a:r>
              <a:rPr sz="12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Arial MT"/>
                <a:cs typeface="Arial MT"/>
              </a:rPr>
              <a:t>addresses.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2262" y="2451100"/>
          <a:ext cx="8382634" cy="3664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DDoS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Protection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Protects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Azure-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hosted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applications</a:t>
                      </a:r>
                      <a:r>
                        <a:rPr sz="18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denial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(DDOS)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attacks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7620">
                        <a:lnSpc>
                          <a:spcPts val="21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Traffic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Manager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Distributes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traffic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across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regions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worldwide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ExpressRoute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Connects</a:t>
                      </a:r>
                      <a:r>
                        <a:rPr sz="18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18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high-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bandwidth</a:t>
                      </a:r>
                      <a:r>
                        <a:rPr sz="18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dedicated</a:t>
                      </a:r>
                      <a:r>
                        <a:rPr sz="18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connections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Watcher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Monitors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diagnoses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scenario-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Firewall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160"/>
                        </a:lnSpc>
                        <a:tabLst>
                          <a:tab pos="1227455" algn="l"/>
                          <a:tab pos="2631440" algn="l"/>
                          <a:tab pos="4281805" algn="l"/>
                          <a:tab pos="513270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Implements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high-security,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high-availability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firewall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unlimited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scalability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WAN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unified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wide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(WAN)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connects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sites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cloud</a:t>
            </a:r>
            <a:r>
              <a:rPr spc="-2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2264791"/>
            <a:ext cx="8514715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On-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demand</a:t>
            </a:r>
            <a:r>
              <a:rPr sz="2000" spc="1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self-service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Users</a:t>
            </a:r>
            <a:r>
              <a:rPr sz="2000" spc="38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can</a:t>
            </a:r>
            <a:r>
              <a:rPr sz="2000" spc="40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access</a:t>
            </a:r>
            <a:r>
              <a:rPr sz="2000" spc="39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computing</a:t>
            </a:r>
            <a:r>
              <a:rPr sz="2000" spc="38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services</a:t>
            </a:r>
            <a:r>
              <a:rPr sz="2000" spc="37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via</a:t>
            </a:r>
            <a:r>
              <a:rPr sz="2000" spc="39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</a:t>
            </a:r>
            <a:r>
              <a:rPr sz="2000" spc="39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cloud</a:t>
            </a:r>
            <a:r>
              <a:rPr sz="2000" spc="39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when</a:t>
            </a:r>
            <a:r>
              <a:rPr sz="2000" spc="40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they</a:t>
            </a:r>
            <a:r>
              <a:rPr sz="2000" spc="39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need</a:t>
            </a:r>
            <a:r>
              <a:rPr sz="2000" spc="39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to</a:t>
            </a:r>
            <a:r>
              <a:rPr sz="2000" spc="40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without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interaction</a:t>
            </a:r>
            <a:r>
              <a:rPr sz="2000" spc="13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from</a:t>
            </a:r>
            <a:r>
              <a:rPr sz="2000" spc="1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</a:t>
            </a:r>
            <a:r>
              <a:rPr sz="2000" spc="15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service</a:t>
            </a:r>
            <a:r>
              <a:rPr sz="2000" spc="1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provider.</a:t>
            </a:r>
            <a:r>
              <a:rPr sz="2000" spc="15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</a:t>
            </a:r>
            <a:r>
              <a:rPr sz="2000" spc="13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computing</a:t>
            </a:r>
            <a:r>
              <a:rPr sz="2000" spc="15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services</a:t>
            </a:r>
            <a:r>
              <a:rPr sz="2000" spc="1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should</a:t>
            </a:r>
            <a:r>
              <a:rPr sz="2000" spc="1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be</a:t>
            </a:r>
            <a:r>
              <a:rPr sz="2000" spc="1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fully</a:t>
            </a:r>
            <a:r>
              <a:rPr sz="2000" spc="1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82C33"/>
                </a:solidFill>
                <a:latin typeface="Times New Roman"/>
                <a:cs typeface="Times New Roman"/>
              </a:rPr>
              <a:t>on-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demand</a:t>
            </a:r>
            <a:r>
              <a:rPr sz="2000" spc="-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so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users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have</a:t>
            </a:r>
            <a:r>
              <a:rPr sz="2000" spc="-1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control</a:t>
            </a:r>
            <a:r>
              <a:rPr sz="2000" spc="-5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agility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meet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their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evolving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Broad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network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</a:pP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Cloud</a:t>
            </a:r>
            <a:r>
              <a:rPr sz="2000" spc="4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computing</a:t>
            </a:r>
            <a:r>
              <a:rPr sz="2000" spc="434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services</a:t>
            </a:r>
            <a:r>
              <a:rPr sz="2000" spc="4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are</a:t>
            </a:r>
            <a:r>
              <a:rPr sz="2000" spc="4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widely</a:t>
            </a:r>
            <a:r>
              <a:rPr sz="2000" spc="4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available</a:t>
            </a:r>
            <a:r>
              <a:rPr sz="2000" spc="409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via</a:t>
            </a:r>
            <a:r>
              <a:rPr sz="2000" spc="4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</a:t>
            </a:r>
            <a:r>
              <a:rPr sz="2000" spc="4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network</a:t>
            </a:r>
            <a:r>
              <a:rPr sz="2000" spc="4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through</a:t>
            </a:r>
            <a:r>
              <a:rPr sz="2000" spc="4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users’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preferred</a:t>
            </a:r>
            <a:r>
              <a:rPr sz="2000" spc="-5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tools</a:t>
            </a:r>
            <a:r>
              <a:rPr sz="2000" spc="-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(e.g.,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laptops,</a:t>
            </a:r>
            <a:r>
              <a:rPr sz="2000" spc="-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desktops,</a:t>
            </a:r>
            <a:r>
              <a:rPr sz="2000" spc="-3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smartphones,</a:t>
            </a:r>
            <a:r>
              <a:rPr sz="2000" spc="-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Resource</a:t>
            </a:r>
            <a:r>
              <a:rPr sz="2000" spc="-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One</a:t>
            </a:r>
            <a:r>
              <a:rPr sz="2000" spc="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of</a:t>
            </a:r>
            <a:r>
              <a:rPr sz="2000" spc="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most</a:t>
            </a:r>
            <a:r>
              <a:rPr sz="2000" spc="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attractive</a:t>
            </a:r>
            <a:r>
              <a:rPr sz="2000" spc="5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elements</a:t>
            </a:r>
            <a:r>
              <a:rPr sz="2000" spc="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of</a:t>
            </a:r>
            <a:r>
              <a:rPr sz="2000" spc="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cloud</a:t>
            </a:r>
            <a:r>
              <a:rPr sz="2000" spc="3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computing</a:t>
            </a:r>
            <a:r>
              <a:rPr sz="2000" spc="4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is</a:t>
            </a:r>
            <a:r>
              <a:rPr sz="2000" spc="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pooling</a:t>
            </a:r>
            <a:r>
              <a:rPr sz="2000" spc="4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resources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to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deliver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computing</a:t>
            </a:r>
            <a:r>
              <a:rPr sz="2000" spc="6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services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at</a:t>
            </a:r>
            <a:r>
              <a:rPr sz="2000" spc="60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scale.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Resources,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such</a:t>
            </a:r>
            <a:r>
              <a:rPr sz="2000" spc="60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as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storage,</a:t>
            </a:r>
            <a:r>
              <a:rPr sz="2000" spc="55" dirty="0">
                <a:solidFill>
                  <a:srgbClr val="282C33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memory,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processing,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network</a:t>
            </a:r>
            <a:r>
              <a:rPr sz="2000" spc="-2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bandwidth,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pooled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assigned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multiple</a:t>
            </a:r>
            <a:r>
              <a:rPr sz="2000" spc="-3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consumers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based</a:t>
            </a:r>
            <a:r>
              <a:rPr sz="2000" spc="-15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 demand.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4.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Azure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AI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435479"/>
            <a:ext cx="851471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AI,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context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computing,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around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broad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services,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learning.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forecast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outcomes,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trends.</a:t>
            </a:r>
            <a:endParaRPr sz="20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explicitly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programmed.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Forecasts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predictions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devices </a:t>
            </a:r>
            <a:r>
              <a:rPr sz="2000" dirty="0">
                <a:latin typeface="Times New Roman"/>
                <a:cs typeface="Times New Roman"/>
              </a:rPr>
              <a:t>smarter.</a:t>
            </a:r>
            <a:r>
              <a:rPr sz="2000" spc="229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29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shop</a:t>
            </a:r>
            <a:r>
              <a:rPr sz="2000" spc="2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online,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23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helps </a:t>
            </a:r>
            <a:r>
              <a:rPr sz="2000" dirty="0">
                <a:latin typeface="Times New Roman"/>
                <a:cs typeface="Times New Roman"/>
              </a:rPr>
              <a:t>recommend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might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you've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purchased.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swiped,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transaction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transactions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fraud.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robot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vacuum </a:t>
            </a:r>
            <a:r>
              <a:rPr sz="2000" dirty="0">
                <a:latin typeface="Times New Roman"/>
                <a:cs typeface="Times New Roman"/>
              </a:rPr>
              <a:t>cleaner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vacuums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room,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decide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done.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2355850"/>
          <a:ext cx="8382000" cy="417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Cloud-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8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environment</a:t>
                      </a:r>
                      <a:r>
                        <a:rPr sz="18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18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8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develop,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 marR="635">
                        <a:lnSpc>
                          <a:spcPct val="150000"/>
                        </a:lnSpc>
                        <a:tabLst>
                          <a:tab pos="640715" algn="l"/>
                          <a:tab pos="1169670" algn="l"/>
                          <a:tab pos="2002155" algn="l"/>
                          <a:tab pos="2924175" algn="l"/>
                          <a:tab pos="3407410" algn="l"/>
                          <a:tab pos="4018279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train,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test,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deploy,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manage,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track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models.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auto-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generate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 marR="635">
                        <a:lnSpc>
                          <a:spcPct val="15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auto-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tune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you.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let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machine,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cloud.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Studio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just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Collaborative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visual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workspace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 marR="635" algn="just">
                        <a:lnSpc>
                          <a:spcPct val="15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build,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test,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deploy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solutions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prebuilt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data-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handling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modules.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313813"/>
            <a:ext cx="8530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000" spc="3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closely</a:t>
            </a:r>
            <a:r>
              <a:rPr sz="2000" spc="3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related</a:t>
            </a:r>
            <a:r>
              <a:rPr sz="2000" spc="3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set</a:t>
            </a:r>
            <a:r>
              <a:rPr sz="2000" spc="3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2000" spc="3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products</a:t>
            </a:r>
            <a:r>
              <a:rPr sz="2000" spc="3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are</a:t>
            </a:r>
            <a:r>
              <a:rPr sz="2000" spc="3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2000" spc="3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F1F1F"/>
                </a:solidFill>
                <a:latin typeface="Times New Roman"/>
                <a:cs typeface="Times New Roman"/>
              </a:rPr>
              <a:t>cognitive</a:t>
            </a:r>
            <a:r>
              <a:rPr sz="2000" i="1" spc="3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F1F1F"/>
                </a:solidFill>
                <a:latin typeface="Times New Roman"/>
                <a:cs typeface="Times New Roman"/>
              </a:rPr>
              <a:t>services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.</a:t>
            </a:r>
            <a:r>
              <a:rPr sz="2000" spc="3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sz="2000" spc="3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2000" spc="3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use</a:t>
            </a:r>
            <a:r>
              <a:rPr sz="2000" spc="3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these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prebuilt</a:t>
            </a:r>
            <a:r>
              <a:rPr sz="20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APIs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applications</a:t>
            </a:r>
            <a:r>
              <a:rPr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solve</a:t>
            </a:r>
            <a:r>
              <a:rPr sz="20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complex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 problems</a:t>
            </a:r>
            <a:r>
              <a:rPr sz="1000" spc="-10" dirty="0">
                <a:solidFill>
                  <a:srgbClr val="1F1F1F"/>
                </a:solidFill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999994"/>
          <a:ext cx="8458200" cy="334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Vision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image-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smartly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identify,</a:t>
                      </a:r>
                      <a:r>
                        <a:rPr sz="18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caption,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index,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moderate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pictures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videos.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Speech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Convert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spoken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audio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text,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8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voice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verification,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speaker recognition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app.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Knowledge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mapping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intelligent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semantic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search.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Bing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Search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Bing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APIs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8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apps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harness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ability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comb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billions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webpages,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images,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videos,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news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API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call.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007744" algn="l"/>
                        </a:tabLst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processing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8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apps</a:t>
                      </a:r>
                      <a:r>
                        <a:rPr sz="18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8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18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pre-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built</a:t>
                      </a:r>
                      <a:r>
                        <a:rPr sz="18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scripts,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sentiment,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learn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recognize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want.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5.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Azure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IoT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439136"/>
            <a:ext cx="851344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before.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digital </a:t>
            </a:r>
            <a:r>
              <a:rPr sz="2000" dirty="0">
                <a:latin typeface="Times New Roman"/>
                <a:cs typeface="Times New Roman"/>
              </a:rPr>
              <a:t>assistants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led</a:t>
            </a:r>
            <a:r>
              <a:rPr sz="2000" spc="1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smartphones,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1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watches,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smart </a:t>
            </a:r>
            <a:r>
              <a:rPr sz="2000" dirty="0">
                <a:latin typeface="Times New Roman"/>
                <a:cs typeface="Times New Roman"/>
              </a:rPr>
              <a:t>thermostats,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refrigerators.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norm.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item </a:t>
            </a:r>
            <a:r>
              <a:rPr sz="2000" dirty="0">
                <a:latin typeface="Times New Roman"/>
                <a:cs typeface="Times New Roman"/>
              </a:rPr>
              <a:t>that's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online-capable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6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garner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referred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IoT.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2736850"/>
          <a:ext cx="8077834" cy="335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IoT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Central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just">
                        <a:lnSpc>
                          <a:spcPct val="1072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(SaaS)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solution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makes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connect,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monitor,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assets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scale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Hub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70">
                        <a:lnSpc>
                          <a:spcPct val="1072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Messaging</a:t>
                      </a:r>
                      <a:r>
                        <a:rPr sz="18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hub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communications</a:t>
                      </a:r>
                      <a:r>
                        <a:rPr sz="1800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millions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devices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Edge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7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just">
                        <a:lnSpc>
                          <a:spcPct val="107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pushed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directly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onto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devices,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react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quickly</a:t>
                      </a:r>
                      <a:r>
                        <a:rPr sz="18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needing</a:t>
                      </a:r>
                      <a:r>
                        <a:rPr sz="18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consult</a:t>
                      </a:r>
                      <a:r>
                        <a:rPr sz="18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cloud-based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6.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Azure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App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Hosting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340991"/>
            <a:ext cx="8514080" cy="432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i="1" spc="4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App</a:t>
            </a:r>
            <a:r>
              <a:rPr sz="2000" i="1" spc="48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Service</a:t>
            </a:r>
            <a:r>
              <a:rPr sz="2000" i="1" spc="4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4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 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HTTP-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based</a:t>
            </a:r>
            <a:r>
              <a:rPr sz="2000" spc="4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</a:t>
            </a:r>
            <a:r>
              <a:rPr sz="2000" spc="4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4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hosting</a:t>
            </a:r>
            <a:r>
              <a:rPr sz="2000" spc="4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web 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applications,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REST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APIs,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mobile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back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ends.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develop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favorite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language,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.NET,</a:t>
            </a:r>
            <a:r>
              <a:rPr sz="2000" spc="1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.NET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Core,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Java,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Node.js,</a:t>
            </a:r>
            <a:r>
              <a:rPr sz="2000" spc="1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PHP,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Python.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scale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ease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both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Windows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Linux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-based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</a:t>
            </a:r>
            <a:r>
              <a:rPr sz="2000" spc="2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adds</a:t>
            </a:r>
            <a:r>
              <a:rPr sz="2000" spc="2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power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Microsoft</a:t>
            </a:r>
            <a:r>
              <a:rPr sz="2000" spc="2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application,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such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security,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load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balancing,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autoscaling,</a:t>
            </a:r>
            <a:r>
              <a:rPr sz="2000" spc="-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automated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Additionally,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take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advantage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its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DevOps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capabilities,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such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as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continuous</a:t>
            </a:r>
            <a:r>
              <a:rPr sz="2000" spc="2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deployment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from</a:t>
            </a:r>
            <a:r>
              <a:rPr sz="2000" spc="2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2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DevOps,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GitHub,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Docker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Hub,</a:t>
            </a:r>
            <a:r>
              <a:rPr sz="2000" spc="2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2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other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sources,</a:t>
            </a:r>
            <a:r>
              <a:rPr sz="2000" spc="9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package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management,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staging</a:t>
            </a:r>
            <a:r>
              <a:rPr sz="2000" spc="10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environments,</a:t>
            </a:r>
            <a:r>
              <a:rPr sz="2000" spc="9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custom</a:t>
            </a:r>
            <a:r>
              <a:rPr sz="2000" spc="9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domain,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TLS/SSL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certificates.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4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</a:t>
            </a:r>
            <a:r>
              <a:rPr sz="2000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Service,</a:t>
            </a:r>
            <a:r>
              <a:rPr sz="2000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pay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4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compute</a:t>
            </a:r>
            <a:r>
              <a:rPr sz="2000" spc="4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resources</a:t>
            </a:r>
            <a:r>
              <a:rPr sz="2000" spc="4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use.</a:t>
            </a:r>
            <a:r>
              <a:rPr sz="2000" spc="4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compute</a:t>
            </a:r>
            <a:r>
              <a:rPr sz="2000" spc="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resources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are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determined</a:t>
            </a:r>
            <a:r>
              <a:rPr sz="2000" spc="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by</a:t>
            </a:r>
            <a:r>
              <a:rPr sz="2000" spc="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App</a:t>
            </a:r>
            <a:r>
              <a:rPr sz="2000" i="1" spc="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Service</a:t>
            </a:r>
            <a:r>
              <a:rPr sz="2000" i="1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plan</a:t>
            </a:r>
            <a:r>
              <a:rPr sz="2000" i="1" spc="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run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 marL="3000375">
              <a:lnSpc>
                <a:spcPct val="100000"/>
              </a:lnSpc>
              <a:spcBef>
                <a:spcPts val="695"/>
              </a:spcBef>
            </a:pPr>
            <a:r>
              <a:rPr sz="1600" spc="-10" dirty="0">
                <a:latin typeface="Arial MT"/>
                <a:cs typeface="Arial MT"/>
              </a:rPr>
              <a:t>https://learn.microsoft.com/en-us/azure/app-service/overview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7.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Database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Services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2343785"/>
          <a:ext cx="8610600" cy="410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Cosmos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DB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Globally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supports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NoSQL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options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SQL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relational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auto-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scale,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integral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intelligence,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MySQL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scalable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MySQL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relational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availability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271270" algn="l"/>
                          <a:tab pos="2839720" algn="l"/>
                        </a:tabLst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PostgreSQL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12470" algn="l"/>
                          <a:tab pos="1756410" algn="l"/>
                          <a:tab pos="2305050" algn="l"/>
                          <a:tab pos="3260725" algn="l"/>
                          <a:tab pos="459613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scalable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PostgreSQL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relational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availability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SQL</a:t>
                      </a:r>
                      <a:r>
                        <a:rPr sz="1800" b="1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800" b="1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b="1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Virtual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Machines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enterprise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SQL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cloud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2584450"/>
          <a:ext cx="8001634" cy="367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Synapse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Analytics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warehouse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integral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every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cost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  <a:tabLst>
                          <a:tab pos="810895" algn="l"/>
                          <a:tab pos="1918970" algn="l"/>
                        </a:tabLst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Migration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migrates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databases</a:t>
                      </a:r>
                      <a:r>
                        <a:rPr sz="18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8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changes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Redis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15"/>
                        </a:spcBef>
                        <a:tabLst>
                          <a:tab pos="628650" algn="l"/>
                          <a:tab pos="1588770" algn="l"/>
                          <a:tab pos="2371090" algn="l"/>
                          <a:tab pos="3114675" algn="l"/>
                          <a:tab pos="4189095" algn="l"/>
                          <a:tab pos="474218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caches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frequently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latency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MariaDB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685165" algn="l"/>
                          <a:tab pos="1701164" algn="l"/>
                          <a:tab pos="2224405" algn="l"/>
                          <a:tab pos="3152775" algn="l"/>
                          <a:tab pos="420878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scalable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MariaDB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relational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availability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egoe UI"/>
                <a:cs typeface="Segoe UI"/>
              </a:rPr>
              <a:t>Azure</a:t>
            </a:r>
            <a:r>
              <a:rPr spc="-5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Virtual</a:t>
            </a:r>
            <a:r>
              <a:rPr spc="-6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7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Azure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virtual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machines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are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one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of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several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types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of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 </a:t>
            </a: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on-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demand,</a:t>
            </a:r>
            <a:r>
              <a:rPr sz="2000" u="sng" spc="1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 </a:t>
            </a: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scalable</a:t>
            </a:r>
            <a:r>
              <a:rPr sz="2000" spc="-10" dirty="0">
                <a:solidFill>
                  <a:srgbClr val="1F477B"/>
                </a:solidFill>
                <a:latin typeface="Times New Roman"/>
                <a:cs typeface="Times New Roman"/>
                <a:hlinkClick r:id="rId2"/>
              </a:rPr>
              <a:t> 	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computing</a:t>
            </a:r>
            <a:r>
              <a:rPr sz="2000" u="sng" spc="6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resources</a:t>
            </a:r>
            <a:r>
              <a:rPr sz="2000" spc="65" dirty="0">
                <a:solidFill>
                  <a:srgbClr val="1F477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that</a:t>
            </a:r>
            <a:r>
              <a:rPr sz="2000" spc="6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Azure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offers.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Typically,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you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choose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virtual</a:t>
            </a:r>
            <a:r>
              <a:rPr sz="2000" spc="6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  <a:hlinkClick r:id="rId2"/>
              </a:rPr>
              <a:t>machine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when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need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more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control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over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computing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environment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than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other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choices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offer.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article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gives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 information about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what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should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consider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before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create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machine,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how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create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it,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how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3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</a:t>
            </a:r>
            <a:r>
              <a:rPr sz="2000" spc="4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gives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3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flexibility</a:t>
            </a:r>
            <a:r>
              <a:rPr sz="2000" spc="3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4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virtualization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without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having</a:t>
            </a:r>
            <a:r>
              <a:rPr sz="2000" spc="25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buy</a:t>
            </a:r>
            <a:r>
              <a:rPr sz="2000" spc="2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2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maintain</a:t>
            </a:r>
            <a:r>
              <a:rPr sz="2000" spc="25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physical</a:t>
            </a:r>
            <a:r>
              <a:rPr sz="2000" spc="2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hardware</a:t>
            </a:r>
            <a:r>
              <a:rPr sz="2000" spc="2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2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runs</a:t>
            </a:r>
            <a:r>
              <a:rPr sz="2000" spc="25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it.</a:t>
            </a:r>
            <a:r>
              <a:rPr sz="2000" spc="2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However,</a:t>
            </a:r>
            <a:r>
              <a:rPr sz="2000" spc="2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you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still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need</a:t>
            </a:r>
            <a:r>
              <a:rPr sz="2000" spc="13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maintain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by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performing</a:t>
            </a:r>
            <a:r>
              <a:rPr sz="2000" spc="13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tasks,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such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as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configuring,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patching,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installing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software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runs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435479"/>
            <a:ext cx="8711565" cy="416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various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ways.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Some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examples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755015" marR="202565" lvl="1" indent="-285750" algn="just">
              <a:lnSpc>
                <a:spcPct val="100000"/>
              </a:lnSpc>
              <a:buFont typeface="Wingdings"/>
              <a:buChar char=""/>
              <a:tabLst>
                <a:tab pos="756285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Development</a:t>
            </a:r>
            <a:r>
              <a:rPr sz="2000" b="1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b="1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test</a:t>
            </a:r>
            <a:r>
              <a:rPr sz="2000" b="1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–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offer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quick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easy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way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create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computer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specific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configurations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required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code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test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application.</a:t>
            </a:r>
            <a:endParaRPr sz="2000">
              <a:latin typeface="Times New Roman"/>
              <a:cs typeface="Times New Roman"/>
            </a:endParaRPr>
          </a:p>
          <a:p>
            <a:pPr marL="755015" marR="201930" lvl="1" indent="-285750" algn="just">
              <a:lnSpc>
                <a:spcPct val="100000"/>
              </a:lnSpc>
              <a:buFont typeface="Wingdings"/>
              <a:buChar char=""/>
              <a:tabLst>
                <a:tab pos="756285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b="1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b="1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b="1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b="1" spc="4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–</a:t>
            </a:r>
            <a:r>
              <a:rPr sz="2000" spc="4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Because</a:t>
            </a:r>
            <a:r>
              <a:rPr sz="2000" spc="4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demand</a:t>
            </a:r>
            <a:r>
              <a:rPr sz="2000" spc="4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4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43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</a:t>
            </a:r>
            <a:r>
              <a:rPr sz="2000" spc="4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can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fluctuate,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might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make</a:t>
            </a:r>
            <a:r>
              <a:rPr sz="2000" spc="22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economic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sense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run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it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22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in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Azure.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pay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extra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22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when</a:t>
            </a:r>
            <a:r>
              <a:rPr sz="2000" spc="2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need</a:t>
            </a:r>
            <a:r>
              <a:rPr sz="2000" spc="2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them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shut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them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down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when you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don’t.</a:t>
            </a:r>
            <a:endParaRPr sz="2000">
              <a:latin typeface="Times New Roman"/>
              <a:cs typeface="Times New Roman"/>
            </a:endParaRPr>
          </a:p>
          <a:p>
            <a:pPr marL="755015" marR="204470" lvl="1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Extended</a:t>
            </a:r>
            <a:r>
              <a:rPr sz="2000" b="1" spc="1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datacenter</a:t>
            </a:r>
            <a:r>
              <a:rPr sz="2000" b="1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–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network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can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easily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connected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organization’s</a:t>
            </a:r>
            <a:r>
              <a:rPr sz="20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297815" marR="201930" indent="-285750" algn="just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number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virtual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uses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scale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up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out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whatever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required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meet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2061845">
              <a:lnSpc>
                <a:spcPct val="100000"/>
              </a:lnSpc>
              <a:spcBef>
                <a:spcPts val="1630"/>
              </a:spcBef>
            </a:pPr>
            <a:r>
              <a:rPr sz="1800" spc="-10" dirty="0">
                <a:latin typeface="Arial MT"/>
                <a:cs typeface="Arial MT"/>
              </a:rPr>
              <a:t>https://learn.microsoft.com/en-us/azure/virtual-machines/overview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739974"/>
            <a:ext cx="851344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82C33"/>
                </a:solidFill>
                <a:latin typeface="Times New Roman"/>
                <a:cs typeface="Times New Roman"/>
              </a:rPr>
              <a:t>Rapid</a:t>
            </a:r>
            <a:r>
              <a:rPr sz="2000" spc="-20" dirty="0">
                <a:solidFill>
                  <a:srgbClr val="282C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82C33"/>
                </a:solidFill>
                <a:latin typeface="Times New Roman"/>
                <a:cs typeface="Times New Roman"/>
              </a:rPr>
              <a:t>elasticity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Successful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requires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elasticity.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assigned </a:t>
            </a:r>
            <a:r>
              <a:rPr sz="2000" dirty="0">
                <a:latin typeface="Times New Roman"/>
                <a:cs typeface="Times New Roman"/>
              </a:rPr>
              <a:t>accurately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quickly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absorb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decreases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degradation.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Measured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measured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metered.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measurement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consumer)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gauge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Azure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family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managed,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secure,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intelligent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products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database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engine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cloud.</a:t>
            </a:r>
            <a:r>
              <a:rPr sz="2000" spc="2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built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upon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the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familiar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4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engine,</a:t>
            </a:r>
            <a:r>
              <a:rPr sz="2000" spc="4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4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migrate</a:t>
            </a:r>
            <a:r>
              <a:rPr sz="2000" spc="4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4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ease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continue</a:t>
            </a:r>
            <a:r>
              <a:rPr sz="2000" spc="2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</a:t>
            </a:r>
            <a:r>
              <a:rPr sz="2000" spc="2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tools,</a:t>
            </a:r>
            <a:r>
              <a:rPr sz="2000" spc="2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languages,</a:t>
            </a:r>
            <a:r>
              <a:rPr sz="2000" spc="2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2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resources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you're</a:t>
            </a:r>
            <a:r>
              <a:rPr sz="2000" spc="2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familiar</a:t>
            </a:r>
            <a:r>
              <a:rPr sz="2000" spc="2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with.</a:t>
            </a:r>
            <a:r>
              <a:rPr sz="2000" spc="2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Your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skills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experience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transfer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cloud,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even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more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what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already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have.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6049467"/>
            <a:ext cx="7320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https://learn.microsoft.com/en-us/azure/azure-sql/azure-sql-iaas-vs-paas-what-</a:t>
            </a:r>
            <a:r>
              <a:rPr sz="1600" spc="-25" dirty="0">
                <a:latin typeface="Arial MT"/>
                <a:cs typeface="Arial MT"/>
              </a:rPr>
              <a:t>is- </a:t>
            </a:r>
            <a:r>
              <a:rPr sz="1600" spc="-10" dirty="0">
                <a:latin typeface="Arial MT"/>
                <a:cs typeface="Arial MT"/>
              </a:rPr>
              <a:t>overview?view=azuresql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118207"/>
            <a:ext cx="8513445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three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products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family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50000"/>
              </a:lnSpc>
              <a:buClr>
                <a:srgbClr val="161616"/>
              </a:buClr>
              <a:buFont typeface="Wingdings"/>
              <a:buChar char=""/>
              <a:tabLst>
                <a:tab pos="756285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Azure</a:t>
            </a:r>
            <a:r>
              <a:rPr sz="2000" u="sng" spc="7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SQL</a:t>
            </a:r>
            <a:r>
              <a:rPr sz="2000" u="sng" spc="8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Database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: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Support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modern</a:t>
            </a:r>
            <a:r>
              <a:rPr sz="2000" spc="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intelligent,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managed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database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service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includes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serverless</a:t>
            </a:r>
            <a:r>
              <a:rPr sz="2000" spc="-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compute.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161616"/>
              </a:buClr>
              <a:buFont typeface="Wingdings"/>
              <a:buChar char=""/>
              <a:tabLst>
                <a:tab pos="756285" algn="l"/>
                <a:tab pos="1536700" algn="l"/>
                <a:tab pos="2176780" algn="l"/>
                <a:tab pos="3280410" algn="l"/>
                <a:tab pos="4354830" algn="l"/>
                <a:tab pos="5614035" algn="l"/>
                <a:tab pos="6238875" algn="l"/>
                <a:tab pos="7198995" algn="l"/>
                <a:tab pos="7839075" algn="l"/>
              </a:tabLst>
            </a:pP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Azure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r>
              <a:rPr sz="2000" u="sng" spc="-2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SQL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Managed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Instance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: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Modernize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existing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at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scale</a:t>
            </a:r>
            <a:r>
              <a:rPr sz="2000" spc="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intelligent</a:t>
            </a:r>
            <a:r>
              <a:rPr sz="2000" spc="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fully</a:t>
            </a:r>
            <a:r>
              <a:rPr sz="2000" spc="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managed</a:t>
            </a:r>
            <a:r>
              <a:rPr sz="2000" spc="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instance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as</a:t>
            </a:r>
            <a:r>
              <a:rPr sz="2000" spc="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service,</a:t>
            </a:r>
            <a:endParaRPr sz="2000">
              <a:latin typeface="Times New Roman"/>
              <a:cs typeface="Times New Roman"/>
            </a:endParaRPr>
          </a:p>
          <a:p>
            <a:pPr marL="756285" marR="635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almost</a:t>
            </a:r>
            <a:r>
              <a:rPr sz="2000" spc="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100%</a:t>
            </a:r>
            <a:r>
              <a:rPr sz="2000" spc="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feature</a:t>
            </a:r>
            <a:r>
              <a:rPr sz="2000" spc="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parity</a:t>
            </a:r>
            <a:r>
              <a:rPr sz="2000" spc="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</a:t>
            </a:r>
            <a:r>
              <a:rPr sz="2000" spc="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database</a:t>
            </a:r>
            <a:r>
              <a:rPr sz="2000" spc="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engine.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Best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most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migrations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lr>
                <a:srgbClr val="161616"/>
              </a:buClr>
              <a:buFont typeface="Wingdings"/>
              <a:buChar char=""/>
              <a:tabLst>
                <a:tab pos="756285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SQL</a:t>
            </a:r>
            <a:r>
              <a:rPr sz="2000" u="sng" spc="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Server</a:t>
            </a:r>
            <a:r>
              <a:rPr sz="2000" u="sng" spc="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on</a:t>
            </a:r>
            <a:r>
              <a:rPr sz="2000" u="sng" spc="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Azure</a:t>
            </a:r>
            <a:r>
              <a:rPr sz="2000" u="sng" spc="1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VMs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: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Lift-and-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shift your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 Server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workloads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756285" marR="6350">
              <a:lnSpc>
                <a:spcPct val="15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ease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maintain</a:t>
            </a:r>
            <a:r>
              <a:rPr sz="2000" spc="22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100%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SQL</a:t>
            </a:r>
            <a:r>
              <a:rPr sz="2000" spc="2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compatibility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2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operating</a:t>
            </a:r>
            <a:r>
              <a:rPr sz="2000" spc="22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system-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level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Azure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515336"/>
            <a:ext cx="85147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Functions</a:t>
            </a:r>
            <a:r>
              <a:rPr sz="2000" spc="4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4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serverless</a:t>
            </a:r>
            <a:r>
              <a:rPr sz="2000" spc="4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solution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allows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409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write</a:t>
            </a:r>
            <a:r>
              <a:rPr sz="2000" spc="4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less</a:t>
            </a:r>
            <a:r>
              <a:rPr sz="2000" spc="3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code,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maintain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less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infrastructure,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save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costs.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Instead</a:t>
            </a:r>
            <a:r>
              <a:rPr sz="2000" spc="4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worrying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about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deploying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maintaining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servers,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cloud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infrastructure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provides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all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up- 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to-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date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resources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needed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keep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applications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focus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 code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matters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most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 you,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 the most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productive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you,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Azure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Functions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handles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rest.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80970"/>
            <a:ext cx="8959215" cy="421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21272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53594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best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experience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Functions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documentation,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choose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your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preferred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development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language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from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list</a:t>
            </a:r>
            <a:r>
              <a:rPr sz="2000" spc="1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native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Functions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languages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top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article.</a:t>
            </a:r>
            <a:endParaRPr sz="2000">
              <a:latin typeface="Times New Roman"/>
              <a:cs typeface="Times New Roman"/>
            </a:endParaRPr>
          </a:p>
          <a:p>
            <a:pPr marL="53467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34670" algn="l"/>
              </a:tabLst>
            </a:pPr>
            <a:r>
              <a:rPr sz="2000" dirty="0">
                <a:latin typeface="Times New Roman"/>
                <a:cs typeface="Times New Roman"/>
                <a:hlinkClick r:id="rId2"/>
              </a:rPr>
              <a:t>Functions</a:t>
            </a:r>
            <a:r>
              <a:rPr sz="2000" spc="350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latin typeface="Times New Roman"/>
                <a:cs typeface="Times New Roman"/>
                <a:hlinkClick r:id="rId2"/>
              </a:rPr>
              <a:t>provides</a:t>
            </a:r>
            <a:r>
              <a:rPr sz="2000" spc="365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latin typeface="Times New Roman"/>
                <a:cs typeface="Times New Roman"/>
                <a:hlinkClick r:id="rId2"/>
              </a:rPr>
              <a:t>a</a:t>
            </a:r>
            <a:r>
              <a:rPr sz="2000" spc="355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latin typeface="Times New Roman"/>
                <a:cs typeface="Times New Roman"/>
                <a:hlinkClick r:id="rId2"/>
              </a:rPr>
              <a:t>comprehensive</a:t>
            </a:r>
            <a:r>
              <a:rPr sz="2000" spc="360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latin typeface="Times New Roman"/>
                <a:cs typeface="Times New Roman"/>
                <a:hlinkClick r:id="rId2"/>
              </a:rPr>
              <a:t>set</a:t>
            </a:r>
            <a:r>
              <a:rPr sz="2000" spc="360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dirty="0">
                <a:latin typeface="Times New Roman"/>
                <a:cs typeface="Times New Roman"/>
                <a:hlinkClick r:id="rId2"/>
              </a:rPr>
              <a:t>of</a:t>
            </a:r>
            <a:r>
              <a:rPr sz="2000" spc="360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event-</a:t>
            </a:r>
            <a:r>
              <a:rPr sz="2000" dirty="0">
                <a:latin typeface="Times New Roman"/>
                <a:cs typeface="Times New Roman"/>
                <a:hlinkClick r:id="rId2"/>
              </a:rPr>
              <a:t>driven</a:t>
            </a:r>
            <a:r>
              <a:rPr sz="2000" spc="360" dirty="0">
                <a:latin typeface="Times New Roman"/>
                <a:cs typeface="Times New Roman"/>
                <a:hlinkClick r:id="rId2"/>
              </a:rPr>
              <a:t> 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triggers</a:t>
            </a:r>
            <a:r>
              <a:rPr sz="2000" u="sng" spc="35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 </a:t>
            </a:r>
            <a:r>
              <a:rPr sz="2000" u="sng" spc="-2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535940">
              <a:lnSpc>
                <a:spcPct val="100000"/>
              </a:lnSpc>
              <a:spcBef>
                <a:spcPts val="1200"/>
              </a:spcBef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bindings</a:t>
            </a:r>
            <a:r>
              <a:rPr sz="2000" spc="210" dirty="0">
                <a:solidFill>
                  <a:srgbClr val="1F477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that</a:t>
            </a:r>
            <a:r>
              <a:rPr sz="2000" spc="2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connect</a:t>
            </a:r>
            <a:r>
              <a:rPr sz="2000" spc="20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your</a:t>
            </a:r>
            <a:r>
              <a:rPr sz="2000" spc="204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functions</a:t>
            </a:r>
            <a:r>
              <a:rPr sz="2000" spc="22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to</a:t>
            </a:r>
            <a:r>
              <a:rPr sz="2000" spc="2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other</a:t>
            </a:r>
            <a:r>
              <a:rPr sz="2000" spc="2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services</a:t>
            </a:r>
            <a:r>
              <a:rPr sz="2000" spc="21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without</a:t>
            </a:r>
            <a:r>
              <a:rPr sz="2000" spc="20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having</a:t>
            </a:r>
            <a:r>
              <a:rPr sz="2000" spc="22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to</a:t>
            </a:r>
            <a:r>
              <a:rPr sz="2000" spc="2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write</a:t>
            </a:r>
            <a:endParaRPr sz="2000">
              <a:latin typeface="Times New Roman"/>
              <a:cs typeface="Times New Roman"/>
            </a:endParaRPr>
          </a:p>
          <a:p>
            <a:pPr marL="53594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extra</a:t>
            </a:r>
            <a:r>
              <a:rPr sz="2000" spc="-20" dirty="0">
                <a:latin typeface="Times New Roman"/>
                <a:cs typeface="Times New Roman"/>
              </a:rPr>
              <a:t> code.</a:t>
            </a:r>
            <a:endParaRPr sz="2000">
              <a:latin typeface="Times New Roman"/>
              <a:cs typeface="Times New Roman"/>
            </a:endParaRPr>
          </a:p>
          <a:p>
            <a:pPr marL="534670" marR="213995" indent="-285750" algn="just">
              <a:lnSpc>
                <a:spcPct val="150000"/>
              </a:lnSpc>
              <a:buFont typeface="Wingdings"/>
              <a:buChar char=""/>
              <a:tabLst>
                <a:tab pos="53594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common,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but</a:t>
            </a:r>
            <a:r>
              <a:rPr sz="2000" i="1" spc="3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by</a:t>
            </a:r>
            <a:r>
              <a:rPr sz="2000" i="1" spc="3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no</a:t>
            </a:r>
            <a:r>
              <a:rPr sz="2000" i="1" spc="3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means</a:t>
            </a:r>
            <a:r>
              <a:rPr sz="2000" i="1" spc="3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exhaustive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integrated 	</a:t>
            </a:r>
            <a:r>
              <a:rPr sz="2000" dirty="0">
                <a:latin typeface="Times New Roman"/>
                <a:cs typeface="Times New Roman"/>
              </a:rPr>
              <a:t>scenarios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https://learn.microsoft.com/en-us/azure/azure-functions/functions-overview?pivots=programming-language-csharp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77"/>
            <a:ext cx="9144000" cy="496570"/>
          </a:xfrm>
          <a:custGeom>
            <a:avLst/>
            <a:gdLst/>
            <a:ahLst/>
            <a:cxnLst/>
            <a:rect l="l" t="t" r="r" b="b"/>
            <a:pathLst>
              <a:path w="9144000" h="496570">
                <a:moveTo>
                  <a:pt x="9144000" y="0"/>
                </a:moveTo>
                <a:lnTo>
                  <a:pt x="0" y="0"/>
                </a:lnTo>
                <a:lnTo>
                  <a:pt x="0" y="496443"/>
                </a:lnTo>
                <a:lnTo>
                  <a:pt x="9144000" y="49644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2711"/>
            <a:ext cx="9144000" cy="5641975"/>
            <a:chOff x="0" y="362711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6"/>
              <a:ext cx="9144000" cy="2790190"/>
            </a:xfrm>
            <a:custGeom>
              <a:avLst/>
              <a:gdLst/>
              <a:ahLst/>
              <a:cxnLst/>
              <a:rect l="l" t="t" r="r" b="b"/>
              <a:pathLst>
                <a:path w="9144000" h="2790190">
                  <a:moveTo>
                    <a:pt x="9144000" y="0"/>
                  </a:moveTo>
                  <a:lnTo>
                    <a:pt x="0" y="0"/>
                  </a:lnTo>
                  <a:lnTo>
                    <a:pt x="0" y="2790063"/>
                  </a:lnTo>
                  <a:lnTo>
                    <a:pt x="9144000" y="27900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2711"/>
              <a:ext cx="6705600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827" y="4000500"/>
              <a:ext cx="4276344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855" y="4946903"/>
              <a:ext cx="3066288" cy="2606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59911" y="6002528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398" y="1858518"/>
            <a:ext cx="364299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" dirty="0">
                <a:latin typeface="Calibri"/>
                <a:cs typeface="Calibri"/>
              </a:rPr>
              <a:t>Azure</a:t>
            </a:r>
            <a:r>
              <a:rPr sz="3500" b="1" spc="-160" dirty="0">
                <a:latin typeface="Calibri"/>
                <a:cs typeface="Calibri"/>
              </a:rPr>
              <a:t> </a:t>
            </a:r>
            <a:r>
              <a:rPr sz="3500" b="1" spc="-70" dirty="0">
                <a:latin typeface="Calibri"/>
                <a:cs typeface="Calibri"/>
              </a:rPr>
              <a:t>Fundamentals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563" y="2854579"/>
            <a:ext cx="5294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25" dirty="0" err="1">
                <a:latin typeface="Calibri"/>
                <a:cs typeface="Calibri"/>
              </a:rPr>
              <a:t>Mr.Gautam</a:t>
            </a:r>
            <a:r>
              <a:rPr lang="en-US" sz="2200" b="1" spc="-25" dirty="0">
                <a:latin typeface="Calibri"/>
                <a:cs typeface="Calibri"/>
              </a:rPr>
              <a:t> Singh</a:t>
            </a:r>
            <a:r>
              <a:rPr sz="2200" b="1" spc="-25" dirty="0">
                <a:latin typeface="Calibri"/>
                <a:cs typeface="Calibri"/>
              </a:rPr>
              <a:t>,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Assistant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Professor,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CSE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2747" y="499872"/>
            <a:ext cx="7515225" cy="6141720"/>
            <a:chOff x="1412747" y="499872"/>
            <a:chExt cx="7515225" cy="6141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755" y="499872"/>
              <a:ext cx="2380488" cy="629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7319" y="2738627"/>
              <a:ext cx="6286500" cy="1270"/>
            </a:xfrm>
            <a:custGeom>
              <a:avLst/>
              <a:gdLst/>
              <a:ahLst/>
              <a:cxnLst/>
              <a:rect l="l" t="t" r="r" b="b"/>
              <a:pathLst>
                <a:path w="6286500" h="1269">
                  <a:moveTo>
                    <a:pt x="0" y="0"/>
                  </a:moveTo>
                  <a:lnTo>
                    <a:pt x="6286500" y="127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191" y="2692907"/>
              <a:ext cx="94486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2692907"/>
              <a:ext cx="94487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1981200"/>
              <a:ext cx="8980932" cy="4114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5561" y="41917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228600" y="0"/>
                  </a:moveTo>
                  <a:lnTo>
                    <a:pt x="228600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28600" y="363474"/>
                  </a:lnTo>
                  <a:lnTo>
                    <a:pt x="228600" y="484631"/>
                  </a:lnTo>
                  <a:lnTo>
                    <a:pt x="457200" y="2423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4191761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0" y="121157"/>
                  </a:moveTo>
                  <a:lnTo>
                    <a:pt x="228600" y="121157"/>
                  </a:lnTo>
                  <a:lnTo>
                    <a:pt x="228600" y="0"/>
                  </a:lnTo>
                  <a:lnTo>
                    <a:pt x="457200" y="242315"/>
                  </a:lnTo>
                  <a:lnTo>
                    <a:pt x="228600" y="484631"/>
                  </a:lnTo>
                  <a:lnTo>
                    <a:pt x="228600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9067800" cy="6858000"/>
            <a:chOff x="76200" y="0"/>
            <a:chExt cx="90678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0"/>
              <a:ext cx="90678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955" y="2572511"/>
              <a:ext cx="5430012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00" y="3715511"/>
              <a:ext cx="9067800" cy="713105"/>
            </a:xfrm>
            <a:custGeom>
              <a:avLst/>
              <a:gdLst/>
              <a:ahLst/>
              <a:cxnLst/>
              <a:rect l="l" t="t" r="r" b="b"/>
              <a:pathLst>
                <a:path w="9067800" h="713104">
                  <a:moveTo>
                    <a:pt x="9067800" y="0"/>
                  </a:moveTo>
                  <a:lnTo>
                    <a:pt x="0" y="0"/>
                  </a:lnTo>
                  <a:lnTo>
                    <a:pt x="0" y="712724"/>
                  </a:lnTo>
                  <a:lnTo>
                    <a:pt x="9067800" y="712724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1491" y="3760419"/>
            <a:ext cx="7610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Security,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Privacy,</a:t>
            </a:r>
            <a:r>
              <a:rPr sz="3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Compliance,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0" dirty="0">
                <a:solidFill>
                  <a:srgbClr val="000000"/>
                </a:solidFill>
                <a:latin typeface="Calibri"/>
                <a:cs typeface="Calibri"/>
              </a:rPr>
              <a:t>Module-</a:t>
            </a:r>
            <a:r>
              <a:rPr sz="3500" b="1" spc="-5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Segoe UI"/>
                <a:cs typeface="Segoe UI"/>
              </a:rPr>
              <a:t>Azure</a:t>
            </a:r>
            <a:r>
              <a:rPr b="1" spc="-85" dirty="0">
                <a:latin typeface="Segoe UI"/>
                <a:cs typeface="Segoe UI"/>
              </a:rPr>
              <a:t> </a:t>
            </a:r>
            <a:r>
              <a:rPr b="1" spc="-10" dirty="0">
                <a:latin typeface="Segoe UI"/>
                <a:cs typeface="Segoe UI"/>
              </a:rPr>
              <a:t>security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2"/>
              </a:rPr>
              <a:t>Microsoft</a:t>
            </a:r>
            <a:r>
              <a:rPr u="sng" spc="2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2"/>
              </a:rPr>
              <a:t>Azure</a:t>
            </a:r>
            <a:r>
              <a:rPr spc="225" dirty="0">
                <a:solidFill>
                  <a:srgbClr val="1F477B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2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one</a:t>
            </a:r>
            <a:r>
              <a:rPr spc="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2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safest</a:t>
            </a:r>
            <a:r>
              <a:rPr spc="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most</a:t>
            </a:r>
            <a:r>
              <a:rPr spc="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flexible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cloud</a:t>
            </a:r>
            <a:r>
              <a:rPr spc="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platforms</a:t>
            </a:r>
            <a:r>
              <a:rPr spc="2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2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the 	</a:t>
            </a:r>
            <a:r>
              <a:rPr dirty="0">
                <a:solidFill>
                  <a:srgbClr val="000000"/>
                </a:solidFill>
              </a:rPr>
              <a:t>market.</a:t>
            </a:r>
            <a:r>
              <a:rPr spc="48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Azure</a:t>
            </a:r>
            <a:r>
              <a:rPr spc="4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contains</a:t>
            </a:r>
            <a:r>
              <a:rPr spc="4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4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range</a:t>
            </a:r>
            <a:r>
              <a:rPr spc="4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u="sng" spc="49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3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3"/>
              </a:rPr>
              <a:t>configurable</a:t>
            </a:r>
            <a:r>
              <a:rPr u="sng" spc="47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3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3"/>
              </a:rPr>
              <a:t>security</a:t>
            </a:r>
            <a:r>
              <a:rPr u="sng" spc="484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3"/>
              </a:rPr>
              <a:t> </a:t>
            </a:r>
            <a:r>
              <a:rPr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hlinkClick r:id="rId3"/>
              </a:rPr>
              <a:t>tools</a:t>
            </a:r>
            <a:r>
              <a:rPr spc="490" dirty="0">
                <a:solidFill>
                  <a:srgbClr val="1F477B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48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supports 	</a:t>
            </a:r>
            <a:r>
              <a:rPr dirty="0">
                <a:solidFill>
                  <a:srgbClr val="000000"/>
                </a:solidFill>
              </a:rPr>
              <a:t>numerous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types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security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services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0" dirty="0">
                <a:solidFill>
                  <a:srgbClr val="000000"/>
                </a:solidFill>
              </a:rPr>
              <a:t> features.</a:t>
            </a: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This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enables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one to expand Azure’s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monitoring and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remediation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capabilities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and</a:t>
            </a: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000000"/>
                </a:solidFill>
              </a:rPr>
              <a:t>achieve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advanced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level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cybersecurity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proficiency.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Azure’s</a:t>
            </a:r>
            <a:r>
              <a:rPr spc="135" dirty="0"/>
              <a:t> </a:t>
            </a:r>
            <a:r>
              <a:rPr dirty="0"/>
              <a:t>top</a:t>
            </a:r>
            <a:r>
              <a:rPr spc="145" dirty="0"/>
              <a:t> </a:t>
            </a:r>
            <a:r>
              <a:rPr dirty="0"/>
              <a:t>native</a:t>
            </a:r>
            <a:r>
              <a:rPr spc="140" dirty="0"/>
              <a:t> </a:t>
            </a:r>
            <a:r>
              <a:rPr dirty="0"/>
              <a:t>cloud</a:t>
            </a:r>
            <a:r>
              <a:rPr spc="135" dirty="0"/>
              <a:t> </a:t>
            </a:r>
            <a:r>
              <a:rPr dirty="0"/>
              <a:t>security</a:t>
            </a:r>
            <a:r>
              <a:rPr spc="135" dirty="0"/>
              <a:t> </a:t>
            </a:r>
            <a:r>
              <a:rPr dirty="0"/>
              <a:t>tools</a:t>
            </a:r>
            <a:r>
              <a:rPr spc="140" dirty="0"/>
              <a:t> </a:t>
            </a:r>
            <a:r>
              <a:rPr dirty="0"/>
              <a:t>and</a:t>
            </a:r>
            <a:r>
              <a:rPr spc="13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624708"/>
            <a:ext cx="8233409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extensive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u="sng" spc="5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-1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built-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2000" u="sng" spc="4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security</a:t>
            </a:r>
            <a:r>
              <a:rPr sz="2000" u="sng" spc="2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offerings</a:t>
            </a:r>
            <a:r>
              <a:rPr sz="2000" spc="5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strengthen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000" b="1" spc="-10" dirty="0">
                <a:solidFill>
                  <a:srgbClr val="803DCF"/>
                </a:solidFill>
                <a:latin typeface="Times New Roman"/>
                <a:cs typeface="Times New Roman"/>
              </a:rPr>
              <a:t>Sentinel</a:t>
            </a:r>
            <a:endParaRPr sz="2000">
              <a:latin typeface="Times New Roman"/>
              <a:cs typeface="Times New Roman"/>
            </a:endParaRPr>
          </a:p>
          <a:p>
            <a:pPr marL="355600" marR="5715" lvl="1" indent="-342900" algn="just">
              <a:lnSpc>
                <a:spcPct val="100000"/>
              </a:lnSpc>
              <a:buClr>
                <a:srgbClr val="7E44D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Microsoft</a:t>
            </a:r>
            <a:r>
              <a:rPr sz="2000" u="sng" spc="37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Sentinel</a:t>
            </a:r>
            <a:r>
              <a:rPr sz="2000" spc="35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is</a:t>
            </a:r>
            <a:r>
              <a:rPr sz="2000" spc="37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</a:t>
            </a:r>
            <a:r>
              <a:rPr sz="2000" spc="35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cloud-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native</a:t>
            </a:r>
            <a:r>
              <a:rPr sz="2000" spc="36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solution</a:t>
            </a:r>
            <a:r>
              <a:rPr sz="2000" spc="37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for</a:t>
            </a:r>
            <a:r>
              <a:rPr sz="2000" spc="35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security</a:t>
            </a:r>
            <a:r>
              <a:rPr sz="2000" spc="36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information</a:t>
            </a:r>
            <a:r>
              <a:rPr sz="2000" spc="36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event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monitoring</a:t>
            </a:r>
            <a:r>
              <a:rPr sz="2000" spc="-3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(SIEM.)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Sentinel</a:t>
            </a:r>
            <a:r>
              <a:rPr sz="2000" spc="7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offers</a:t>
            </a:r>
            <a:r>
              <a:rPr sz="2000" spc="8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threat</a:t>
            </a:r>
            <a:r>
              <a:rPr sz="2000" spc="7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intelligence</a:t>
            </a:r>
            <a:r>
              <a:rPr sz="2000" spc="8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75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security</a:t>
            </a:r>
            <a:r>
              <a:rPr sz="2000" spc="8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analytics</a:t>
            </a:r>
            <a:r>
              <a:rPr sz="2000" spc="75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85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empowers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security</a:t>
            </a:r>
            <a:r>
              <a:rPr sz="2000" spc="2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teams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act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with</a:t>
            </a:r>
            <a:r>
              <a:rPr sz="2000" spc="26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greater</a:t>
            </a:r>
            <a:r>
              <a:rPr sz="2000" spc="26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speed</a:t>
            </a:r>
            <a:r>
              <a:rPr sz="2000" spc="26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26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responsiveness</a:t>
            </a:r>
            <a:r>
              <a:rPr sz="2000" spc="26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using</a:t>
            </a:r>
            <a:r>
              <a:rPr sz="2000" spc="27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single dashboard.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394" y="6354267"/>
            <a:ext cx="6427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https://learn.microsoft.com/en-us/azure/security/fundamentals/overview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 Cloud</a:t>
            </a:r>
            <a:r>
              <a:rPr spc="-35" dirty="0"/>
              <a:t> </a:t>
            </a:r>
            <a:r>
              <a:rPr dirty="0"/>
              <a:t>Deployment</a:t>
            </a:r>
            <a:r>
              <a:rPr spc="-35" dirty="0"/>
              <a:t> </a:t>
            </a:r>
            <a:r>
              <a:rPr spc="-10" dirty="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569" y="2647314"/>
            <a:ext cx="85147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Cloud</a:t>
            </a:r>
            <a:r>
              <a:rPr sz="20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</a:t>
            </a:r>
            <a:r>
              <a:rPr sz="20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Model</a:t>
            </a:r>
            <a:r>
              <a:rPr sz="2000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functions</a:t>
            </a:r>
            <a:r>
              <a:rPr sz="20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2000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virtual</a:t>
            </a:r>
            <a:r>
              <a:rPr sz="20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computing</a:t>
            </a:r>
            <a:r>
              <a:rPr sz="20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environment</a:t>
            </a:r>
            <a:r>
              <a:rPr sz="20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with</a:t>
            </a:r>
            <a:r>
              <a:rPr sz="20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99085" marR="5715">
              <a:lnSpc>
                <a:spcPct val="200000"/>
              </a:lnSpc>
            </a:pP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deployment</a:t>
            </a:r>
            <a:r>
              <a:rPr sz="2000" spc="1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architecture</a:t>
            </a:r>
            <a:r>
              <a:rPr sz="2000" spc="1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2000" spc="1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varies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depending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on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1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amount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000" spc="1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000" spc="1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you</a:t>
            </a:r>
            <a:r>
              <a:rPr sz="20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want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store</a:t>
            </a:r>
            <a:r>
              <a:rPr sz="2000" spc="-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who</a:t>
            </a:r>
            <a:r>
              <a:rPr sz="2000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has</a:t>
            </a:r>
            <a:r>
              <a:rPr sz="2000" spc="-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access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73139"/>
                </a:solidFill>
                <a:latin typeface="Times New Roman"/>
                <a:cs typeface="Times New Roman"/>
              </a:rPr>
              <a:t> infrastructure.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Font typeface="Wingdings"/>
              <a:buChar char=""/>
              <a:tabLst>
                <a:tab pos="297815" algn="l"/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deployment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essentially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299085" marR="5080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deployment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resides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ownership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infrastructure.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435479"/>
            <a:ext cx="851408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000" algn="just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66700" algn="l"/>
              </a:tabLst>
            </a:pPr>
            <a:r>
              <a:rPr sz="2000" b="1" dirty="0">
                <a:solidFill>
                  <a:srgbClr val="803DCF"/>
                </a:solidFill>
                <a:latin typeface="Times New Roman"/>
                <a:cs typeface="Times New Roman"/>
              </a:rPr>
              <a:t>Defender</a:t>
            </a:r>
            <a:r>
              <a:rPr sz="2000" b="1" spc="-15" dirty="0">
                <a:solidFill>
                  <a:srgbClr val="803DC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3DCF"/>
                </a:solidFill>
                <a:latin typeface="Times New Roman"/>
                <a:cs typeface="Times New Roman"/>
              </a:rPr>
              <a:t>for</a:t>
            </a:r>
            <a:r>
              <a:rPr sz="2000" b="1" spc="-15" dirty="0">
                <a:solidFill>
                  <a:srgbClr val="803DC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803DCF"/>
                </a:solidFill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00000"/>
              </a:lnSpc>
              <a:buClr>
                <a:srgbClr val="7E44D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Defender</a:t>
            </a:r>
            <a:r>
              <a:rPr sz="2000" u="sng" spc="12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for</a:t>
            </a:r>
            <a:r>
              <a:rPr sz="2000" u="sng" spc="13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Cloud</a:t>
            </a:r>
            <a:r>
              <a:rPr sz="2000" spc="14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is</a:t>
            </a:r>
            <a:r>
              <a:rPr sz="2000" spc="13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</a:t>
            </a:r>
            <a:r>
              <a:rPr sz="2000" spc="12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powerful</a:t>
            </a:r>
            <a:r>
              <a:rPr sz="2000" spc="13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cloud</a:t>
            </a:r>
            <a:r>
              <a:rPr sz="2000" spc="13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security</a:t>
            </a:r>
            <a:r>
              <a:rPr sz="2000" spc="1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posture</a:t>
            </a:r>
            <a:r>
              <a:rPr sz="2000" spc="1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management</a:t>
            </a:r>
            <a:r>
              <a:rPr sz="2000" spc="12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(CSPM)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tool.</a:t>
            </a:r>
            <a:r>
              <a:rPr sz="2000" spc="2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Its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main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purpose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is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identify</a:t>
            </a:r>
            <a:r>
              <a:rPr sz="2000" spc="25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cloud</a:t>
            </a:r>
            <a:r>
              <a:rPr sz="2000" spc="25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vulnerabilities</a:t>
            </a:r>
            <a:r>
              <a:rPr sz="2000" spc="2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25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help</a:t>
            </a:r>
            <a:r>
              <a:rPr sz="2000" spc="25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businesses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handle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evolving</a:t>
            </a:r>
            <a:r>
              <a:rPr sz="2000" spc="-3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threats.</a:t>
            </a:r>
            <a:endParaRPr sz="2000">
              <a:latin typeface="Times New Roman"/>
              <a:cs typeface="Times New Roman"/>
            </a:endParaRPr>
          </a:p>
          <a:p>
            <a:pPr marL="355600" marR="5715" lvl="1" indent="-342900" algn="just">
              <a:lnSpc>
                <a:spcPts val="235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This</a:t>
            </a:r>
            <a:r>
              <a:rPr sz="2000" spc="10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tool</a:t>
            </a:r>
            <a:r>
              <a:rPr sz="2000" spc="10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also</a:t>
            </a:r>
            <a:r>
              <a:rPr sz="2000" spc="10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lets</a:t>
            </a:r>
            <a:r>
              <a:rPr sz="2000" spc="11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you</a:t>
            </a:r>
            <a:r>
              <a:rPr sz="2000" spc="10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remediate</a:t>
            </a:r>
            <a:r>
              <a:rPr sz="2000" spc="114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security</a:t>
            </a:r>
            <a:r>
              <a:rPr sz="2000" spc="10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issues</a:t>
            </a:r>
            <a:r>
              <a:rPr sz="2000" spc="10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from</a:t>
            </a:r>
            <a:r>
              <a:rPr sz="2000" spc="9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</a:t>
            </a:r>
            <a:r>
              <a:rPr sz="2000" spc="1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central</a:t>
            </a:r>
            <a:r>
              <a:rPr sz="2000" spc="10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location,</a:t>
            </a:r>
            <a:r>
              <a:rPr sz="2000" spc="10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which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saves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time</a:t>
            </a:r>
            <a:r>
              <a:rPr sz="2000" spc="1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effort</a:t>
            </a:r>
            <a:r>
              <a:rPr sz="2000" spc="-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team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members</a:t>
            </a:r>
            <a:r>
              <a:rPr sz="2000" b="1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1465" indent="-278765" algn="just">
              <a:lnSpc>
                <a:spcPct val="100000"/>
              </a:lnSpc>
              <a:spcBef>
                <a:spcPts val="2385"/>
              </a:spcBef>
              <a:buFont typeface="Arial"/>
              <a:buAutoNum type="arabicPeriod" startAt="3"/>
              <a:tabLst>
                <a:tab pos="291465" algn="l"/>
              </a:tabLst>
            </a:pPr>
            <a:r>
              <a:rPr sz="2000" b="1" dirty="0">
                <a:solidFill>
                  <a:srgbClr val="803DCF"/>
                </a:solidFill>
                <a:latin typeface="Times New Roman"/>
                <a:cs typeface="Times New Roman"/>
              </a:rPr>
              <a:t>Application</a:t>
            </a:r>
            <a:r>
              <a:rPr sz="2000" b="1" spc="-75" dirty="0">
                <a:solidFill>
                  <a:srgbClr val="803DC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803DCF"/>
                </a:solidFill>
                <a:latin typeface="Times New Roman"/>
                <a:cs typeface="Times New Roman"/>
              </a:rPr>
              <a:t>Insights</a:t>
            </a:r>
            <a:endParaRPr sz="2000">
              <a:latin typeface="Times New Roman"/>
              <a:cs typeface="Times New Roman"/>
            </a:endParaRPr>
          </a:p>
          <a:p>
            <a:pPr marL="355600" marR="8255" lvl="1" indent="-342900" algn="just">
              <a:lnSpc>
                <a:spcPct val="100000"/>
              </a:lnSpc>
              <a:buClr>
                <a:srgbClr val="7E44D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Application</a:t>
            </a:r>
            <a:r>
              <a:rPr sz="2000" u="sng" spc="4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Insights</a:t>
            </a:r>
            <a:r>
              <a:rPr sz="2000" spc="50" dirty="0">
                <a:solidFill>
                  <a:srgbClr val="1F477B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is</a:t>
            </a:r>
            <a:r>
              <a:rPr sz="2000" spc="5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</a:t>
            </a:r>
            <a:r>
              <a:rPr sz="2000" spc="50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extensible</a:t>
            </a:r>
            <a:r>
              <a:rPr sz="2000" spc="45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application</a:t>
            </a:r>
            <a:r>
              <a:rPr sz="2000" spc="45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performance</a:t>
            </a:r>
            <a:r>
              <a:rPr sz="2000" spc="55" dirty="0">
                <a:solidFill>
                  <a:srgbClr val="252424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management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(APM)</a:t>
            </a:r>
            <a:r>
              <a:rPr sz="2000" spc="-1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69" y="5484063"/>
            <a:ext cx="8511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42265" algn="l"/>
                <a:tab pos="1142365" algn="l"/>
                <a:tab pos="1700530" algn="l"/>
                <a:tab pos="2350135" algn="l"/>
                <a:tab pos="2924175" algn="l"/>
                <a:tab pos="3468370" algn="l"/>
                <a:tab pos="4464050" algn="l"/>
                <a:tab pos="5035550" algn="l"/>
                <a:tab pos="5652770" algn="l"/>
                <a:tab pos="7068820" algn="l"/>
                <a:tab pos="7626350" algn="l"/>
              </a:tabLst>
            </a:pP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Using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this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tool,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monitor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live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web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applications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discover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anomaly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469" y="5788863"/>
            <a:ext cx="71297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61770" algn="l"/>
                <a:tab pos="2296795" algn="l"/>
                <a:tab pos="2618740" algn="l"/>
                <a:tab pos="3193415" algn="l"/>
                <a:tab pos="4234180" algn="l"/>
                <a:tab pos="5300980" algn="l"/>
                <a:tab pos="5835015" algn="l"/>
              </a:tabLst>
            </a:pP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performance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issues.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It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also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provides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analytics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performance detection.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264791"/>
            <a:ext cx="8639175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66700" algn="l"/>
              </a:tabLst>
            </a:pPr>
            <a:r>
              <a:rPr sz="2000" b="1" dirty="0">
                <a:solidFill>
                  <a:srgbClr val="803DCF"/>
                </a:solidFill>
                <a:latin typeface="Times New Roman"/>
                <a:cs typeface="Times New Roman"/>
              </a:rPr>
              <a:t>Resource</a:t>
            </a:r>
            <a:r>
              <a:rPr sz="2000" b="1" spc="-15" dirty="0">
                <a:solidFill>
                  <a:srgbClr val="803DC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803DCF"/>
                </a:solidFill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marL="355600" marR="7620" lvl="1" indent="-342900">
              <a:lnSpc>
                <a:spcPct val="100000"/>
              </a:lnSpc>
              <a:buClr>
                <a:srgbClr val="7E44D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Resource</a:t>
            </a:r>
            <a:r>
              <a:rPr sz="2000" u="sng" spc="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2"/>
              </a:rPr>
              <a:t>Manager</a:t>
            </a:r>
            <a:r>
              <a:rPr sz="2000" spc="3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is</a:t>
            </a:r>
            <a:r>
              <a:rPr sz="2000" spc="2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system deployment</a:t>
            </a:r>
            <a:r>
              <a:rPr sz="2000" spc="1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management</a:t>
            </a:r>
            <a:r>
              <a:rPr sz="2000" spc="1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service</a:t>
            </a:r>
            <a:r>
              <a:rPr sz="2000" spc="1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that</a:t>
            </a:r>
            <a:r>
              <a:rPr sz="2000" spc="1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you</a:t>
            </a:r>
            <a:r>
              <a:rPr sz="2000" spc="3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424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use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create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manage Azure</a:t>
            </a:r>
            <a:r>
              <a:rPr sz="2000" spc="-2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assets.</a:t>
            </a:r>
            <a:endParaRPr sz="20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Resource</a:t>
            </a:r>
            <a:r>
              <a:rPr sz="2000" spc="27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Manager</a:t>
            </a:r>
            <a:r>
              <a:rPr sz="2000" spc="30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also</a:t>
            </a:r>
            <a:r>
              <a:rPr sz="2000" spc="28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offers</a:t>
            </a:r>
            <a:r>
              <a:rPr sz="2000" spc="29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template-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based</a:t>
            </a:r>
            <a:r>
              <a:rPr sz="2000" spc="28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deployments,</a:t>
            </a:r>
            <a:r>
              <a:rPr sz="2000" spc="29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which</a:t>
            </a:r>
            <a:r>
              <a:rPr sz="2000" spc="29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can</a:t>
            </a:r>
            <a:r>
              <a:rPr sz="2000" spc="29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replace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manual</a:t>
            </a:r>
            <a:r>
              <a:rPr sz="2000" spc="-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deployments</a:t>
            </a:r>
            <a:r>
              <a:rPr sz="2000" spc="-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reduce</a:t>
            </a:r>
            <a:r>
              <a:rPr sz="2000" spc="-45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424"/>
                </a:solidFill>
                <a:latin typeface="Times New Roman"/>
                <a:cs typeface="Times New Roman"/>
              </a:rPr>
              <a:t>configuration</a:t>
            </a:r>
            <a:r>
              <a:rPr sz="2000" spc="-50" dirty="0">
                <a:solidFill>
                  <a:srgbClr val="25242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424"/>
                </a:solidFill>
                <a:latin typeface="Times New Roman"/>
                <a:cs typeface="Times New Roman"/>
              </a:rPr>
              <a:t>errors.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 startAt="5"/>
              <a:tabLst>
                <a:tab pos="266700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Azure</a:t>
            </a:r>
            <a:r>
              <a:rPr sz="20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Monitor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Azure</a:t>
            </a:r>
            <a:r>
              <a:rPr sz="2000" u="sng" spc="9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3"/>
              </a:rPr>
              <a:t>Monitor</a:t>
            </a:r>
            <a:r>
              <a:rPr sz="2000" spc="9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ongoing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alerts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arise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logs.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querying,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routing,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visualization.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66700" indent="-254000" algn="just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66700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Web</a:t>
            </a:r>
            <a:r>
              <a:rPr sz="20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Application</a:t>
            </a:r>
            <a:r>
              <a:rPr sz="20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Firewall</a:t>
            </a:r>
            <a:r>
              <a:rPr sz="20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(WAF)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u="sng" spc="-2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imes New Roman"/>
                <a:cs typeface="Times New Roman"/>
                <a:hlinkClick r:id="rId4"/>
              </a:rPr>
              <a:t>WAF</a:t>
            </a:r>
            <a:r>
              <a:rPr sz="2000" spc="-20" dirty="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Gateway. </a:t>
            </a:r>
            <a:r>
              <a:rPr sz="2000" dirty="0">
                <a:latin typeface="Times New Roman"/>
                <a:cs typeface="Times New Roman"/>
              </a:rPr>
              <a:t>WAF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threats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session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hijacking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SQL </a:t>
            </a:r>
            <a:r>
              <a:rPr sz="2000" spc="-10" dirty="0">
                <a:latin typeface="Times New Roman"/>
                <a:cs typeface="Times New Roman"/>
              </a:rPr>
              <a:t>injection.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Segoe UI"/>
                <a:cs typeface="Segoe UI"/>
              </a:rPr>
              <a:t>Identity</a:t>
            </a:r>
            <a:r>
              <a:rPr sz="2800" b="1" spc="-95" dirty="0">
                <a:latin typeface="Segoe UI"/>
                <a:cs typeface="Segoe UI"/>
              </a:rPr>
              <a:t> </a:t>
            </a:r>
            <a:r>
              <a:rPr sz="2800" b="1" dirty="0">
                <a:latin typeface="Segoe UI"/>
                <a:cs typeface="Segoe UI"/>
              </a:rPr>
              <a:t>and</a:t>
            </a:r>
            <a:r>
              <a:rPr sz="2800" b="1" spc="-100" dirty="0">
                <a:latin typeface="Segoe UI"/>
                <a:cs typeface="Segoe UI"/>
              </a:rPr>
              <a:t> </a:t>
            </a:r>
            <a:r>
              <a:rPr sz="2800" b="1" dirty="0">
                <a:latin typeface="Segoe UI"/>
                <a:cs typeface="Segoe UI"/>
              </a:rPr>
              <a:t>Access</a:t>
            </a:r>
            <a:r>
              <a:rPr sz="2800" b="1" spc="-85" dirty="0">
                <a:latin typeface="Segoe UI"/>
                <a:cs typeface="Segoe UI"/>
              </a:rPr>
              <a:t> </a:t>
            </a:r>
            <a:r>
              <a:rPr sz="2800" b="1" dirty="0">
                <a:latin typeface="Segoe UI"/>
                <a:cs typeface="Segoe UI"/>
              </a:rPr>
              <a:t>Management</a:t>
            </a:r>
            <a:r>
              <a:rPr sz="2800" b="1" spc="-70" dirty="0">
                <a:latin typeface="Segoe UI"/>
                <a:cs typeface="Segoe UI"/>
              </a:rPr>
              <a:t> </a:t>
            </a:r>
            <a:r>
              <a:rPr sz="2800" b="1" spc="-10" dirty="0">
                <a:latin typeface="Segoe UI"/>
                <a:cs typeface="Segoe UI"/>
              </a:rPr>
              <a:t>(IAM)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69" y="2380970"/>
            <a:ext cx="8514080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6985" indent="-285750" algn="just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Identity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management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ensures</a:t>
            </a:r>
            <a:r>
              <a:rPr sz="2000" spc="3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right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people,</a:t>
            </a:r>
            <a:r>
              <a:rPr sz="2000" spc="3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machines,</a:t>
            </a:r>
            <a:r>
              <a:rPr sz="2000" spc="3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software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components</a:t>
            </a:r>
            <a:r>
              <a:rPr sz="20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get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 the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right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resources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at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right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First,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person,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machine,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software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component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proves</a:t>
            </a:r>
            <a:r>
              <a:rPr sz="2000" spc="1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they're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who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18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what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they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claim</a:t>
            </a:r>
            <a:r>
              <a:rPr sz="200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be.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Then,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person,</a:t>
            </a:r>
            <a:r>
              <a:rPr sz="2000" spc="1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machine,</a:t>
            </a:r>
            <a:r>
              <a:rPr sz="2000" spc="11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software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component</a:t>
            </a:r>
            <a:r>
              <a:rPr sz="2000" spc="1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sz="2000" spc="10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allowed 	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denied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certain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egoe UI"/>
                <a:cs typeface="Segoe UI"/>
              </a:rPr>
              <a:t>IAM</a:t>
            </a:r>
            <a:r>
              <a:rPr spc="-5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System</a:t>
            </a:r>
            <a:r>
              <a:rPr spc="-7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core</a:t>
            </a:r>
            <a:r>
              <a:rPr spc="-6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functionality: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2210536"/>
            <a:ext cx="8409940" cy="4140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265" indent="-456565" algn="just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Identity</a:t>
            </a:r>
            <a:r>
              <a:rPr sz="2000" b="1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process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creating,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storing,</a:t>
            </a:r>
            <a:r>
              <a:rPr sz="2000" spc="-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 managing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identity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Identity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providers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(IdP)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are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software  solutions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are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used</a:t>
            </a:r>
            <a:r>
              <a:rPr sz="2000" spc="10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track</a:t>
            </a:r>
            <a:r>
              <a:rPr sz="2000" spc="15" dirty="0">
                <a:solidFill>
                  <a:srgbClr val="161616"/>
                </a:solidFill>
                <a:latin typeface="Times New Roman"/>
                <a:cs typeface="Times New Roman"/>
              </a:rPr>
              <a:t> 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manage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</a:t>
            </a:r>
            <a:r>
              <a:rPr sz="2000" spc="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identities,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as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well</a:t>
            </a:r>
            <a:r>
              <a:rPr sz="2000" spc="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as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permissions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levels</a:t>
            </a:r>
            <a:r>
              <a:rPr sz="2000" spc="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associated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those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identities.</a:t>
            </a:r>
            <a:endParaRPr sz="2000">
              <a:latin typeface="Times New Roman"/>
              <a:cs typeface="Times New Roman"/>
            </a:endParaRPr>
          </a:p>
          <a:p>
            <a:pPr marL="266700" indent="-254000" algn="just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66700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Identity</a:t>
            </a:r>
            <a:r>
              <a:rPr sz="2000" b="1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federation</a:t>
            </a:r>
            <a:endParaRPr sz="2000">
              <a:latin typeface="Times New Roman"/>
              <a:cs typeface="Times New Roman"/>
            </a:endParaRPr>
          </a:p>
          <a:p>
            <a:pPr marL="355600" lvl="1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1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allow</a:t>
            </a:r>
            <a:r>
              <a:rPr sz="2000" spc="1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users</a:t>
            </a:r>
            <a:r>
              <a:rPr sz="2000" spc="1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who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already</a:t>
            </a:r>
            <a:r>
              <a:rPr sz="2000" spc="1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have</a:t>
            </a:r>
            <a:r>
              <a:rPr sz="2000" spc="1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passwords</a:t>
            </a:r>
            <a:r>
              <a:rPr sz="2000" spc="1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elsewhere</a:t>
            </a:r>
            <a:r>
              <a:rPr sz="2000" spc="1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(for</a:t>
            </a:r>
            <a:r>
              <a:rPr sz="2000" spc="1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example,</a:t>
            </a:r>
            <a:r>
              <a:rPr sz="2000" spc="1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355600" marR="6985">
              <a:lnSpc>
                <a:spcPct val="15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enterprise</a:t>
            </a:r>
            <a:r>
              <a:rPr sz="2000" spc="1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network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16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internet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social</a:t>
            </a:r>
            <a:r>
              <a:rPr sz="2000" spc="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identity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provider)</a:t>
            </a:r>
            <a:r>
              <a:rPr sz="2000" spc="1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1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get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931" y="2139289"/>
            <a:ext cx="8458200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700" indent="-254000" algn="just">
              <a:lnSpc>
                <a:spcPct val="100000"/>
              </a:lnSpc>
              <a:spcBef>
                <a:spcPts val="1300"/>
              </a:spcBef>
              <a:buAutoNum type="arabicPeriod" startAt="3"/>
              <a:tabLst>
                <a:tab pos="266700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Provisioning</a:t>
            </a:r>
            <a:r>
              <a:rPr sz="2000" b="1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deprovisioning</a:t>
            </a:r>
            <a:r>
              <a:rPr sz="2000" b="1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 users</a:t>
            </a:r>
            <a:endParaRPr sz="2000">
              <a:latin typeface="Times New Roman"/>
              <a:cs typeface="Times New Roman"/>
            </a:endParaRPr>
          </a:p>
          <a:p>
            <a:pPr marL="355600" marR="5715" lvl="1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process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creating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managing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 accounts,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which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includes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specifying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which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users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have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3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which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resources,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3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assigning</a:t>
            </a:r>
            <a:r>
              <a:rPr sz="2000" spc="3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permissions</a:t>
            </a:r>
            <a:r>
              <a:rPr sz="2000" spc="3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 marL="266700" indent="-254000" algn="just">
              <a:lnSpc>
                <a:spcPct val="100000"/>
              </a:lnSpc>
              <a:spcBef>
                <a:spcPts val="1205"/>
              </a:spcBef>
              <a:buAutoNum type="arabicPeriod" startAt="4"/>
              <a:tabLst>
                <a:tab pos="266700" algn="l"/>
              </a:tabLst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Authentication</a:t>
            </a:r>
            <a:r>
              <a:rPr sz="2000" b="1" spc="-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b="1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1797050" algn="l"/>
                <a:tab pos="2052955" algn="l"/>
                <a:tab pos="2684145" algn="l"/>
                <a:tab pos="3751579" algn="l"/>
                <a:tab pos="4106545" algn="l"/>
                <a:tab pos="5124450" algn="l"/>
                <a:tab pos="6395720" algn="l"/>
                <a:tab pos="6793230" algn="l"/>
                <a:tab pos="8063230" algn="l"/>
              </a:tabLst>
            </a:pP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Authenticate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user,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machine,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software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component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by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confirming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they're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who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what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they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say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they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are.</a:t>
            </a:r>
            <a:endParaRPr sz="20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add</a:t>
            </a:r>
            <a:r>
              <a:rPr sz="2000" spc="2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multi-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factor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authentication</a:t>
            </a:r>
            <a:r>
              <a:rPr sz="2000" spc="20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(MFA)</a:t>
            </a:r>
            <a:r>
              <a:rPr sz="2000" spc="1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individual</a:t>
            </a:r>
            <a:r>
              <a:rPr sz="2000" spc="1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users</a:t>
            </a:r>
            <a:r>
              <a:rPr sz="2000" spc="1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for</a:t>
            </a:r>
            <a:r>
              <a:rPr sz="2000" spc="2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extra</a:t>
            </a:r>
            <a:endParaRPr sz="2000">
              <a:latin typeface="Times New Roman"/>
              <a:cs typeface="Times New Roman"/>
            </a:endParaRPr>
          </a:p>
          <a:p>
            <a:pPr marL="355600" marR="5080">
              <a:lnSpc>
                <a:spcPct val="15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security</a:t>
            </a:r>
            <a:r>
              <a:rPr sz="2000" spc="27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spc="3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single</a:t>
            </a:r>
            <a:r>
              <a:rPr sz="2000" spc="2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sign-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(SSO)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allow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users</a:t>
            </a:r>
            <a:r>
              <a:rPr sz="2000" spc="2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authenticate</a:t>
            </a:r>
            <a:r>
              <a:rPr sz="2000" spc="2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their</a:t>
            </a:r>
            <a:r>
              <a:rPr sz="2000" spc="2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identity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one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portal</a:t>
            </a:r>
            <a:r>
              <a:rPr sz="2000" spc="-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instead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many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different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058136"/>
            <a:ext cx="844867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300"/>
              </a:spcBef>
              <a:buAutoNum type="arabicPeriod" startAt="5"/>
              <a:tabLst>
                <a:tab pos="266700" algn="l"/>
              </a:tabLst>
            </a:pPr>
            <a:r>
              <a:rPr sz="2000" b="1" dirty="0">
                <a:latin typeface="Times New Roman"/>
                <a:cs typeface="Times New Roman"/>
              </a:rPr>
              <a:t>Authorization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Authorization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ensures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granted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exact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they're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entitled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to.</a:t>
            </a:r>
            <a:endParaRPr sz="2000">
              <a:latin typeface="Times New Roman"/>
              <a:cs typeface="Times New Roman"/>
            </a:endParaRPr>
          </a:p>
          <a:p>
            <a:pPr marL="355600" marR="7620" lvl="1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portioned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cohorts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granted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privileges.</a:t>
            </a:r>
            <a:endParaRPr sz="20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266700" algn="l"/>
              </a:tabLst>
            </a:pPr>
            <a:r>
              <a:rPr sz="2000" b="1" dirty="0">
                <a:latin typeface="Times New Roman"/>
                <a:cs typeface="Times New Roman"/>
              </a:rPr>
              <a:t>Access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determining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resources.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0972" y="5410911"/>
            <a:ext cx="2630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  <a:tab pos="1070610" algn="l"/>
                <a:tab pos="1484630" algn="l"/>
                <a:tab pos="2364105" algn="l"/>
              </a:tabLst>
            </a:pPr>
            <a:r>
              <a:rPr sz="2000" spc="-2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well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setting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259120"/>
            <a:ext cx="5664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020">
              <a:lnSpc>
                <a:spcPct val="150000"/>
              </a:lnSpc>
              <a:spcBef>
                <a:spcPts val="100"/>
              </a:spcBef>
              <a:tabLst>
                <a:tab pos="1405255" algn="l"/>
                <a:tab pos="2454275" algn="l"/>
                <a:tab pos="3082290" algn="l"/>
                <a:tab pos="3780154" algn="l"/>
                <a:tab pos="4350385" algn="l"/>
              </a:tabLst>
            </a:pPr>
            <a:r>
              <a:rPr sz="2000" spc="-10" dirty="0">
                <a:latin typeface="Times New Roman"/>
                <a:cs typeface="Times New Roman"/>
              </a:rPr>
              <a:t>includes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defining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user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roles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permissions, </a:t>
            </a:r>
            <a:r>
              <a:rPr sz="2000" dirty="0">
                <a:latin typeface="Times New Roman"/>
                <a:cs typeface="Times New Roman"/>
              </a:rPr>
              <a:t>authentication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authorization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mechanisms.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344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6700" indent="-254000" algn="just">
              <a:lnSpc>
                <a:spcPct val="100000"/>
              </a:lnSpc>
              <a:spcBef>
                <a:spcPts val="1300"/>
              </a:spcBef>
              <a:buAutoNum type="arabicPeriod" startAt="7"/>
              <a:tabLst>
                <a:tab pos="266700" algn="l"/>
              </a:tabLst>
            </a:pPr>
            <a:r>
              <a:rPr sz="2000" b="1" dirty="0">
                <a:latin typeface="Times New Roman"/>
                <a:cs typeface="Times New Roman"/>
              </a:rPr>
              <a:t>Reports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monitoring</a:t>
            </a:r>
            <a:endParaRPr sz="200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Generate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reports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(like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sign-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accessed,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authentication)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compliance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security risks.</a:t>
            </a:r>
            <a:endParaRPr sz="2000">
              <a:latin typeface="Times New Roman"/>
              <a:cs typeface="Times New Roman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Gain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(Authenticating,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authorizing,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2451283"/>
            <a:ext cx="8514715" cy="32270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Let's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say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sz="200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have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application</a:t>
            </a:r>
            <a:r>
              <a:rPr sz="20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signs</a:t>
            </a:r>
            <a:r>
              <a:rPr sz="200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user</a:t>
            </a:r>
            <a:r>
              <a:rPr sz="200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then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accesses</a:t>
            </a:r>
            <a:r>
              <a:rPr sz="2000" spc="-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protected</a:t>
            </a:r>
            <a:endParaRPr sz="2000">
              <a:latin typeface="Times New Roman"/>
              <a:cs typeface="Times New Roman"/>
            </a:endParaRPr>
          </a:p>
          <a:p>
            <a:pPr marL="12700" marR="7566025">
              <a:lnSpc>
                <a:spcPct val="150000"/>
              </a:lnSpc>
            </a:pP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resource. Steps: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600"/>
              </a:lnSpc>
              <a:spcBef>
                <a:spcPts val="320"/>
              </a:spcBef>
              <a:buAutoNum type="arabicPeriod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(resource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owner)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initiates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authentication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identity </a:t>
            </a:r>
            <a:r>
              <a:rPr sz="2000" dirty="0">
                <a:latin typeface="Times New Roman"/>
                <a:cs typeface="Times New Roman"/>
              </a:rPr>
              <a:t>provider/authorization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3600"/>
              </a:lnSpc>
              <a:buAutoNum type="arabicPeriod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credentials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provider/authorization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sends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69" y="2380970"/>
            <a:ext cx="85134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785" algn="just">
              <a:lnSpc>
                <a:spcPct val="150000"/>
              </a:lnSpc>
              <a:spcBef>
                <a:spcPts val="100"/>
              </a:spcBef>
              <a:buAutoNum type="arabicPeriod" startAt="3"/>
              <a:tabLst>
                <a:tab pos="3244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provider/authorization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obtains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end-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consent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grants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authorization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protected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resource. </a:t>
            </a:r>
            <a:r>
              <a:rPr sz="2000" dirty="0">
                <a:latin typeface="Times New Roman"/>
                <a:cs typeface="Times New Roman"/>
              </a:rPr>
              <a:t>Authorization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client application.</a:t>
            </a:r>
            <a:endParaRPr sz="2000">
              <a:latin typeface="Times New Roman"/>
              <a:cs typeface="Times New Roman"/>
            </a:endParaRPr>
          </a:p>
          <a:p>
            <a:pPr marL="329565" indent="-316865" algn="just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attached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subsequent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made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protected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12700" marR="5080" indent="368300" algn="just">
              <a:lnSpc>
                <a:spcPct val="150000"/>
              </a:lnSpc>
              <a:buAutoNum type="arabicPeriod" startAt="5"/>
              <a:tabLst>
                <a:tab pos="3810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provider/authorization</a:t>
            </a:r>
            <a:r>
              <a:rPr sz="2000" spc="1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validates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token.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successful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protected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granted,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sent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371332" cy="4789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71041" y="6341770"/>
            <a:ext cx="7457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https://learn.microsoft.com/en-us/entra/fundamentals/introduction-identity-access-management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11723</Words>
  <Application>Microsoft Office PowerPoint</Application>
  <PresentationFormat>On-screen Show (4:3)</PresentationFormat>
  <Paragraphs>1004</Paragraphs>
  <Slides>157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4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Module-1</vt:lpstr>
      <vt:lpstr>What is the cloud?</vt:lpstr>
      <vt:lpstr>What is Cloud Computing?</vt:lpstr>
      <vt:lpstr>PowerPoint Presentation</vt:lpstr>
      <vt:lpstr>Characteristics of cloud computing</vt:lpstr>
      <vt:lpstr>PowerPoint Presentation</vt:lpstr>
      <vt:lpstr>What is a Cloud Deployment Model?</vt:lpstr>
      <vt:lpstr>PowerPoint Presentation</vt:lpstr>
      <vt:lpstr>Public Cloud</vt:lpstr>
      <vt:lpstr>PowerPoint Presentation</vt:lpstr>
      <vt:lpstr>Advantages of the Public Cloud Model</vt:lpstr>
      <vt:lpstr>Disadvantages of the Public Cloud Model</vt:lpstr>
      <vt:lpstr>Private Cloud</vt:lpstr>
      <vt:lpstr>PowerPoint Presentation</vt:lpstr>
      <vt:lpstr>PowerPoint Presentation</vt:lpstr>
      <vt:lpstr>Advantages of Private Cloud</vt:lpstr>
      <vt:lpstr>Disadvantages of Private Cloud</vt:lpstr>
      <vt:lpstr>Hybrid Cloud</vt:lpstr>
      <vt:lpstr>PowerPoint Presentation</vt:lpstr>
      <vt:lpstr>Advantages of the Hybrid Cloud Model</vt:lpstr>
      <vt:lpstr>Disadvantages of the Hybrid Cloud Model</vt:lpstr>
      <vt:lpstr>Community Cloud</vt:lpstr>
      <vt:lpstr>PowerPoint Presentation</vt:lpstr>
      <vt:lpstr>Advantages of the Community Cloud Model</vt:lpstr>
      <vt:lpstr>Disadvantages of the Community Cloud Model</vt:lpstr>
      <vt:lpstr>Multi-Cloud</vt:lpstr>
      <vt:lpstr>PowerPoint Presentation</vt:lpstr>
      <vt:lpstr>Advantages of the Multi-Cloud Model</vt:lpstr>
      <vt:lpstr>Disadvantages of the Multi-Cloud Model</vt:lpstr>
      <vt:lpstr>Comparison</vt:lpstr>
      <vt:lpstr>Cloud Computing Models</vt:lpstr>
      <vt:lpstr>PowerPoint Presentation</vt:lpstr>
      <vt:lpstr>PowerPoint Presentation</vt:lpstr>
      <vt:lpstr>PowerPoint Presentation</vt:lpstr>
      <vt:lpstr>1. Infrastructure as a service (IaaS)</vt:lpstr>
      <vt:lpstr>PowerPoint Presentation</vt:lpstr>
      <vt:lpstr>2. Platform as a Service (PaaS)</vt:lpstr>
      <vt:lpstr>PowerPoint Presentation</vt:lpstr>
      <vt:lpstr>3. Software as a Service (SaaS)</vt:lpstr>
      <vt:lpstr>PowerPoint Presentation</vt:lpstr>
      <vt:lpstr>What is serverless computing?</vt:lpstr>
      <vt:lpstr>PowerPoint Presentation</vt:lpstr>
      <vt:lpstr>PowerPoint Presentation</vt:lpstr>
      <vt:lpstr>PowerPoint Presentation</vt:lpstr>
      <vt:lpstr>Module-2</vt:lpstr>
      <vt:lpstr>What is Azure?</vt:lpstr>
      <vt:lpstr>What does Azure offer?</vt:lpstr>
      <vt:lpstr>PowerPoint Presentation</vt:lpstr>
      <vt:lpstr>PowerPoint Presentation</vt:lpstr>
      <vt:lpstr>How does Azure works?</vt:lpstr>
      <vt:lpstr>PowerPoint Presentation</vt:lpstr>
      <vt:lpstr>PowerPoint Presentation</vt:lpstr>
      <vt:lpstr>What are Availability Zones?</vt:lpstr>
      <vt:lpstr>What are Azure Services?</vt:lpstr>
      <vt:lpstr>1. Platform as a Service (PaaS)</vt:lpstr>
      <vt:lpstr>2. Software as a Service (SaaS)</vt:lpstr>
      <vt:lpstr>3. Infrastructure as a Service (IaaS)</vt:lpstr>
      <vt:lpstr>1. Foundational services</vt:lpstr>
      <vt:lpstr>2. Mainstream services</vt:lpstr>
      <vt:lpstr>3.Strategic services</vt:lpstr>
      <vt:lpstr>Types of Azure Services (Core Services)</vt:lpstr>
      <vt:lpstr>1. Azure compute services</vt:lpstr>
      <vt:lpstr>PowerPoint Presentation</vt:lpstr>
      <vt:lpstr>NoSQL databases use a variety of data models for accessing and managing data.</vt:lpstr>
      <vt:lpstr>3.Azure Networking Services</vt:lpstr>
      <vt:lpstr>PowerPoint Presentation</vt:lpstr>
      <vt:lpstr>PowerPoint Presentation</vt:lpstr>
      <vt:lpstr>4. Azure AI Services</vt:lpstr>
      <vt:lpstr>PowerPoint Presentation</vt:lpstr>
      <vt:lpstr>A closely related set of products are the cognitive services. You can use these prebuilt APIs in your applications to solve complex problems.</vt:lpstr>
      <vt:lpstr>5. Azure IoT Services</vt:lpstr>
      <vt:lpstr>PowerPoint Presentation</vt:lpstr>
      <vt:lpstr>6. Azure App Hosting</vt:lpstr>
      <vt:lpstr>7. Database Services</vt:lpstr>
      <vt:lpstr>PowerPoint Presentation</vt:lpstr>
      <vt:lpstr>Azure Virtual Machines</vt:lpstr>
      <vt:lpstr>PowerPoint Presentation</vt:lpstr>
      <vt:lpstr>Azure SQL</vt:lpstr>
      <vt:lpstr>PowerPoint Presentation</vt:lpstr>
      <vt:lpstr>Azure Functions</vt:lpstr>
      <vt:lpstr>PowerPoint Presentation</vt:lpstr>
      <vt:lpstr>PowerPoint Presentation</vt:lpstr>
      <vt:lpstr>PowerPoint Presentation</vt:lpstr>
      <vt:lpstr>PowerPoint Presentation</vt:lpstr>
      <vt:lpstr>Module-3</vt:lpstr>
      <vt:lpstr>Azure security</vt:lpstr>
      <vt:lpstr>Azure’s top native cloud security tools and features</vt:lpstr>
      <vt:lpstr>PowerPoint Presentation</vt:lpstr>
      <vt:lpstr>PowerPoint Presentation</vt:lpstr>
      <vt:lpstr>Identity and Access Management (IAM)</vt:lpstr>
      <vt:lpstr>IAM System core functionality:</vt:lpstr>
      <vt:lpstr>PowerPoint Presentation</vt:lpstr>
      <vt:lpstr>PowerPoint Presentation</vt:lpstr>
      <vt:lpstr>PowerPoint Presentation</vt:lpstr>
      <vt:lpstr>Working of IAM (Authenticating, authorizing, and accessing resources)</vt:lpstr>
      <vt:lpstr>PowerPoint Presentation</vt:lpstr>
      <vt:lpstr>PowerPoint Presentation</vt:lpstr>
      <vt:lpstr>Azure Active Directory (Azure AD)</vt:lpstr>
      <vt:lpstr>PowerPoint Presentation</vt:lpstr>
      <vt:lpstr>PowerPoint Presentation</vt:lpstr>
      <vt:lpstr>PowerPoint Presentation</vt:lpstr>
      <vt:lpstr>Windows AD vs. Azure AD</vt:lpstr>
      <vt:lpstr>PowerPoint Presentation</vt:lpstr>
      <vt:lpstr>Azure Security</vt:lpstr>
      <vt:lpstr>Security Features and Capabilities in Azure: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Compliance in the Cloud</vt:lpstr>
      <vt:lpstr>Azure Compliance Framework</vt:lpstr>
      <vt:lpstr>PowerPoint Presentation</vt:lpstr>
      <vt:lpstr>Azure governance policies</vt:lpstr>
      <vt:lpstr>PowerPoint Presentation</vt:lpstr>
      <vt:lpstr>PowerPoint Presentation</vt:lpstr>
      <vt:lpstr>3. Evaluate the broad effects of cloud governance.</vt:lpstr>
      <vt:lpstr>PowerPoint Presentation</vt:lpstr>
      <vt:lpstr>PowerPoint Presentation</vt:lpstr>
      <vt:lpstr>PowerPoint Presentation</vt:lpstr>
      <vt:lpstr>Module-4</vt:lpstr>
      <vt:lpstr>Azure Subscription:</vt:lpstr>
      <vt:lpstr>Subscription Hierarchy:</vt:lpstr>
      <vt:lpstr>PowerPoint Presentation</vt:lpstr>
      <vt:lpstr>Types of Azure Subscription</vt:lpstr>
      <vt:lpstr>Azure Cost Management</vt:lpstr>
      <vt:lpstr>PowerPoint Presentation</vt:lpstr>
      <vt:lpstr>Azure Pricing Models</vt:lpstr>
      <vt:lpstr>PowerPoint Presentation</vt:lpstr>
      <vt:lpstr>3. Spot Pricing</vt:lpstr>
      <vt:lpstr>Azure Support Options:</vt:lpstr>
      <vt:lpstr>PowerPoint Presentation</vt:lpstr>
      <vt:lpstr>PowerPoint Presentation</vt:lpstr>
      <vt:lpstr>PowerPoint Presentation</vt:lpstr>
      <vt:lpstr>PowerPoint Presentation</vt:lpstr>
      <vt:lpstr>Module-5</vt:lpstr>
      <vt:lpstr>Service-level agreement (SLA)</vt:lpstr>
      <vt:lpstr>PowerPoint Presentation</vt:lpstr>
      <vt:lpstr>What are service credits?</vt:lpstr>
      <vt:lpstr>Azure service life cycle</vt:lpstr>
      <vt:lpstr>Service Lifecycle</vt:lpstr>
      <vt:lpstr>PowerPoint Presentation</vt:lpstr>
      <vt:lpstr>Maintenance and Updates for virtual machines in Azure</vt:lpstr>
      <vt:lpstr>PowerPoint Presentation</vt:lpstr>
      <vt:lpstr>Planned maintenance</vt:lpstr>
      <vt:lpstr>PowerPoint Presentation</vt:lpstr>
      <vt:lpstr>Updates In Azure</vt:lpstr>
      <vt:lpstr>1. Memory-preserving updates</vt:lpstr>
      <vt:lpstr>PowerPoint Presentation</vt:lpstr>
      <vt:lpstr>2. Multi-instance configuration updates</vt:lpstr>
      <vt:lpstr>3. Single-instance configuration updates</vt:lpstr>
      <vt:lpstr>4. Virtual machine configurations</vt:lpstr>
      <vt:lpstr>Preview and deprecated policies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Gautam singh</cp:lastModifiedBy>
  <cp:revision>2</cp:revision>
  <dcterms:created xsi:type="dcterms:W3CDTF">2025-03-13T06:42:36Z</dcterms:created>
  <dcterms:modified xsi:type="dcterms:W3CDTF">2025-03-13T06:47:28Z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2025-03-13T00:00:00Z</vt:filetime>
  </property>
  <property fmtid="{D5CDD505-2E9C-101B-9397-08002B2CF9AE}" pid="3" name="LastSaved">
    <vt:filetime>2025-03-13T00:00:00Z</vt:filetime>
  </property>
  <property fmtid="{D5CDD505-2E9C-101B-9397-08002B2CF9AE}" pid="4" name="Producer">
    <vt:lpwstr>iLovePDF</vt:lpwstr>
  </property>
</Properties>
</file>