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58" d="100"/>
          <a:sy n="58" d="100"/>
        </p:scale>
        <p:origin x="988" y="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CB807-37A0-44CE-8E76-A30504D5116A}"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2097591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CB807-37A0-44CE-8E76-A30504D5116A}"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352559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CB807-37A0-44CE-8E76-A30504D5116A}"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1461840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CB807-37A0-44CE-8E76-A30504D5116A}"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C368-8993-4955-AF18-E9AE6558252C}"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89037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ECB807-37A0-44CE-8E76-A30504D5116A}"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1733123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ECB807-37A0-44CE-8E76-A30504D5116A}"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36612353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DECB807-37A0-44CE-8E76-A30504D5116A}"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6978857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CB807-37A0-44CE-8E76-A30504D5116A}"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1900027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CB807-37A0-44CE-8E76-A30504D5116A}"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2545138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CB807-37A0-44CE-8E76-A30504D5116A}"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226503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CB807-37A0-44CE-8E76-A30504D5116A}"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2055023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CB807-37A0-44CE-8E76-A30504D5116A}"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395143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CB807-37A0-44CE-8E76-A30504D5116A}"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368673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ECB807-37A0-44CE-8E76-A30504D5116A}"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862550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CB807-37A0-44CE-8E76-A30504D5116A}"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314779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CB807-37A0-44CE-8E76-A30504D5116A}"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70522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CB807-37A0-44CE-8E76-A30504D5116A}"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EC368-8993-4955-AF18-E9AE6558252C}" type="slidenum">
              <a:rPr lang="en-US" smtClean="0"/>
              <a:t>‹#›</a:t>
            </a:fld>
            <a:endParaRPr lang="en-US"/>
          </a:p>
        </p:txBody>
      </p:sp>
    </p:spTree>
    <p:extLst>
      <p:ext uri="{BB962C8B-B14F-4D97-AF65-F5344CB8AC3E}">
        <p14:creationId xmlns:p14="http://schemas.microsoft.com/office/powerpoint/2010/main" val="374763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DECB807-37A0-44CE-8E76-A30504D5116A}" type="datetimeFigureOut">
              <a:rPr lang="en-US" smtClean="0"/>
              <a:t>6/17/2025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DAEC368-8993-4955-AF18-E9AE6558252C}" type="slidenum">
              <a:rPr lang="en-US" smtClean="0"/>
              <a:t>‹#›</a:t>
            </a:fld>
            <a:endParaRPr lang="en-US"/>
          </a:p>
        </p:txBody>
      </p:sp>
    </p:spTree>
    <p:extLst>
      <p:ext uri="{BB962C8B-B14F-4D97-AF65-F5344CB8AC3E}">
        <p14:creationId xmlns:p14="http://schemas.microsoft.com/office/powerpoint/2010/main" val="32046395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हमारा लक्ष्य: बाल श्रम मुक्त भारत I Our Aim: Child Labour Free India  #NoToChildLabour">
            <a:extLst>
              <a:ext uri="{FF2B5EF4-FFF2-40B4-BE49-F238E27FC236}">
                <a16:creationId xmlns:a16="http://schemas.microsoft.com/office/drawing/2014/main" id="{1E045652-3E14-4A9A-9337-E592DD0FF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28FAE97-C502-084D-525B-68D46677EEA6}"/>
              </a:ext>
            </a:extLst>
          </p:cNvPr>
          <p:cNvSpPr>
            <a:spLocks noGrp="1"/>
          </p:cNvSpPr>
          <p:nvPr>
            <p:ph type="ctrTitle"/>
          </p:nvPr>
        </p:nvSpPr>
        <p:spPr>
          <a:xfrm>
            <a:off x="3393196" y="-275422"/>
            <a:ext cx="5642472" cy="1397375"/>
          </a:xfrm>
        </p:spPr>
        <p:txBody>
          <a:bodyPr>
            <a:normAutofit fontScale="90000"/>
          </a:bodyPr>
          <a:lstStyle/>
          <a:p>
            <a:r>
              <a:rPr lang="hi-IN" sz="8800" dirty="0">
                <a:solidFill>
                  <a:schemeClr val="bg1"/>
                </a:solidFill>
                <a:effectLst/>
              </a:rPr>
              <a:t>बाल श्रम</a:t>
            </a:r>
            <a:endParaRPr lang="en-US" sz="8800" dirty="0">
              <a:solidFill>
                <a:schemeClr val="bg1"/>
              </a:solidFill>
            </a:endParaRPr>
          </a:p>
        </p:txBody>
      </p:sp>
      <p:sp>
        <p:nvSpPr>
          <p:cNvPr id="3" name="Subtitle 2">
            <a:extLst>
              <a:ext uri="{FF2B5EF4-FFF2-40B4-BE49-F238E27FC236}">
                <a16:creationId xmlns:a16="http://schemas.microsoft.com/office/drawing/2014/main" id="{8C14A5B4-46B3-A593-CAC7-4091DDE38077}"/>
              </a:ext>
            </a:extLst>
          </p:cNvPr>
          <p:cNvSpPr>
            <a:spLocks noGrp="1"/>
          </p:cNvSpPr>
          <p:nvPr>
            <p:ph type="subTitle" idx="1"/>
          </p:nvPr>
        </p:nvSpPr>
        <p:spPr>
          <a:xfrm>
            <a:off x="119156" y="2893570"/>
            <a:ext cx="11953687" cy="1776669"/>
          </a:xfrm>
        </p:spPr>
        <p:txBody>
          <a:bodyPr>
            <a:normAutofit/>
          </a:bodyPr>
          <a:lstStyle/>
          <a:p>
            <a:r>
              <a:rPr lang="hi-IN" sz="4400" dirty="0">
                <a:solidFill>
                  <a:srgbClr val="C00000"/>
                </a:solidFill>
                <a:effectLst/>
              </a:rPr>
              <a:t>बाल श्रम के खिलाफ काम करने वाले प्राधिकरण:</a:t>
            </a:r>
            <a:endParaRPr lang="en-US" sz="2800" dirty="0">
              <a:solidFill>
                <a:srgbClr val="C00000"/>
              </a:solidFill>
            </a:endParaRPr>
          </a:p>
        </p:txBody>
      </p:sp>
    </p:spTree>
    <p:extLst>
      <p:ext uri="{BB962C8B-B14F-4D97-AF65-F5344CB8AC3E}">
        <p14:creationId xmlns:p14="http://schemas.microsoft.com/office/powerpoint/2010/main" val="2542406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9C19-E51E-F77B-00D3-32B7D7E0D382}"/>
              </a:ext>
            </a:extLst>
          </p:cNvPr>
          <p:cNvSpPr>
            <a:spLocks noGrp="1"/>
          </p:cNvSpPr>
          <p:nvPr>
            <p:ph type="title"/>
          </p:nvPr>
        </p:nvSpPr>
        <p:spPr>
          <a:xfrm>
            <a:off x="3400322" y="0"/>
            <a:ext cx="4283847" cy="1580050"/>
          </a:xfrm>
          <a:effectLst>
            <a:outerShdw blurRad="25400" dir="17880000">
              <a:srgbClr val="000000">
                <a:alpha val="46000"/>
              </a:srgbClr>
            </a:outerShdw>
          </a:effectLst>
        </p:spPr>
        <p:txBody>
          <a:bodyPr vert="horz" lIns="91440" tIns="45720" rIns="91440" bIns="45720" rtlCol="0" anchor="b">
            <a:normAutofit/>
          </a:bodyPr>
          <a:lstStyle/>
          <a:p>
            <a:r>
              <a:rPr lang="hi-IN" sz="8800" dirty="0">
                <a:solidFill>
                  <a:schemeClr val="accent1">
                    <a:lumMod val="75000"/>
                  </a:schemeClr>
                </a:solidFill>
                <a:effectLst/>
              </a:rPr>
              <a:t>परिचय</a:t>
            </a:r>
            <a:endParaRPr lang="en-US" sz="8800" dirty="0">
              <a:solidFill>
                <a:schemeClr val="accent1">
                  <a:lumMod val="75000"/>
                </a:schemeClr>
              </a:solidFill>
              <a:effectLst/>
            </a:endParaRPr>
          </a:p>
        </p:txBody>
      </p:sp>
      <p:sp>
        <p:nvSpPr>
          <p:cNvPr id="3" name="Content Placeholder 2">
            <a:extLst>
              <a:ext uri="{FF2B5EF4-FFF2-40B4-BE49-F238E27FC236}">
                <a16:creationId xmlns:a16="http://schemas.microsoft.com/office/drawing/2014/main" id="{2167A00E-34D9-5240-E470-4F2A21103EF4}"/>
              </a:ext>
            </a:extLst>
          </p:cNvPr>
          <p:cNvSpPr>
            <a:spLocks noGrp="1"/>
          </p:cNvSpPr>
          <p:nvPr>
            <p:ph idx="1"/>
          </p:nvPr>
        </p:nvSpPr>
        <p:spPr>
          <a:xfrm>
            <a:off x="919119" y="1580050"/>
            <a:ext cx="10353762" cy="5222692"/>
          </a:xfrm>
        </p:spPr>
        <p:txBody>
          <a:bodyPr>
            <a:normAutofit fontScale="85000" lnSpcReduction="20000"/>
          </a:bodyPr>
          <a:lstStyle/>
          <a:p>
            <a:pPr marL="0" indent="0" algn="just">
              <a:buNone/>
            </a:pPr>
            <a:r>
              <a:rPr lang="hi-IN" sz="3600" dirty="0">
                <a:solidFill>
                  <a:schemeClr val="tx1"/>
                </a:solidFill>
                <a:effectLst/>
              </a:rPr>
              <a:t>बाल श्रम उन बच्चों के शोषण को संदर्भित करता है, जो किसी भी प्रकार के काम के माध्यम से उन्हें उनके बचपन, शिक्षा और समग्र कल्याण से वंचित कर देता है। इसमें बच्चों को असुरक्षित, अस्वस्थ और अन्यायपूर्ण परिस्थितियों में काम करने के लिए मजबूर किया जाता है—अक्सर लंबे घंटे और बहुत कम वेतन के लिए। बाल श्रम कृषि, घरेलू काम, कारखानों, निर्माण और सड़क बिक्री जैसे क्षेत्रों में सबसे आम है। कई बच्चों को गरीबी, शिक्षा की कमी और कानूनों के कमजोर प्रवर्तन के कारण श्रम में धकेला जाता है। यह न केवल उनके शारीरिक और मानसिक विकास को हानि पहुंचाता है, बल्कि उन्हें बढ़ने, सीखने और सुरक्षित बचपन का आनंद लेने के अवसर से भी वंचित करता है। </a:t>
            </a:r>
            <a:r>
              <a:rPr lang="hi-IN" sz="3600" u="sng" dirty="0">
                <a:solidFill>
                  <a:schemeClr val="tx1"/>
                </a:solidFill>
                <a:effectLst/>
              </a:rPr>
              <a:t>बाल श्रम को समाप्त करना एक न्यायपूर्ण और शिक्षित समाज बनाने के लिए आवश्यक है।</a:t>
            </a:r>
            <a:endParaRPr lang="en-US" sz="3600" u="sng" dirty="0">
              <a:solidFill>
                <a:schemeClr val="tx1"/>
              </a:solidFill>
              <a:effectLst/>
            </a:endParaRPr>
          </a:p>
        </p:txBody>
      </p:sp>
    </p:spTree>
    <p:extLst>
      <p:ext uri="{BB962C8B-B14F-4D97-AF65-F5344CB8AC3E}">
        <p14:creationId xmlns:p14="http://schemas.microsoft.com/office/powerpoint/2010/main" val="54620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1959-8933-3A95-3081-590E885F4F25}"/>
              </a:ext>
            </a:extLst>
          </p:cNvPr>
          <p:cNvSpPr>
            <a:spLocks noGrp="1"/>
          </p:cNvSpPr>
          <p:nvPr>
            <p:ph type="title"/>
          </p:nvPr>
        </p:nvSpPr>
        <p:spPr>
          <a:effectLst>
            <a:outerShdw blurRad="25400" dir="17880000">
              <a:srgbClr val="000000">
                <a:alpha val="46000"/>
              </a:srgbClr>
            </a:outerShdw>
          </a:effectLst>
        </p:spPr>
        <p:txBody>
          <a:bodyPr vert="horz" lIns="91440" tIns="45720" rIns="91440" bIns="45720" rtlCol="0" anchor="b">
            <a:noAutofit/>
          </a:bodyPr>
          <a:lstStyle/>
          <a:p>
            <a:r>
              <a:rPr lang="hi-IN" sz="4800" dirty="0">
                <a:solidFill>
                  <a:schemeClr val="accent1">
                    <a:lumMod val="75000"/>
                  </a:schemeClr>
                </a:solidFill>
                <a:effectLst/>
              </a:rPr>
              <a:t>बच्चों के श्रम दिवस को क्यों मनाया जाता है?</a:t>
            </a:r>
            <a:endParaRPr lang="en-US" sz="4800" dirty="0">
              <a:solidFill>
                <a:schemeClr val="accent1">
                  <a:lumMod val="75000"/>
                </a:schemeClr>
              </a:solidFill>
              <a:effectLst/>
            </a:endParaRPr>
          </a:p>
        </p:txBody>
      </p:sp>
      <p:sp>
        <p:nvSpPr>
          <p:cNvPr id="3" name="Content Placeholder 2">
            <a:extLst>
              <a:ext uri="{FF2B5EF4-FFF2-40B4-BE49-F238E27FC236}">
                <a16:creationId xmlns:a16="http://schemas.microsoft.com/office/drawing/2014/main" id="{5B6D701C-CFA7-FD58-81B6-B9688F7D789E}"/>
              </a:ext>
            </a:extLst>
          </p:cNvPr>
          <p:cNvSpPr>
            <a:spLocks noGrp="1"/>
          </p:cNvSpPr>
          <p:nvPr>
            <p:ph idx="1"/>
          </p:nvPr>
        </p:nvSpPr>
        <p:spPr>
          <a:xfrm>
            <a:off x="913795" y="1732449"/>
            <a:ext cx="10353762" cy="5125551"/>
          </a:xfrm>
        </p:spPr>
        <p:txBody>
          <a:bodyPr>
            <a:normAutofit fontScale="85000" lnSpcReduction="20000"/>
          </a:bodyPr>
          <a:lstStyle/>
          <a:p>
            <a:pPr marL="0" indent="0" algn="just">
              <a:buNone/>
            </a:pPr>
            <a:r>
              <a:rPr lang="hi-IN" sz="4600" dirty="0">
                <a:solidFill>
                  <a:schemeClr val="tx1"/>
                </a:solidFill>
                <a:effectLst/>
              </a:rPr>
              <a:t>हर</a:t>
            </a:r>
            <a:r>
              <a:rPr lang="hi-IN" sz="3600" dirty="0">
                <a:solidFill>
                  <a:schemeClr val="tx1"/>
                </a:solidFill>
                <a:effectLst/>
              </a:rPr>
              <a:t> साल 12 जून को मनाया जाता है।2002 में अंतर्राष्ट्रीय श्रम संगठन (</a:t>
            </a:r>
            <a:r>
              <a:rPr lang="en-US" sz="3600" dirty="0">
                <a:solidFill>
                  <a:schemeClr val="tx1"/>
                </a:solidFill>
                <a:effectLst/>
              </a:rPr>
              <a:t>ILO) international </a:t>
            </a:r>
            <a:r>
              <a:rPr lang="en-US" sz="3600" dirty="0" err="1">
                <a:solidFill>
                  <a:schemeClr val="tx1"/>
                </a:solidFill>
                <a:effectLst/>
              </a:rPr>
              <a:t>labour</a:t>
            </a:r>
            <a:r>
              <a:rPr lang="en-US" sz="3600" dirty="0">
                <a:solidFill>
                  <a:schemeClr val="tx1"/>
                </a:solidFill>
                <a:effectLst/>
              </a:rPr>
              <a:t> organization </a:t>
            </a:r>
            <a:r>
              <a:rPr lang="hi-IN" sz="3600" dirty="0">
                <a:solidFill>
                  <a:schemeClr val="tx1"/>
                </a:solidFill>
                <a:effectLst/>
              </a:rPr>
              <a:t>द्वारा </a:t>
            </a:r>
            <a:r>
              <a:rPr lang="hi-IN" sz="4600" dirty="0">
                <a:solidFill>
                  <a:schemeClr val="tx1"/>
                </a:solidFill>
                <a:effectLst/>
              </a:rPr>
              <a:t>घोषित</a:t>
            </a:r>
            <a:r>
              <a:rPr lang="hi-IN" sz="3600" dirty="0">
                <a:solidFill>
                  <a:schemeClr val="tx1"/>
                </a:solidFill>
                <a:effectLst/>
              </a:rPr>
              <a:t> किया गया।बच्चों के श्रम के हानिकारक प्रभावों के बारे में जागरूकता बढ़ाने का लक्ष्य है।हर रूप में बच्चों के श्रम को समाप्त करने के लिए वैश्विक क्रियाकलाप को बढ़ावा देता है।सरकारों, संगठनों और व्यक्तियों को एक साथ काम करने के लिए प्रोत्साहित करता है।दुनिया को याद दिलाता है कि हर बच्चे को शिक्षा और सुरक्षित बचपन का अधिकार है</a:t>
            </a:r>
            <a:r>
              <a:rPr lang="hi-IN" sz="3600" u="sng" dirty="0">
                <a:solidFill>
                  <a:schemeClr val="tx1"/>
                </a:solidFill>
                <a:effectLst/>
              </a:rPr>
              <a:t>।हर साल एक विशिष्ट विषय होता है जो बच्चे के श्रम के विभिन्न पहलुओं को उजागर करता है।(उदाहरण: 2024 का विषय - “चलो अपनी प्रतिबद्धताओं पर कार्य करें: बाल श्रम समाप्त करें!”)</a:t>
            </a:r>
            <a:endParaRPr lang="en-US" sz="3600" u="sng" dirty="0">
              <a:solidFill>
                <a:schemeClr val="tx1"/>
              </a:solidFill>
              <a:effectLst/>
            </a:endParaRPr>
          </a:p>
        </p:txBody>
      </p:sp>
    </p:spTree>
    <p:extLst>
      <p:ext uri="{BB962C8B-B14F-4D97-AF65-F5344CB8AC3E}">
        <p14:creationId xmlns:p14="http://schemas.microsoft.com/office/powerpoint/2010/main" val="114602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C1887-C6F4-97C0-A689-AEF654BABCDC}"/>
              </a:ext>
            </a:extLst>
          </p:cNvPr>
          <p:cNvSpPr>
            <a:spLocks noGrp="1"/>
          </p:cNvSpPr>
          <p:nvPr>
            <p:ph type="title"/>
          </p:nvPr>
        </p:nvSpPr>
        <p:spPr/>
        <p:txBody>
          <a:bodyPr>
            <a:normAutofit/>
          </a:bodyPr>
          <a:lstStyle/>
          <a:p>
            <a:r>
              <a:rPr lang="hi-IN" sz="4800" dirty="0">
                <a:solidFill>
                  <a:schemeClr val="accent1">
                    <a:lumMod val="75000"/>
                  </a:schemeClr>
                </a:solidFill>
                <a:effectLst/>
              </a:rPr>
              <a:t>प्रमुख</a:t>
            </a:r>
            <a:r>
              <a:rPr lang="hi-IN" dirty="0">
                <a:effectLst/>
              </a:rPr>
              <a:t> </a:t>
            </a:r>
            <a:r>
              <a:rPr lang="hi-IN" sz="4800" dirty="0">
                <a:solidFill>
                  <a:schemeClr val="accent1">
                    <a:lumMod val="75000"/>
                  </a:schemeClr>
                </a:solidFill>
                <a:effectLst/>
              </a:rPr>
              <a:t>सरकारी</a:t>
            </a:r>
            <a:r>
              <a:rPr lang="hi-IN" dirty="0">
                <a:effectLst/>
              </a:rPr>
              <a:t> </a:t>
            </a:r>
            <a:r>
              <a:rPr lang="hi-IN" sz="4800" dirty="0">
                <a:solidFill>
                  <a:schemeClr val="accent1">
                    <a:lumMod val="75000"/>
                  </a:schemeClr>
                </a:solidFill>
                <a:effectLst/>
              </a:rPr>
              <a:t>प्राधिकरण</a:t>
            </a:r>
            <a:r>
              <a:rPr lang="hi-IN" dirty="0">
                <a:effectLst/>
              </a:rPr>
              <a:t> </a:t>
            </a:r>
            <a:r>
              <a:rPr lang="hi-IN" sz="4800" dirty="0">
                <a:solidFill>
                  <a:schemeClr val="accent1">
                    <a:lumMod val="75000"/>
                  </a:schemeClr>
                </a:solidFill>
                <a:effectLst/>
              </a:rPr>
              <a:t>और</a:t>
            </a:r>
            <a:r>
              <a:rPr lang="hi-IN" dirty="0">
                <a:effectLst/>
              </a:rPr>
              <a:t> </a:t>
            </a:r>
            <a:r>
              <a:rPr lang="hi-IN" sz="4800" dirty="0">
                <a:solidFill>
                  <a:schemeClr val="accent1">
                    <a:lumMod val="75000"/>
                  </a:schemeClr>
                </a:solidFill>
                <a:effectLst/>
              </a:rPr>
              <a:t>उनका</a:t>
            </a:r>
            <a:r>
              <a:rPr lang="hi-IN" dirty="0">
                <a:effectLst/>
              </a:rPr>
              <a:t> </a:t>
            </a:r>
            <a:r>
              <a:rPr lang="hi-IN" sz="4800" dirty="0">
                <a:solidFill>
                  <a:schemeClr val="accent1">
                    <a:lumMod val="75000"/>
                  </a:schemeClr>
                </a:solidFill>
                <a:effectLst/>
              </a:rPr>
              <a:t>कार्य</a:t>
            </a:r>
            <a:endParaRPr lang="en-US" sz="4800" dirty="0">
              <a:solidFill>
                <a:schemeClr val="accent1">
                  <a:lumMod val="75000"/>
                </a:schemeClr>
              </a:solidFill>
              <a:effectLst/>
            </a:endParaRPr>
          </a:p>
        </p:txBody>
      </p:sp>
      <p:sp>
        <p:nvSpPr>
          <p:cNvPr id="3" name="Content Placeholder 2">
            <a:extLst>
              <a:ext uri="{FF2B5EF4-FFF2-40B4-BE49-F238E27FC236}">
                <a16:creationId xmlns:a16="http://schemas.microsoft.com/office/drawing/2014/main" id="{A391FFCA-8B90-2ABE-2D70-19E180BE1E20}"/>
              </a:ext>
            </a:extLst>
          </p:cNvPr>
          <p:cNvSpPr>
            <a:spLocks noGrp="1"/>
          </p:cNvSpPr>
          <p:nvPr>
            <p:ph idx="1"/>
          </p:nvPr>
        </p:nvSpPr>
        <p:spPr/>
        <p:txBody>
          <a:bodyPr>
            <a:normAutofit fontScale="85000" lnSpcReduction="20000"/>
          </a:bodyPr>
          <a:lstStyle/>
          <a:p>
            <a:pPr marL="0" indent="0" algn="just">
              <a:buNone/>
            </a:pPr>
            <a:r>
              <a:rPr lang="hi-IN" sz="3600" dirty="0">
                <a:solidFill>
                  <a:schemeClr val="tx1"/>
                </a:solidFill>
                <a:effectLst/>
              </a:rPr>
              <a:t>श्रम और रोजगार मंत्रालयबाल श्रम समाप्त करने के लिए </a:t>
            </a:r>
            <a:r>
              <a:rPr lang="hi-IN" sz="4200" dirty="0">
                <a:solidFill>
                  <a:schemeClr val="tx1"/>
                </a:solidFill>
                <a:effectLst/>
              </a:rPr>
              <a:t>नीतियों</a:t>
            </a:r>
            <a:r>
              <a:rPr lang="hi-IN" sz="3600" dirty="0">
                <a:solidFill>
                  <a:schemeClr val="tx1"/>
                </a:solidFill>
                <a:effectLst/>
              </a:rPr>
              <a:t> का गठन और प्रवर्तन करता है।राष्ट्रीय बाल श्रम परियोजना (</a:t>
            </a:r>
            <a:r>
              <a:rPr lang="en-US" sz="3600" dirty="0">
                <a:solidFill>
                  <a:schemeClr val="tx1"/>
                </a:solidFill>
                <a:effectLst/>
              </a:rPr>
              <a:t>NCLP) </a:t>
            </a:r>
            <a:r>
              <a:rPr lang="hi-IN" sz="3600" dirty="0">
                <a:solidFill>
                  <a:schemeClr val="tx1"/>
                </a:solidFill>
                <a:effectLst/>
              </a:rPr>
              <a:t>जैसी कार्यक्रमों को लागू करता है।राष्ट्रीय बाल अधिकार संरक्षण आयोग (</a:t>
            </a:r>
            <a:r>
              <a:rPr lang="en-US" sz="3600" dirty="0">
                <a:solidFill>
                  <a:schemeClr val="tx1"/>
                </a:solidFill>
                <a:effectLst/>
              </a:rPr>
              <a:t>NCPCR)</a:t>
            </a:r>
            <a:r>
              <a:rPr lang="hi-IN" sz="3600" dirty="0">
                <a:solidFill>
                  <a:schemeClr val="tx1"/>
                </a:solidFill>
                <a:effectLst/>
              </a:rPr>
              <a:t>देश भर में बाल अधिकारों की सुरक्षा की निगरानी करता है और सुनिश्चित करता है।स्कूलों, </a:t>
            </a:r>
            <a:r>
              <a:rPr lang="en-US" sz="3600" dirty="0">
                <a:solidFill>
                  <a:schemeClr val="tx1"/>
                </a:solidFill>
                <a:effectLst/>
              </a:rPr>
              <a:t>NGOs </a:t>
            </a:r>
            <a:r>
              <a:rPr lang="hi-IN" sz="3600" dirty="0">
                <a:solidFill>
                  <a:schemeClr val="tx1"/>
                </a:solidFill>
                <a:effectLst/>
              </a:rPr>
              <a:t>और राज्य सरकारों के साथ कार्य करता है ताकि बाल श्रम करने वाले बच्चों को बचाया और पुनर्वासित किया जा सके।बाललाइन 1098किसी संकट में बच्चों के लिए पहली 24</a:t>
            </a:r>
            <a:r>
              <a:rPr lang="en-US" sz="3600" dirty="0">
                <a:solidFill>
                  <a:schemeClr val="tx1"/>
                </a:solidFill>
                <a:effectLst/>
              </a:rPr>
              <a:t>x7 </a:t>
            </a:r>
            <a:r>
              <a:rPr lang="hi-IN" sz="3600" dirty="0">
                <a:solidFill>
                  <a:schemeClr val="tx1"/>
                </a:solidFill>
                <a:effectLst/>
              </a:rPr>
              <a:t>आपातकालीन हेल्पलाइन है।बाल श्रम, तस्करी और दुरुपयोग से बच्चों को बचाने में मदद करता है।</a:t>
            </a:r>
            <a:endParaRPr lang="en-US" sz="3600" dirty="0">
              <a:solidFill>
                <a:schemeClr val="tx1"/>
              </a:solidFill>
              <a:effectLst/>
            </a:endParaRPr>
          </a:p>
        </p:txBody>
      </p:sp>
    </p:spTree>
    <p:extLst>
      <p:ext uri="{BB962C8B-B14F-4D97-AF65-F5344CB8AC3E}">
        <p14:creationId xmlns:p14="http://schemas.microsoft.com/office/powerpoint/2010/main" val="398169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5989-D74A-86F7-4A91-E62C5222176C}"/>
              </a:ext>
            </a:extLst>
          </p:cNvPr>
          <p:cNvSpPr>
            <a:spLocks noGrp="1"/>
          </p:cNvSpPr>
          <p:nvPr>
            <p:ph type="title"/>
          </p:nvPr>
        </p:nvSpPr>
        <p:spPr/>
        <p:txBody>
          <a:bodyPr/>
          <a:lstStyle/>
          <a:p>
            <a:r>
              <a:rPr lang="hi-IN" sz="4800" dirty="0">
                <a:solidFill>
                  <a:schemeClr val="accent1">
                    <a:lumMod val="75000"/>
                  </a:schemeClr>
                </a:solidFill>
                <a:effectLst/>
              </a:rPr>
              <a:t>अंतर्राष्ट्रीय समर्थन</a:t>
            </a:r>
            <a:endParaRPr lang="en-US" sz="4800" dirty="0">
              <a:solidFill>
                <a:schemeClr val="accent1">
                  <a:lumMod val="75000"/>
                </a:schemeClr>
              </a:solidFill>
              <a:effectLst/>
            </a:endParaRPr>
          </a:p>
        </p:txBody>
      </p:sp>
      <p:sp>
        <p:nvSpPr>
          <p:cNvPr id="3" name="Content Placeholder 2">
            <a:extLst>
              <a:ext uri="{FF2B5EF4-FFF2-40B4-BE49-F238E27FC236}">
                <a16:creationId xmlns:a16="http://schemas.microsoft.com/office/drawing/2014/main" id="{C96F7276-BE6C-0627-C22C-61CB23558106}"/>
              </a:ext>
            </a:extLst>
          </p:cNvPr>
          <p:cNvSpPr>
            <a:spLocks noGrp="1"/>
          </p:cNvSpPr>
          <p:nvPr>
            <p:ph idx="1"/>
          </p:nvPr>
        </p:nvSpPr>
        <p:spPr/>
        <p:txBody>
          <a:bodyPr>
            <a:normAutofit fontScale="77500" lnSpcReduction="20000"/>
          </a:bodyPr>
          <a:lstStyle/>
          <a:p>
            <a:pPr marL="0" indent="0" algn="just" fontAlgn="base">
              <a:lnSpc>
                <a:spcPct val="100000"/>
              </a:lnSpc>
              <a:buNone/>
            </a:pPr>
            <a:r>
              <a:rPr lang="hi-IN" sz="3600" dirty="0">
                <a:solidFill>
                  <a:schemeClr val="tx1"/>
                </a:solidFill>
                <a:effectLst/>
              </a:rPr>
              <a:t>अंतरराष्ट्रीय श्रम संगठन (</a:t>
            </a:r>
            <a:r>
              <a:rPr lang="en-US" sz="3600" dirty="0">
                <a:solidFill>
                  <a:schemeClr val="tx1"/>
                </a:solidFill>
                <a:effectLst/>
              </a:rPr>
              <a:t>ILO) </a:t>
            </a:r>
            <a:r>
              <a:rPr lang="hi-IN" sz="3600" dirty="0">
                <a:solidFill>
                  <a:schemeClr val="tx1"/>
                </a:solidFill>
                <a:effectLst/>
              </a:rPr>
              <a:t>बाल श्रम के खिलाफ वैश्विक लड़ाई का नेतृत्व करता है। भारत में बाल श्रम खत्म </a:t>
            </a:r>
            <a:r>
              <a:rPr lang="hi-IN" sz="4600" dirty="0">
                <a:solidFill>
                  <a:schemeClr val="tx1"/>
                </a:solidFill>
                <a:effectLst/>
              </a:rPr>
              <a:t>करने</a:t>
            </a:r>
            <a:r>
              <a:rPr lang="hi-IN" sz="3600" dirty="0">
                <a:solidFill>
                  <a:schemeClr val="tx1"/>
                </a:solidFill>
                <a:effectLst/>
              </a:rPr>
              <a:t> के लिए कानूनों और नीतियों का समर्थन करता है। बाल श्रम के खिलाफ विश्व दिवस (12 जून) की शुरुआत की। यूनिसेफ (संयुक्त राष्ट्र बाल कोष) बच्चों के अधिकारों की रक्षा करने और शिक्षा को बढ़ावा देने के लिए काम करता है। बाल शोषण खत्म करने के लिए भारतीय प्राधिकरणों के साथ साझेदारी करता है। भारतीय सरकार के साथ सहयोग ये अंतरराष्ट्रीय निकाय वित्तीय सहायता, प्रशिक्षण, तकनीकी समर्थन और जागरूकता कार्यक्रम प्रदान करते हैं। गरीब परिवारों को समर्थन बाल श्रम की ओर ले जाने वाले आर्थिक दबाव को कम करने के लिए वित्तीय सहायता और कल्याण योजनाएँ।</a:t>
            </a:r>
            <a:endParaRPr lang="en-US" sz="3600" dirty="0">
              <a:solidFill>
                <a:schemeClr val="tx1"/>
              </a:solidFill>
              <a:effectLst/>
            </a:endParaRPr>
          </a:p>
        </p:txBody>
      </p:sp>
    </p:spTree>
    <p:extLst>
      <p:ext uri="{BB962C8B-B14F-4D97-AF65-F5344CB8AC3E}">
        <p14:creationId xmlns:p14="http://schemas.microsoft.com/office/powerpoint/2010/main" val="373611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1E94-C65F-991D-7AC6-B3B63CEC0B6D}"/>
              </a:ext>
            </a:extLst>
          </p:cNvPr>
          <p:cNvSpPr>
            <a:spLocks noGrp="1"/>
          </p:cNvSpPr>
          <p:nvPr>
            <p:ph type="title"/>
          </p:nvPr>
        </p:nvSpPr>
        <p:spPr/>
        <p:txBody>
          <a:bodyPr/>
          <a:lstStyle/>
          <a:p>
            <a:r>
              <a:rPr lang="hi-IN" sz="4800" dirty="0">
                <a:solidFill>
                  <a:schemeClr val="accent1">
                    <a:lumMod val="75000"/>
                  </a:schemeClr>
                </a:solidFill>
                <a:effectLst/>
              </a:rPr>
              <a:t>निष्कर्ष</a:t>
            </a:r>
            <a:endParaRPr lang="en-US" sz="4800" dirty="0">
              <a:solidFill>
                <a:schemeClr val="accent1">
                  <a:lumMod val="75000"/>
                </a:schemeClr>
              </a:solidFill>
              <a:effectLst/>
            </a:endParaRPr>
          </a:p>
        </p:txBody>
      </p:sp>
      <p:sp>
        <p:nvSpPr>
          <p:cNvPr id="3" name="Content Placeholder 2">
            <a:extLst>
              <a:ext uri="{FF2B5EF4-FFF2-40B4-BE49-F238E27FC236}">
                <a16:creationId xmlns:a16="http://schemas.microsoft.com/office/drawing/2014/main" id="{2AFD4E44-399C-C2C2-0B66-D2A1D30862D3}"/>
              </a:ext>
            </a:extLst>
          </p:cNvPr>
          <p:cNvSpPr>
            <a:spLocks noGrp="1"/>
          </p:cNvSpPr>
          <p:nvPr>
            <p:ph idx="1"/>
          </p:nvPr>
        </p:nvSpPr>
        <p:spPr/>
        <p:txBody>
          <a:bodyPr>
            <a:normAutofit fontScale="85000" lnSpcReduction="20000"/>
          </a:bodyPr>
          <a:lstStyle/>
          <a:p>
            <a:pPr marL="0" indent="0" algn="just">
              <a:buNone/>
            </a:pPr>
            <a:r>
              <a:rPr lang="hi-IN" sz="3600" dirty="0">
                <a:solidFill>
                  <a:schemeClr val="tx1"/>
                </a:solidFill>
                <a:effectLst/>
              </a:rPr>
              <a:t>बाल श्रम एक गंभीर मुद्दा है जो दुनिया भर में लाखों बच्चों के भविष्य को प्रभावित करता है। यह उनके शिक्षा, स्वास्थ्य और सुखद बचपन के अधिकार को छीन लेता है। कई कानूनों और प्रयासों के बावजूद, गरीबी, जागरूकता की कमी और खराब प्रवर्तन के कारण बाल श्रम अभी भी मौजूद है। यह सरकार, समाज और हर व्यक्ति की जिम्मेदारी है कि वह बाल श्रम का विरोध करे। जागरूकता फैलाकर, शिक्षा का समर्थन करके, और अवैध गतिविधियों की रिपोर्ट करके, हम बाल श्रम को समाप्त करने और सभी बच्चों के लिए एक बेहतर और सुरक्षित दुनिया बनाने में मदद कर सकते हैं।</a:t>
            </a:r>
            <a:endParaRPr lang="en-US" sz="3600" dirty="0">
              <a:solidFill>
                <a:schemeClr val="tx1"/>
              </a:solidFill>
              <a:effectLst/>
            </a:endParaRPr>
          </a:p>
        </p:txBody>
      </p:sp>
    </p:spTree>
    <p:extLst>
      <p:ext uri="{BB962C8B-B14F-4D97-AF65-F5344CB8AC3E}">
        <p14:creationId xmlns:p14="http://schemas.microsoft.com/office/powerpoint/2010/main" val="3007017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Gifts: How to Show Your ...">
            <a:extLst>
              <a:ext uri="{FF2B5EF4-FFF2-40B4-BE49-F238E27FC236}">
                <a16:creationId xmlns:a16="http://schemas.microsoft.com/office/drawing/2014/main" id="{4F6999C6-255D-2212-CBC7-96AE8C4332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5586" y="1353232"/>
            <a:ext cx="9793995" cy="505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72091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50</TotalTime>
  <Words>666</Words>
  <Application>Microsoft Office PowerPoint</Application>
  <PresentationFormat>Widescreen</PresentationFormat>
  <Paragraphs>12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Calisto MT</vt:lpstr>
      <vt:lpstr>Wingdings 2</vt:lpstr>
      <vt:lpstr>Slate</vt:lpstr>
      <vt:lpstr>बाल श्रम</vt:lpstr>
      <vt:lpstr>परिचय</vt:lpstr>
      <vt:lpstr>बच्चों के श्रम दिवस को क्यों मनाया जाता है?</vt:lpstr>
      <vt:lpstr>प्रमुख सरकारी प्राधिकरण और उनका कार्य</vt:lpstr>
      <vt:lpstr>अंतर्राष्ट्रीय समर्थन</vt:lpstr>
      <vt:lpstr>निष्कर्ष</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BIJWASAN2</dc:creator>
  <cp:lastModifiedBy>BIJWASAN2</cp:lastModifiedBy>
  <cp:revision>2</cp:revision>
  <dcterms:created xsi:type="dcterms:W3CDTF">2025-06-16T11:58:43Z</dcterms:created>
  <dcterms:modified xsi:type="dcterms:W3CDTF">2025-06-17T12:28:50Z</dcterms:modified>
</cp:coreProperties>
</file>