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orbel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5Xm0zn3f8+RNOnYlbtw6pyi3M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241918-75A7-4288-9163-42432511A2D5}">
  <a:tblStyle styleId="{48241918-75A7-4288-9163-42432511A2D5}" styleName="Table_0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 Light"/>
          <a:ea typeface="Calibri Light"/>
          <a:cs typeface="Calibri Light"/>
        </a:font>
        <a:schemeClr val="dk1"/>
      </a:tcTxStyle>
    </a:seCell>
    <a:swCell>
      <a:tcTxStyle b="on" i="off">
        <a:font>
          <a:latin typeface="Calibri Light"/>
          <a:ea typeface="Calibri Light"/>
          <a:cs typeface="Calibri Light"/>
        </a:font>
        <a:schemeClr val="dk1"/>
      </a:tcTxStyle>
    </a:swCell>
    <a:fir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bold.fntdata"/><Relationship Id="rId12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Italic.fntdata"/><Relationship Id="rId14" Type="http://schemas.openxmlformats.org/officeDocument/2006/relationships/font" Target="fonts/Corbel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 showMasterSp="0">
  <p:cSld name="Title Slide with Imag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/>
          <p:nvPr>
            <p:ph idx="2" type="pic"/>
          </p:nvPr>
        </p:nvSpPr>
        <p:spPr>
          <a:xfrm>
            <a:off x="1" y="0"/>
            <a:ext cx="1065545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216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8"/>
          <p:cNvSpPr/>
          <p:nvPr>
            <p:ph type="ctrTitle"/>
          </p:nvPr>
        </p:nvSpPr>
        <p:spPr>
          <a:xfrm>
            <a:off x="948293" y="3271757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b="1" sz="50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subTitle"/>
          </p:nvPr>
        </p:nvSpPr>
        <p:spPr>
          <a:xfrm>
            <a:off x="1130300" y="5250494"/>
            <a:ext cx="4000500" cy="99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  <a:defRPr sz="2100">
                <a:solidFill>
                  <a:srgbClr val="F2F2F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Slide" showMasterSp="0">
  <p:cSld name="Thank You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>
            <p:ph idx="2" type="pic"/>
          </p:nvPr>
        </p:nvSpPr>
        <p:spPr>
          <a:xfrm>
            <a:off x="1" y="0"/>
            <a:ext cx="1065545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216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7"/>
          <p:cNvSpPr/>
          <p:nvPr>
            <p:ph type="ctrTitle"/>
          </p:nvPr>
        </p:nvSpPr>
        <p:spPr>
          <a:xfrm>
            <a:off x="7425293" y="2834640"/>
            <a:ext cx="4459766" cy="2720356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b="1" sz="50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034849" y="3859066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body"/>
          </p:nvPr>
        </p:nvSpPr>
        <p:spPr>
          <a:xfrm>
            <a:off x="8034849" y="4220189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4" type="body"/>
          </p:nvPr>
        </p:nvSpPr>
        <p:spPr>
          <a:xfrm>
            <a:off x="8034849" y="4581312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5" type="body"/>
          </p:nvPr>
        </p:nvSpPr>
        <p:spPr>
          <a:xfrm>
            <a:off x="8034849" y="4942435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32000" y="1512000"/>
            <a:ext cx="3600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idx="3" type="body"/>
          </p:nvPr>
        </p:nvSpPr>
        <p:spPr>
          <a:xfrm>
            <a:off x="4302000" y="1512000"/>
            <a:ext cx="3600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4" type="body"/>
          </p:nvPr>
        </p:nvSpPr>
        <p:spPr>
          <a:xfrm>
            <a:off x="8172000" y="1512000"/>
            <a:ext cx="3600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Column">
  <p:cSld name="5 Colum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32000" y="1512000"/>
            <a:ext cx="2160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3" type="body"/>
          </p:nvPr>
        </p:nvSpPr>
        <p:spPr>
          <a:xfrm>
            <a:off x="2726412" y="1512000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4" type="body"/>
          </p:nvPr>
        </p:nvSpPr>
        <p:spPr>
          <a:xfrm>
            <a:off x="5021412" y="1512000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5" type="body"/>
          </p:nvPr>
        </p:nvSpPr>
        <p:spPr>
          <a:xfrm>
            <a:off x="7316412" y="1507535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6" type="body"/>
          </p:nvPr>
        </p:nvSpPr>
        <p:spPr>
          <a:xfrm>
            <a:off x="9611412" y="1507535"/>
            <a:ext cx="2160588" cy="468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/>
          <p:nvPr>
            <p:ph type="ctrTitle"/>
          </p:nvPr>
        </p:nvSpPr>
        <p:spPr>
          <a:xfrm>
            <a:off x="948293" y="3271757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b="1" sz="50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1130300" y="5250494"/>
            <a:ext cx="4000500" cy="99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  <a:defRPr sz="2100">
                <a:solidFill>
                  <a:srgbClr val="F2F2F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/>
          <p:nvPr>
            <p:ph type="ctrTitle"/>
          </p:nvPr>
        </p:nvSpPr>
        <p:spPr>
          <a:xfrm>
            <a:off x="3866117" y="1816509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b="1" sz="50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4048124" y="3795246"/>
            <a:ext cx="4000500" cy="99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  <a:defRPr sz="2100">
                <a:solidFill>
                  <a:srgbClr val="F2F2F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4" name="Google Shape;124;p21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6299886" y="1511250"/>
            <a:ext cx="5460114" cy="4665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456816" y="1511250"/>
            <a:ext cx="5460114" cy="4665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31800" y="1511250"/>
            <a:ext cx="548493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7" name="Google Shape;157;p24"/>
          <p:cNvSpPr txBox="1"/>
          <p:nvPr>
            <p:ph idx="2" type="body"/>
          </p:nvPr>
        </p:nvSpPr>
        <p:spPr>
          <a:xfrm>
            <a:off x="6339334" y="1518287"/>
            <a:ext cx="542066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4"/>
          <p:cNvSpPr txBox="1"/>
          <p:nvPr>
            <p:ph idx="3" type="body"/>
          </p:nvPr>
        </p:nvSpPr>
        <p:spPr>
          <a:xfrm>
            <a:off x="6339334" y="2486989"/>
            <a:ext cx="5432666" cy="3702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4" type="body"/>
          </p:nvPr>
        </p:nvSpPr>
        <p:spPr>
          <a:xfrm>
            <a:off x="431800" y="2486989"/>
            <a:ext cx="5491215" cy="3702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 txBox="1"/>
          <p:nvPr>
            <p:ph type="title"/>
          </p:nvPr>
        </p:nvSpPr>
        <p:spPr>
          <a:xfrm>
            <a:off x="432000" y="431999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34062" y="21343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5183188" y="431999"/>
            <a:ext cx="6544468" cy="5513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432000" y="431999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434062" y="21343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26"/>
          <p:cNvSpPr/>
          <p:nvPr>
            <p:ph idx="2" type="pic"/>
          </p:nvPr>
        </p:nvSpPr>
        <p:spPr>
          <a:xfrm>
            <a:off x="5183188" y="431999"/>
            <a:ext cx="6544468" cy="5513889"/>
          </a:xfrm>
          <a:prstGeom prst="roundRect">
            <a:avLst>
              <a:gd fmla="val 555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Photo 1">
  <p:cSld name="Content Photo 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>
            <p:ph idx="2" type="pic"/>
          </p:nvPr>
        </p:nvSpPr>
        <p:spPr>
          <a:xfrm>
            <a:off x="6481149" y="1684742"/>
            <a:ext cx="4904790" cy="43337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type="title"/>
          </p:nvPr>
        </p:nvSpPr>
        <p:spPr>
          <a:xfrm>
            <a:off x="432000" y="4320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31801" y="1008000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3" type="body"/>
          </p:nvPr>
        </p:nvSpPr>
        <p:spPr>
          <a:xfrm>
            <a:off x="432000" y="1511566"/>
            <a:ext cx="5472000" cy="4680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8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8"/>
          <p:cNvSpPr txBox="1"/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578017" y="2169005"/>
            <a:ext cx="9035966" cy="2519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6000"/>
              <a:buNone/>
              <a:defRPr sz="6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9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 Only">
  <p:cSld name="Title and Sub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Slide 1">
  <p:cSld name="Divider Slide 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/>
          <p:nvPr>
            <p:ph idx="2" type="pic"/>
          </p:nvPr>
        </p:nvSpPr>
        <p:spPr>
          <a:xfrm>
            <a:off x="0" y="418374"/>
            <a:ext cx="8687356" cy="64396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1"/>
          <p:cNvSpPr/>
          <p:nvPr>
            <p:ph type="ctrTitle"/>
          </p:nvPr>
        </p:nvSpPr>
        <p:spPr>
          <a:xfrm>
            <a:off x="7425293" y="2408157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b="1" sz="50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subTitle"/>
          </p:nvPr>
        </p:nvSpPr>
        <p:spPr>
          <a:xfrm>
            <a:off x="7607300" y="4386894"/>
            <a:ext cx="4000500" cy="99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  <a:defRPr sz="2100">
                <a:solidFill>
                  <a:srgbClr val="F2F2F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Slide 2">
  <p:cSld name="Divider Slide 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>
            <p:ph idx="2" type="pic"/>
          </p:nvPr>
        </p:nvSpPr>
        <p:spPr>
          <a:xfrm>
            <a:off x="-1" y="0"/>
            <a:ext cx="1179512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864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2"/>
          <p:cNvSpPr/>
          <p:nvPr>
            <p:ph type="ctrTitle"/>
          </p:nvPr>
        </p:nvSpPr>
        <p:spPr>
          <a:xfrm>
            <a:off x="3866117" y="1816509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b="1" sz="50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subTitle"/>
          </p:nvPr>
        </p:nvSpPr>
        <p:spPr>
          <a:xfrm>
            <a:off x="4048124" y="3795246"/>
            <a:ext cx="4000500" cy="99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  <a:defRPr sz="2100">
                <a:solidFill>
                  <a:srgbClr val="F2F2F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Photo 2">
  <p:cSld name="Content Photo 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6282692" y="432000"/>
            <a:ext cx="5511800" cy="57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432000" y="4320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431801" y="1008000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3" type="body"/>
          </p:nvPr>
        </p:nvSpPr>
        <p:spPr>
          <a:xfrm>
            <a:off x="432000" y="1511566"/>
            <a:ext cx="5472000" cy="4680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Photo 3">
  <p:cSld name="Content Photo 3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>
            <p:ph idx="2" type="pic"/>
          </p:nvPr>
        </p:nvSpPr>
        <p:spPr>
          <a:xfrm>
            <a:off x="6812170" y="2376298"/>
            <a:ext cx="2405261" cy="2125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432000" y="4320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31801" y="1008000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432000" y="1511566"/>
            <a:ext cx="5472000" cy="4680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4"/>
          <p:cNvSpPr/>
          <p:nvPr>
            <p:ph idx="4" type="pic"/>
          </p:nvPr>
        </p:nvSpPr>
        <p:spPr>
          <a:xfrm>
            <a:off x="8812420" y="1176148"/>
            <a:ext cx="2405261" cy="2125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/>
          <p:nvPr>
            <p:ph idx="5" type="pic"/>
          </p:nvPr>
        </p:nvSpPr>
        <p:spPr>
          <a:xfrm>
            <a:off x="8812419" y="3552739"/>
            <a:ext cx="2405261" cy="2125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with Subtitle">
  <p:cSld name="Comparison with Sub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32000" y="1515834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5"/>
          <p:cNvSpPr txBox="1"/>
          <p:nvPr>
            <p:ph idx="3" type="body"/>
          </p:nvPr>
        </p:nvSpPr>
        <p:spPr>
          <a:xfrm>
            <a:off x="432000" y="2023668"/>
            <a:ext cx="5472000" cy="416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4" type="body"/>
          </p:nvPr>
        </p:nvSpPr>
        <p:spPr>
          <a:xfrm>
            <a:off x="6300000" y="1516359"/>
            <a:ext cx="54720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5" type="body"/>
          </p:nvPr>
        </p:nvSpPr>
        <p:spPr>
          <a:xfrm>
            <a:off x="6299887" y="2020359"/>
            <a:ext cx="5472113" cy="4170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Photo">
  <p:cSld name="Large Phot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>
            <p:ph idx="2" type="pic"/>
          </p:nvPr>
        </p:nvSpPr>
        <p:spPr>
          <a:xfrm>
            <a:off x="0" y="0"/>
            <a:ext cx="11771313" cy="61912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6"/>
          <p:cNvSpPr/>
          <p:nvPr>
            <p:ph type="ctrTitle"/>
          </p:nvPr>
        </p:nvSpPr>
        <p:spPr>
          <a:xfrm>
            <a:off x="420687" y="5066452"/>
            <a:ext cx="4459766" cy="539345"/>
          </a:xfrm>
          <a:prstGeom prst="roundRect">
            <a:avLst>
              <a:gd fmla="val 10086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0000" spcFirstLastPara="1" rIns="180000" wrap="square" tIns="10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Calibri"/>
              <a:buNone/>
              <a:defRPr b="0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11844618" y="6249961"/>
            <a:ext cx="230420" cy="460402"/>
          </a:xfrm>
          <a:prstGeom prst="roundRect">
            <a:avLst>
              <a:gd fmla="val 73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7"/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7"/>
          <p:cNvSpPr/>
          <p:nvPr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A5A5A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7"/>
          <p:cNvSpPr txBox="1"/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7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limex.com/Products/Components/Sensors/Gas/SNS-MQ135/resources/SNS-MQ13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image" id="213" name="Google Shape;213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065545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14" name="Google Shape;214;p1"/>
          <p:cNvSpPr/>
          <p:nvPr/>
        </p:nvSpPr>
        <p:spPr>
          <a:xfrm flipH="1">
            <a:off x="-1" y="3914775"/>
            <a:ext cx="1481849" cy="2200275"/>
          </a:xfrm>
          <a:custGeom>
            <a:rect b="b" l="l" r="r" t="t"/>
            <a:pathLst>
              <a:path extrusionOk="0" h="2200275" w="1494549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3F3F3F"/>
              </a:gs>
            </a:gsLst>
            <a:lin ang="0" scaled="0"/>
          </a:gra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</a:pPr>
            <a:r>
              <a:t/>
            </a:r>
            <a:endParaRPr b="1" i="0" sz="5000" u="none" cap="none" strike="noStrike">
              <a:solidFill>
                <a:srgbClr val="F2F2F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5" name="Google Shape;215;p1"/>
          <p:cNvSpPr/>
          <p:nvPr>
            <p:ph type="ctrTitle"/>
          </p:nvPr>
        </p:nvSpPr>
        <p:spPr>
          <a:xfrm>
            <a:off x="656948" y="2706263"/>
            <a:ext cx="6640497" cy="2002510"/>
          </a:xfrm>
          <a:prstGeom prst="roundRect">
            <a:avLst>
              <a:gd fmla="val 2139" name="adj"/>
            </a:avLst>
          </a:prstGeom>
          <a:noFill/>
          <a:ln>
            <a:noFill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Corbel"/>
              <a:buNone/>
            </a:pPr>
            <a:r>
              <a:rPr lang="en-US">
                <a:solidFill>
                  <a:schemeClr val="accent5"/>
                </a:solidFill>
              </a:rPr>
              <a:t>Arduino Based Sensing System for</a:t>
            </a:r>
            <a:endParaRPr/>
          </a:p>
        </p:txBody>
      </p:sp>
      <p:sp>
        <p:nvSpPr>
          <p:cNvPr id="216" name="Google Shape;216;p1"/>
          <p:cNvSpPr/>
          <p:nvPr/>
        </p:nvSpPr>
        <p:spPr>
          <a:xfrm flipH="1" rot="10800000">
            <a:off x="1000837" y="5629270"/>
            <a:ext cx="476249" cy="424971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"/>
          <p:cNvSpPr txBox="1"/>
          <p:nvPr>
            <p:ph idx="1" type="subTitle"/>
          </p:nvPr>
        </p:nvSpPr>
        <p:spPr>
          <a:xfrm>
            <a:off x="882965" y="4887149"/>
            <a:ext cx="4000500" cy="99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18" name="Google Shape;218;p1"/>
          <p:cNvSpPr/>
          <p:nvPr/>
        </p:nvSpPr>
        <p:spPr>
          <a:xfrm>
            <a:off x="639191" y="3805837"/>
            <a:ext cx="6640497" cy="902935"/>
          </a:xfrm>
          <a:prstGeom prst="roundRect">
            <a:avLst>
              <a:gd fmla="val 2139" name="adj"/>
            </a:avLst>
          </a:prstGeom>
          <a:noFill/>
          <a:ln>
            <a:noFill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Corbel"/>
              <a:buNone/>
            </a:pPr>
            <a:r>
              <a:rPr b="1" i="0" lang="en-US" sz="5000" u="none" cap="none" strike="noStrike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Air Quality Monitoring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"/>
          <p:cNvSpPr txBox="1"/>
          <p:nvPr>
            <p:ph type="title"/>
          </p:nvPr>
        </p:nvSpPr>
        <p:spPr>
          <a:xfrm>
            <a:off x="432000" y="4320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orbel"/>
              <a:buNone/>
            </a:pPr>
            <a:r>
              <a:rPr lang="en-US" sz="4400" u="sng"/>
              <a:t>Problem Statement</a:t>
            </a:r>
            <a:endParaRPr/>
          </a:p>
        </p:txBody>
      </p:sp>
      <p:sp>
        <p:nvSpPr>
          <p:cNvPr id="224" name="Google Shape;224;p2"/>
          <p:cNvSpPr txBox="1"/>
          <p:nvPr>
            <p:ph idx="3" type="body"/>
          </p:nvPr>
        </p:nvSpPr>
        <p:spPr>
          <a:xfrm>
            <a:off x="432000" y="1684742"/>
            <a:ext cx="5472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5" name="Google Shape;225;p2"/>
          <p:cNvSpPr/>
          <p:nvPr/>
        </p:nvSpPr>
        <p:spPr>
          <a:xfrm>
            <a:off x="7459030" y="2460298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/>
          <p:nvPr>
            <p:ph type="title"/>
          </p:nvPr>
        </p:nvSpPr>
        <p:spPr>
          <a:xfrm>
            <a:off x="432000" y="4320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orbel"/>
              <a:buNone/>
            </a:pPr>
            <a:r>
              <a:rPr lang="en-US" sz="4400" u="sng"/>
              <a:t>Air Quality Index</a:t>
            </a:r>
            <a:endParaRPr/>
          </a:p>
        </p:txBody>
      </p:sp>
      <p:sp>
        <p:nvSpPr>
          <p:cNvPr id="232" name="Google Shape;232;p3"/>
          <p:cNvSpPr txBox="1"/>
          <p:nvPr>
            <p:ph idx="3" type="body"/>
          </p:nvPr>
        </p:nvSpPr>
        <p:spPr>
          <a:xfrm>
            <a:off x="431999" y="1054427"/>
            <a:ext cx="11011317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/>
              <a:t>The air quality index (AQI) is used determine how polluted the air currently is or how polluted it is forecast to become.</a:t>
            </a:r>
            <a:endParaRPr/>
          </a:p>
          <a:p>
            <a:pPr indent="-1524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/>
              <a:t>The National Air Quality Index (AQI) in India was launched on 17 September 2014 in New Delhi under the Swachh Bharat Abhiyan.</a:t>
            </a:r>
            <a:endParaRPr/>
          </a:p>
          <a:p>
            <a:pPr indent="-1524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/>
              <a:t> The air quality index is composed of 8 pollutants (PM</a:t>
            </a:r>
            <a:r>
              <a:rPr baseline="-25000" lang="en-US"/>
              <a:t>10</a:t>
            </a:r>
            <a:r>
              <a:rPr lang="en-US"/>
              <a:t>, PM</a:t>
            </a:r>
            <a:r>
              <a:rPr baseline="-25000" lang="en-US"/>
              <a:t>2.5</a:t>
            </a:r>
            <a:r>
              <a:rPr lang="en-US"/>
              <a:t>, NO</a:t>
            </a:r>
            <a:r>
              <a:rPr baseline="-25000" lang="en-US"/>
              <a:t>2</a:t>
            </a:r>
            <a:r>
              <a:rPr lang="en-US"/>
              <a:t>, SO</a:t>
            </a:r>
            <a:r>
              <a:rPr baseline="-25000" lang="en-US"/>
              <a:t>2</a:t>
            </a:r>
            <a:r>
              <a:rPr lang="en-US"/>
              <a:t>, CO, O</a:t>
            </a:r>
            <a:r>
              <a:rPr baseline="-25000" lang="en-US"/>
              <a:t>3</a:t>
            </a:r>
            <a:r>
              <a:rPr lang="en-US"/>
              <a:t>, NH</a:t>
            </a:r>
            <a:r>
              <a:rPr baseline="-25000" lang="en-US"/>
              <a:t>3</a:t>
            </a:r>
            <a:r>
              <a:rPr lang="en-US"/>
              <a:t>, and Pb).</a:t>
            </a:r>
            <a:endParaRPr/>
          </a:p>
          <a:p>
            <a:pPr indent="-1524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524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33" name="Google Shape;233;p3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684" y="3604334"/>
            <a:ext cx="10496994" cy="3073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"/>
          <p:cNvSpPr txBox="1"/>
          <p:nvPr>
            <p:ph type="title"/>
          </p:nvPr>
        </p:nvSpPr>
        <p:spPr>
          <a:xfrm>
            <a:off x="432000" y="432000"/>
            <a:ext cx="110912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rbel"/>
              <a:buNone/>
            </a:pPr>
            <a:r>
              <a:rPr lang="en-US" sz="4000" u="sng"/>
              <a:t>Air Quality Index and Associated Health Impacts</a:t>
            </a:r>
            <a:endParaRPr/>
          </a:p>
        </p:txBody>
      </p:sp>
      <p:sp>
        <p:nvSpPr>
          <p:cNvPr id="240" name="Google Shape;240;p4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1" name="Google Shape;241;p4"/>
          <p:cNvGraphicFramePr/>
          <p:nvPr/>
        </p:nvGraphicFramePr>
        <p:xfrm>
          <a:off x="432000" y="13411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{48241918-75A7-4288-9163-42432511A2D5}</a:tableStyleId>
              </a:tblPr>
              <a:tblGrid>
                <a:gridCol w="3205825"/>
                <a:gridCol w="7439500"/>
              </a:tblGrid>
              <a:tr h="6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/>
                        <a:t>Air Quality 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Associated Health Impacts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Good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(0–50)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Minimal Impact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Satisfactory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(51–100)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May cause minor breathing discomfort to sensitive people.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Moderately polluted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(101–200)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May cause breathing discomfort to people with lung disease such as asthma, and discomfort to people with heart disease, children and older adults.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Poor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(201–300)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May cause breathing discomfort to people on prolonged inhaling, and problems to people with heart disease.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Very Poor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(301–400)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May cause respiratory illness to the people on prolonged inhaling. Effect may be more severe in people who are living with lung and heart diseases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Severe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(401-500)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May cause respiratory impact even on healthy people, and serious health impacts on people with lung/heart disease. The health impacts may be experienced even during normal walk also.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"/>
          <p:cNvSpPr txBox="1"/>
          <p:nvPr>
            <p:ph type="title"/>
          </p:nvPr>
        </p:nvSpPr>
        <p:spPr>
          <a:xfrm>
            <a:off x="432000" y="432000"/>
            <a:ext cx="110912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rbel"/>
              <a:buNone/>
            </a:pPr>
            <a:r>
              <a:rPr lang="en-US" sz="4800"/>
              <a:t>MQ-135 Gas Sensor</a:t>
            </a:r>
            <a:endParaRPr/>
          </a:p>
        </p:txBody>
      </p:sp>
      <p:sp>
        <p:nvSpPr>
          <p:cNvPr id="247" name="Google Shape;247;p5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p5"/>
          <p:cNvPicPr preferRelativeResize="0"/>
          <p:nvPr/>
        </p:nvPicPr>
        <p:blipFill rotWithShape="1">
          <a:blip r:embed="rId3">
            <a:alphaModFix/>
          </a:blip>
          <a:srcRect b="6722" l="4620" r="0" t="0"/>
          <a:stretch/>
        </p:blipFill>
        <p:spPr>
          <a:xfrm>
            <a:off x="431999" y="1142861"/>
            <a:ext cx="545093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9589" y="1142861"/>
            <a:ext cx="57150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"/>
          <p:cNvSpPr txBox="1"/>
          <p:nvPr>
            <p:ph type="title"/>
          </p:nvPr>
        </p:nvSpPr>
        <p:spPr>
          <a:xfrm>
            <a:off x="432000" y="432000"/>
            <a:ext cx="110912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rbel"/>
              <a:buNone/>
            </a:pPr>
            <a:r>
              <a:rPr lang="en-US" sz="4800" u="sng"/>
              <a:t>Bibliography</a:t>
            </a:r>
            <a:endParaRPr/>
          </a:p>
        </p:txBody>
      </p:sp>
      <p:sp>
        <p:nvSpPr>
          <p:cNvPr id="255" name="Google Shape;255;p6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6"/>
          <p:cNvSpPr txBox="1"/>
          <p:nvPr/>
        </p:nvSpPr>
        <p:spPr>
          <a:xfrm>
            <a:off x="497150" y="1198485"/>
            <a:ext cx="107242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https://www.olimex.com/Products/Components/Sensors/Gas/SNS-MQ135/resources/SNS-MQ135.pdf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9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2019-11-29T09:13:02Z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