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Elephant" panose="02020904090505020303" pitchFamily="18" charset="0"/>
      <p:regular r:id="rId14"/>
      <p:italic r:id="rId15"/>
    </p:embeddedFont>
    <p:embeddedFont>
      <p:font typeface="Microsoft Tai Le" panose="020B0502040204020203" pitchFamily="3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</p:embeddedFont>
    <p:embeddedFont>
      <p:font typeface="Montserrat Medium" panose="00000600000000000000" pitchFamily="2" charset="0"/>
      <p:regular r:id="rId21"/>
      <p:italic r:id="rId22"/>
    </p:embeddedFont>
    <p:embeddedFont>
      <p:font typeface="OCR A Extended" panose="02010509020102010303" pitchFamily="50" charset="0"/>
      <p:regular r:id="rId23"/>
    </p:embeddedFont>
    <p:embeddedFont>
      <p:font typeface="Rockwell Extra Bold" panose="02060903040505020403" pitchFamily="18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872E4-7A97-4F0C-BA94-2D62C1A1B453}" v="10" dt="2023-12-19T06:22:5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5033" autoAdjust="0"/>
  </p:normalViewPr>
  <p:slideViewPr>
    <p:cSldViewPr snapToGrid="0" showGuides="1">
      <p:cViewPr varScale="1">
        <p:scale>
          <a:sx n="104" d="100"/>
          <a:sy n="104" d="100"/>
        </p:scale>
        <p:origin x="1234" y="7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Name: Geo-Extractors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Name of College/University: Andhra University College Of Engineering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200" y="3724425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Member Details:</a:t>
            </a:r>
            <a:endParaRPr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BANDI JAYASATYADURGARAO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800" y="4515969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GAUTAM KUMAR KUSHWAHA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JAGU MANISH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C</a:t>
            </a:r>
            <a:r>
              <a:rPr lang="en-IN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HATTI VENKATA RAVITEJA 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166DE-17FA-4491-046B-BD1BD82E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40" y="3213341"/>
            <a:ext cx="1431662" cy="1283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Statement: </a:t>
            </a:r>
            <a:r>
              <a:rPr lang="en-US" sz="16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Feature Extraction from RS‐HR data using AIML</a:t>
            </a:r>
            <a:endParaRPr sz="16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2F24F5-0733-6A42-2510-0D90269C2FE6}"/>
              </a:ext>
            </a:extLst>
          </p:cNvPr>
          <p:cNvSpPr/>
          <p:nvPr/>
        </p:nvSpPr>
        <p:spPr>
          <a:xfrm>
            <a:off x="5240449" y="1100704"/>
            <a:ext cx="3678701" cy="1673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1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BACKGROUND</a:t>
            </a:r>
            <a:r>
              <a:rPr lang="en-IN" sz="11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:   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2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Advanced automated analysis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of satellite imagery across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varied environments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for diverse applications.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Customized labeled Datasets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multiple features.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Adaptability</a:t>
            </a:r>
            <a:r>
              <a:rPr lang="en-US" sz="1100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 to New Feature Types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100" i="0" dirty="0">
              <a:solidFill>
                <a:schemeClr val="tx1"/>
              </a:solidFill>
              <a:effectLst/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alt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Extensive </a:t>
            </a:r>
            <a:r>
              <a:rPr lang="en-IN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Generalization</a:t>
            </a:r>
            <a:endParaRPr lang="en-IN" sz="11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3BD9-836F-7294-433E-BE5A6F5078D9}"/>
              </a:ext>
            </a:extLst>
          </p:cNvPr>
          <p:cNvSpPr txBox="1"/>
          <p:nvPr/>
        </p:nvSpPr>
        <p:spPr>
          <a:xfrm>
            <a:off x="88934" y="2866200"/>
            <a:ext cx="90550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alt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OUR SOLUTION:</a:t>
            </a:r>
            <a:endParaRPr lang="en-US" sz="1000" b="1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Automatic Feature extraction model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with a state-of-the-art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multi-label classification system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delivers precision through bounding boxes or masks, and confidence scores for each identified feature.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Class-wise labels </a:t>
            </a:r>
            <a:r>
              <a:rPr lang="en-US" alt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are generated by taking ground validation data, employing v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arious 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Image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segmentation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techniques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to label distinct features, complemented by applying diverse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OBIA classification methods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through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Deep neural networks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(CNN).</a:t>
            </a: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Creating an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Automated multi-label classification model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entails initial training with diverse datasets, followed by retraining using meticulously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crafted labeled datasets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cover various features. The model then outputs bounding boxes for each detected feature, accompanied by corresponding confidence scores.</a:t>
            </a:r>
            <a:b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</a:b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Using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Data augmentation Techniques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to make the model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robust and accurate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satellite imagery.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chemeClr val="dk2"/>
                </a:solidFill>
                <a:latin typeface="Microsoft Tai Le" panose="020B0502040204020203" pitchFamily="34" charset="0"/>
                <a:ea typeface="Montserrat Medium" panose="00000600000000000000"/>
                <a:cs typeface="Microsoft Tai Le" panose="020B0502040204020203" pitchFamily="34" charset="0"/>
                <a:sym typeface="Montserrat Medium" panose="00000600000000000000"/>
              </a:rPr>
            </a:br>
            <a:endParaRPr lang="en-US" sz="1000" dirty="0">
              <a:solidFill>
                <a:schemeClr val="dk2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endParaRPr lang="en-IN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CF1B8-1EDA-5127-B84C-18EF2BB8D003}"/>
              </a:ext>
            </a:extLst>
          </p:cNvPr>
          <p:cNvSpPr/>
          <p:nvPr/>
        </p:nvSpPr>
        <p:spPr>
          <a:xfrm>
            <a:off x="88934" y="1100704"/>
            <a:ext cx="5071637" cy="1673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1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MOTIVATION: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The challenge in remote sensing lies in extracting vital features like Farm Pond, Check Dam, Nala Pond, Dug Wells, High   Tension Tower, Windmill, etc.. from HR-Satellite images.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For applications such as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utility management &amp; planning, water resource management, renewable energy, </a:t>
            </a: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Manual identification is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error-prone</a:t>
            </a: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(Human expert decision-based errors),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Laborious,</a:t>
            </a: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and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time-consuming</a:t>
            </a:r>
            <a:r>
              <a:rPr lang="en-US" sz="10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To create a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feature extraction knowledge engine</a:t>
            </a:r>
            <a:r>
              <a:rPr lang="en-US" sz="10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, by incorporating </a:t>
            </a:r>
            <a:r>
              <a:rPr lang="en-US" sz="10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hybrid ML, DL, and CNN models</a:t>
            </a:r>
            <a:r>
              <a:rPr lang="en-US" sz="10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  <a:endParaRPr lang="en-IN" sz="1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023" y="576024"/>
            <a:ext cx="9059954" cy="4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Elephant" panose="02020904090505020303" pitchFamily="18" charset="0"/>
                <a:ea typeface="Microsoft JhengHei UI" panose="020B0604030504040204" pitchFamily="34" charset="-120"/>
                <a:cs typeface="Montserrat" panose="00000500000000000000"/>
                <a:sym typeface="Montserrat" panose="00000500000000000000"/>
              </a:rPr>
              <a:t>DETAILED METHODOLOGY</a:t>
            </a:r>
            <a:endParaRPr sz="1800" b="1" dirty="0">
              <a:solidFill>
                <a:schemeClr val="tx1"/>
              </a:solidFill>
              <a:latin typeface="Elephant" panose="02020904090505020303" pitchFamily="18" charset="0"/>
              <a:ea typeface="Microsoft JhengHei UI" panose="020B0604030504040204" pitchFamily="34" charset="-12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42023" y="0"/>
            <a:ext cx="9101977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4305" y="1003300"/>
            <a:ext cx="285305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EF8FA-6AE3-9D08-BF52-508941DB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99" y="1003300"/>
            <a:ext cx="9153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2260" y="673100"/>
            <a:ext cx="884174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Proposal &amp; Solution Approach</a:t>
            </a:r>
            <a:endParaRPr lang="en-GB" sz="9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12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-260" y="14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49900" y="4029075"/>
            <a:ext cx="335470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1003300"/>
            <a:ext cx="6172753" cy="2739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/>
              <a:t>Preprocess Satellite Imagery and ancillary data : </a:t>
            </a:r>
            <a:r>
              <a:rPr lang="en-US" sz="1200" dirty="0"/>
              <a:t>By applying corrections, individual image bands generate </a:t>
            </a:r>
            <a:r>
              <a:rPr lang="en-US" sz="1200" b="1" dirty="0"/>
              <a:t>index layers </a:t>
            </a:r>
            <a:r>
              <a:rPr lang="en-US" sz="1200" dirty="0"/>
              <a:t>(NDVI, NDWI) and </a:t>
            </a:r>
            <a:r>
              <a:rPr lang="en-US" sz="1200" b="1" dirty="0"/>
              <a:t>ancillary data </a:t>
            </a:r>
            <a:r>
              <a:rPr lang="en-US" sz="1200" dirty="0"/>
              <a:t>(</a:t>
            </a:r>
            <a:r>
              <a:rPr lang="en-US" sz="1200" dirty="0" err="1"/>
              <a:t>nDSM</a:t>
            </a:r>
            <a:r>
              <a:rPr lang="en-US" sz="1200" dirty="0"/>
              <a:t>). </a:t>
            </a:r>
            <a:r>
              <a:rPr lang="en-US" sz="1200" b="1" dirty="0" err="1"/>
              <a:t>nDSM</a:t>
            </a:r>
            <a:r>
              <a:rPr lang="en-US" sz="1200" dirty="0"/>
              <a:t> with pixel values represents above-ground object heights, aiding in object isolation for segmentation or classification.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/>
              <a:t>Extraction of CNN Training patches </a:t>
            </a:r>
            <a:r>
              <a:rPr lang="en-US" sz="1200" dirty="0"/>
              <a:t>that enclose or are within Training segments.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200" dirty="0"/>
              <a:t>In </a:t>
            </a:r>
            <a:r>
              <a:rPr lang="en-US" sz="1200" b="1" dirty="0"/>
              <a:t>CNN Model Training</a:t>
            </a:r>
            <a:r>
              <a:rPr lang="en-US" sz="1200" dirty="0"/>
              <a:t>, </a:t>
            </a:r>
            <a:r>
              <a:rPr lang="en-US" sz="1200" b="1" dirty="0"/>
              <a:t>CNN Model </a:t>
            </a:r>
            <a:r>
              <a:rPr lang="en-US" sz="1200" dirty="0"/>
              <a:t>inference on patches that enclose or are within Segments.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/>
              <a:t>Segment Classification </a:t>
            </a:r>
            <a:r>
              <a:rPr lang="en-US" sz="1200" dirty="0"/>
              <a:t>based on class of Corresponding Patch.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00875-B332-5937-1FCD-D2F716DF7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07" t="4874" r="15887" b="13086"/>
          <a:stretch/>
        </p:blipFill>
        <p:spPr>
          <a:xfrm>
            <a:off x="6201697" y="659730"/>
            <a:ext cx="2853813" cy="33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32862" y="741125"/>
            <a:ext cx="4512879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Rockwell Extra Bold" panose="02060903040505020403" pitchFamily="18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Tools and devices used on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eCognition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GRASS GIS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QGIS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ERDAS IMAGINE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TensorFlow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Jupyter Notebook</a:t>
            </a: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20707" y="3094241"/>
            <a:ext cx="8878200" cy="1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References/Acknowledgement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IN" sz="1100" dirty="0" err="1">
                <a:effectLst/>
                <a:latin typeface="Times New Roman" panose="02020603050405020304" pitchFamily="18" charset="0"/>
              </a:rPr>
              <a:t>Kucharczyk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M., Hay, G. J.,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Ghaffarian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S., &amp;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Hugenholtz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C. H. (2020). Geographic Object-Based Image Analysis: A Primer and future directions.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Remote Sensing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12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(12), 2012. https://doi.org/10.3390/rs12122012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FF8E6-7555-91FB-C9F7-18D8CCD3B0D6}"/>
              </a:ext>
            </a:extLst>
          </p:cNvPr>
          <p:cNvSpPr/>
          <p:nvPr/>
        </p:nvSpPr>
        <p:spPr>
          <a:xfrm>
            <a:off x="4673873" y="766665"/>
            <a:ext cx="3923071" cy="20205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3283E-16EE-096E-D35B-C2D9B9C2C323}"/>
              </a:ext>
            </a:extLst>
          </p:cNvPr>
          <p:cNvSpPr txBox="1"/>
          <p:nvPr/>
        </p:nvSpPr>
        <p:spPr>
          <a:xfrm>
            <a:off x="4673873" y="808250"/>
            <a:ext cx="3923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7030A0"/>
                </a:solidFill>
                <a:latin typeface="OCR A Extended" panose="02010509020102010303" pitchFamily="50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Technologies involved/used: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tx1"/>
              </a:solidFill>
              <a:latin typeface="OCR A Extended" panose="02010509020102010303" pitchFamily="50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GIS(Geographic Information System)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Remote Sensing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Digital Image Processing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AI/ML/DL(CNN)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OBIA (Object Based Image Analysis)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LiDAR Imaging</a:t>
            </a:r>
            <a:endParaRPr lang="en-GB"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489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Wingdings</vt:lpstr>
      <vt:lpstr>Bahnschrift</vt:lpstr>
      <vt:lpstr>Montserrat</vt:lpstr>
      <vt:lpstr>OCR A Extended</vt:lpstr>
      <vt:lpstr>Microsoft Tai Le</vt:lpstr>
      <vt:lpstr>Elephant</vt:lpstr>
      <vt:lpstr>Bookman Old Style</vt:lpstr>
      <vt:lpstr>Rockwell Extra Bold</vt:lpstr>
      <vt:lpstr>Times New Roman</vt:lpstr>
      <vt:lpstr>Montserrat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 Y</dc:creator>
  <cp:lastModifiedBy>J A Y</cp:lastModifiedBy>
  <cp:revision>16</cp:revision>
  <dcterms:created xsi:type="dcterms:W3CDTF">2023-12-16T09:07:00Z</dcterms:created>
  <dcterms:modified xsi:type="dcterms:W3CDTF">2023-12-19T07:47:07Z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2A4C64285AE5466DA7870D5339D4786A_13</vt:lpwstr>
  </property>
  <property fmtid="{D5CDD505-2E9C-101B-9397-08002B2CF9AE}" pid="3" name="KSOProductBuildVer">
    <vt:lpwstr>1033-12.2.0.13359</vt:lpwstr>
  </property>
</Properties>
</file>