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8"/>
      <p:bold r:id="rId9"/>
    </p:embeddedFont>
    <p:embeddedFont>
      <p:font typeface="Bahnschrift SemiCondensed" panose="020B0502040204020203" pitchFamily="34" charset="0"/>
      <p:regular r:id="rId10"/>
      <p:bold r:id="rId11"/>
    </p:embeddedFont>
    <p:embeddedFont>
      <p:font typeface="Bookman Old Style" panose="02050604050505020204" pitchFamily="18" charset="0"/>
      <p:regular r:id="rId12"/>
      <p:bold r:id="rId13"/>
      <p:italic r:id="rId14"/>
      <p:boldItalic r:id="rId15"/>
    </p:embeddedFont>
    <p:embeddedFont>
      <p:font typeface="Elephant" panose="02020904090505020303" pitchFamily="18" charset="0"/>
      <p:regular r:id="rId16"/>
      <p:italic r:id="rId17"/>
    </p:embeddedFont>
    <p:embeddedFont>
      <p:font typeface="Microsoft Tai Le" panose="020B0502040204020203" pitchFamily="34" charset="0"/>
      <p:regular r:id="rId18"/>
      <p:bold r:id="rId19"/>
    </p:embeddedFont>
    <p:embeddedFont>
      <p:font typeface="Microsoft YaHei" panose="020B0503020204020204" pitchFamily="34" charset="-122"/>
      <p:regular r:id="rId20"/>
      <p:bold r:id="rId21"/>
    </p:embeddedFont>
    <p:embeddedFont>
      <p:font typeface="Montserrat" panose="00000500000000000000" pitchFamily="2" charset="0"/>
      <p:regular r:id="rId22"/>
      <p:bold r:id="rId23"/>
      <p:italic r:id="rId24"/>
    </p:embeddedFont>
    <p:embeddedFont>
      <p:font typeface="Montserrat Medium" panose="00000600000000000000" pitchFamily="2" charset="0"/>
      <p:regular r:id="rId25"/>
      <p:italic r:id="rId26"/>
    </p:embeddedFont>
    <p:embeddedFont>
      <p:font typeface="OCR A Extended" panose="02010509020102010303" pitchFamily="50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2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3BF63-00AA-4161-B588-9BA34E508807}" v="7" dt="2023-12-19T21:09:33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5033" autoAdjust="0"/>
  </p:normalViewPr>
  <p:slideViewPr>
    <p:cSldViewPr snapToGrid="0" showGuides="1">
      <p:cViewPr varScale="1">
        <p:scale>
          <a:sx n="104" d="100"/>
          <a:sy n="104" d="100"/>
        </p:scale>
        <p:origin x="1234" y="58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Relationship Id="rId8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A Y" userId="ff8d8c4da484971e" providerId="LiveId" clId="{6953BF63-00AA-4161-B588-9BA34E508807}"/>
    <pc:docChg chg="undo custSel modSld sldOrd">
      <pc:chgData name="J A Y" userId="ff8d8c4da484971e" providerId="LiveId" clId="{6953BF63-00AA-4161-B588-9BA34E508807}" dt="2023-12-19T21:15:50.474" v="445" actId="20577"/>
      <pc:docMkLst>
        <pc:docMk/>
      </pc:docMkLst>
      <pc:sldChg chg="modSp mod">
        <pc:chgData name="J A Y" userId="ff8d8c4da484971e" providerId="LiveId" clId="{6953BF63-00AA-4161-B588-9BA34E508807}" dt="2023-12-19T21:15:50.474" v="445" actId="20577"/>
        <pc:sldMkLst>
          <pc:docMk/>
          <pc:sldMk cId="0" sldId="257"/>
        </pc:sldMkLst>
        <pc:spChg chg="mod">
          <ac:chgData name="J A Y" userId="ff8d8c4da484971e" providerId="LiveId" clId="{6953BF63-00AA-4161-B588-9BA34E508807}" dt="2023-12-19T21:15:50.474" v="445" actId="20577"/>
          <ac:spMkLst>
            <pc:docMk/>
            <pc:sldMk cId="0" sldId="257"/>
            <ac:spMk id="3" creationId="{3D2F24F5-0733-6A42-2510-0D90269C2FE6}"/>
          </ac:spMkLst>
        </pc:spChg>
        <pc:spChg chg="mod">
          <ac:chgData name="J A Y" userId="ff8d8c4da484971e" providerId="LiveId" clId="{6953BF63-00AA-4161-B588-9BA34E508807}" dt="2023-12-19T20:17:54.445" v="17" actId="20577"/>
          <ac:spMkLst>
            <pc:docMk/>
            <pc:sldMk cId="0" sldId="257"/>
            <ac:spMk id="4" creationId="{A74F3BD9-836F-7294-433E-BE5A6F5078D9}"/>
          </ac:spMkLst>
        </pc:spChg>
        <pc:spChg chg="mod">
          <ac:chgData name="J A Y" userId="ff8d8c4da484971e" providerId="LiveId" clId="{6953BF63-00AA-4161-B588-9BA34E508807}" dt="2023-12-19T20:25:01.216" v="92" actId="20577"/>
          <ac:spMkLst>
            <pc:docMk/>
            <pc:sldMk cId="0" sldId="257"/>
            <ac:spMk id="5" creationId="{01ACF1B8-1EDA-5127-B84C-18EF2BB8D003}"/>
          </ac:spMkLst>
        </pc:spChg>
        <pc:spChg chg="mod">
          <ac:chgData name="J A Y" userId="ff8d8c4da484971e" providerId="LiveId" clId="{6953BF63-00AA-4161-B588-9BA34E508807}" dt="2023-12-19T21:12:40.880" v="434" actId="207"/>
          <ac:spMkLst>
            <pc:docMk/>
            <pc:sldMk cId="0" sldId="257"/>
            <ac:spMk id="66" creationId="{00000000-0000-0000-0000-000000000000}"/>
          </ac:spMkLst>
        </pc:spChg>
      </pc:sldChg>
      <pc:sldChg chg="addSp delSp modSp mod">
        <pc:chgData name="J A Y" userId="ff8d8c4da484971e" providerId="LiveId" clId="{6953BF63-00AA-4161-B588-9BA34E508807}" dt="2023-12-19T20:56:14.034" v="376" actId="14100"/>
        <pc:sldMkLst>
          <pc:docMk/>
          <pc:sldMk cId="0" sldId="258"/>
        </pc:sldMkLst>
        <pc:picChg chg="del">
          <ac:chgData name="J A Y" userId="ff8d8c4da484971e" providerId="LiveId" clId="{6953BF63-00AA-4161-B588-9BA34E508807}" dt="2023-12-19T20:25:44.294" v="95" actId="478"/>
          <ac:picMkLst>
            <pc:docMk/>
            <pc:sldMk cId="0" sldId="258"/>
            <ac:picMk id="4" creationId="{65D82136-9C78-BB58-3CD3-D4CDF13C5282}"/>
          </ac:picMkLst>
        </pc:picChg>
        <pc:picChg chg="add mod">
          <ac:chgData name="J A Y" userId="ff8d8c4da484971e" providerId="LiveId" clId="{6953BF63-00AA-4161-B588-9BA34E508807}" dt="2023-12-19T20:56:14.034" v="376" actId="14100"/>
          <ac:picMkLst>
            <pc:docMk/>
            <pc:sldMk cId="0" sldId="258"/>
            <ac:picMk id="5" creationId="{62336041-A4B0-5C39-2434-45E2BB0ABF4C}"/>
          </ac:picMkLst>
        </pc:picChg>
      </pc:sldChg>
      <pc:sldChg chg="modSp mod">
        <pc:chgData name="J A Y" userId="ff8d8c4da484971e" providerId="LiveId" clId="{6953BF63-00AA-4161-B588-9BA34E508807}" dt="2023-12-19T21:13:10.980" v="435" actId="207"/>
        <pc:sldMkLst>
          <pc:docMk/>
          <pc:sldMk cId="0" sldId="260"/>
        </pc:sldMkLst>
        <pc:spChg chg="mod">
          <ac:chgData name="J A Y" userId="ff8d8c4da484971e" providerId="LiveId" clId="{6953BF63-00AA-4161-B588-9BA34E508807}" dt="2023-12-19T20:50:17.473" v="374" actId="1076"/>
          <ac:spMkLst>
            <pc:docMk/>
            <pc:sldMk cId="0" sldId="260"/>
            <ac:spMk id="3" creationId="{9843283E-16EE-096E-D35B-C2D9B9C2C323}"/>
          </ac:spMkLst>
        </pc:spChg>
        <pc:spChg chg="mod">
          <ac:chgData name="J A Y" userId="ff8d8c4da484971e" providerId="LiveId" clId="{6953BF63-00AA-4161-B588-9BA34E508807}" dt="2023-12-19T21:13:10.980" v="435" actId="207"/>
          <ac:spMkLst>
            <pc:docMk/>
            <pc:sldMk cId="0" sldId="260"/>
            <ac:spMk id="92" creationId="{00000000-0000-0000-0000-000000000000}"/>
          </ac:spMkLst>
        </pc:spChg>
      </pc:sldChg>
      <pc:sldChg chg="addSp delSp modSp mod ord">
        <pc:chgData name="J A Y" userId="ff8d8c4da484971e" providerId="LiveId" clId="{6953BF63-00AA-4161-B588-9BA34E508807}" dt="2023-12-19T21:15:25.157" v="439" actId="20577"/>
        <pc:sldMkLst>
          <pc:docMk/>
          <pc:sldMk cId="1495074227" sldId="261"/>
        </pc:sldMkLst>
        <pc:spChg chg="mod">
          <ac:chgData name="J A Y" userId="ff8d8c4da484971e" providerId="LiveId" clId="{6953BF63-00AA-4161-B588-9BA34E508807}" dt="2023-12-19T21:15:25.157" v="439" actId="20577"/>
          <ac:spMkLst>
            <pc:docMk/>
            <pc:sldMk cId="1495074227" sldId="261"/>
            <ac:spMk id="2" creationId="{00000000-0000-0000-0000-000000000000}"/>
          </ac:spMkLst>
        </pc:spChg>
        <pc:spChg chg="add mod">
          <ac:chgData name="J A Y" userId="ff8d8c4da484971e" providerId="LiveId" clId="{6953BF63-00AA-4161-B588-9BA34E508807}" dt="2023-12-19T21:11:51.573" v="432" actId="1076"/>
          <ac:spMkLst>
            <pc:docMk/>
            <pc:sldMk cId="1495074227" sldId="261"/>
            <ac:spMk id="3" creationId="{35D9F378-514B-B4EA-9C65-5CD816F31F62}"/>
          </ac:spMkLst>
        </pc:spChg>
        <pc:spChg chg="add mod">
          <ac:chgData name="J A Y" userId="ff8d8c4da484971e" providerId="LiveId" clId="{6953BF63-00AA-4161-B588-9BA34E508807}" dt="2023-12-19T21:15:21.794" v="438" actId="20577"/>
          <ac:spMkLst>
            <pc:docMk/>
            <pc:sldMk cId="1495074227" sldId="261"/>
            <ac:spMk id="5" creationId="{6627A7E0-A7E5-84A8-65B0-2A13B8444F54}"/>
          </ac:spMkLst>
        </pc:spChg>
        <pc:spChg chg="mod">
          <ac:chgData name="J A Y" userId="ff8d8c4da484971e" providerId="LiveId" clId="{6953BF63-00AA-4161-B588-9BA34E508807}" dt="2023-12-19T20:36:29.862" v="253" actId="1076"/>
          <ac:spMkLst>
            <pc:docMk/>
            <pc:sldMk cId="1495074227" sldId="261"/>
            <ac:spMk id="75" creationId="{00000000-0000-0000-0000-000000000000}"/>
          </ac:spMkLst>
        </pc:spChg>
        <pc:picChg chg="del mod">
          <ac:chgData name="J A Y" userId="ff8d8c4da484971e" providerId="LiveId" clId="{6953BF63-00AA-4161-B588-9BA34E508807}" dt="2023-12-19T20:57:03.512" v="377" actId="478"/>
          <ac:picMkLst>
            <pc:docMk/>
            <pc:sldMk cId="1495074227" sldId="261"/>
            <ac:picMk id="4" creationId="{E6A00875-B332-5937-1FCD-D2F716DF7E76}"/>
          </ac:picMkLst>
        </pc:picChg>
        <pc:picChg chg="add del mod modCrop">
          <ac:chgData name="J A Y" userId="ff8d8c4da484971e" providerId="LiveId" clId="{6953BF63-00AA-4161-B588-9BA34E508807}" dt="2023-12-19T21:03:13.326" v="406" actId="478"/>
          <ac:picMkLst>
            <pc:docMk/>
            <pc:sldMk cId="1495074227" sldId="261"/>
            <ac:picMk id="8" creationId="{99D4B639-C429-0C71-948F-72FB2DA3A9BA}"/>
          </ac:picMkLst>
        </pc:picChg>
        <pc:picChg chg="add del mod modCrop">
          <ac:chgData name="J A Y" userId="ff8d8c4da484971e" providerId="LiveId" clId="{6953BF63-00AA-4161-B588-9BA34E508807}" dt="2023-12-19T21:07:20.496" v="414"/>
          <ac:picMkLst>
            <pc:docMk/>
            <pc:sldMk cId="1495074227" sldId="261"/>
            <ac:picMk id="10" creationId="{0AA6D4E3-3B86-6F9C-E184-4F7BBAB2F687}"/>
          </ac:picMkLst>
        </pc:picChg>
        <pc:picChg chg="add mod modCrop">
          <ac:chgData name="J A Y" userId="ff8d8c4da484971e" providerId="LiveId" clId="{6953BF63-00AA-4161-B588-9BA34E508807}" dt="2023-12-19T21:11:57.976" v="433" actId="1076"/>
          <ac:picMkLst>
            <pc:docMk/>
            <pc:sldMk cId="1495074227" sldId="261"/>
            <ac:picMk id="12" creationId="{8FF22CAC-3684-9C44-D49D-73AC24914C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e49f03f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e49f03f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94ec54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94ec54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94ec54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94ec54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eb036c7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eb036c7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i.org/10.1080/15481603.2018.1426092" TargetMode="External"/><Relationship Id="rId5" Type="http://schemas.openxmlformats.org/officeDocument/2006/relationships/hyperlink" Target="https://www.asprs.org/a/publications/proceedings/Milwaukee2011/files/ONEILDUNNE.pdf" TargetMode="External"/><Relationship Id="rId4" Type="http://schemas.openxmlformats.org/officeDocument/2006/relationships/hyperlink" Target="https://doi.org/10.3390/rs121220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5200" y="3080626"/>
            <a:ext cx="89736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Team Name: Geo-Extractors</a:t>
            </a:r>
            <a:endParaRPr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Name of College/University: Andhra University College Of Engineering</a:t>
            </a:r>
            <a:endParaRPr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5197" y="3724426"/>
            <a:ext cx="90588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Team Member Details:</a:t>
            </a:r>
            <a:endParaRPr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5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BANDI JAYASATYADURGARAO</a:t>
            </a:r>
            <a:endParaRPr dirty="0">
              <a:solidFill>
                <a:schemeClr val="tx1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7800" y="4515969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GAUTAM KUMAR KUSHWAHA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dirty="0">
              <a:solidFill>
                <a:schemeClr val="dk2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57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JAGU MANISH</a:t>
            </a:r>
            <a:endParaRPr dirty="0">
              <a:solidFill>
                <a:schemeClr val="tx1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57200" y="44972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C</a:t>
            </a:r>
            <a:r>
              <a:rPr lang="en-IN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HATTI VENKATA RAVITEJA </a:t>
            </a:r>
            <a:endParaRPr dirty="0">
              <a:solidFill>
                <a:schemeClr val="tx1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166DE-17FA-4491-046B-BD1BD82E8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140" y="3213341"/>
            <a:ext cx="1431662" cy="1283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4850" y="7411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Problem Statement: </a:t>
            </a:r>
            <a:r>
              <a:rPr lang="en-US" sz="1600" b="1" dirty="0">
                <a:solidFill>
                  <a:schemeClr val="tx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Feature Extraction from RS‐HR data using AIML</a:t>
            </a:r>
            <a:endParaRPr sz="1600"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2F24F5-0733-6A42-2510-0D90269C2FE6}"/>
              </a:ext>
            </a:extLst>
          </p:cNvPr>
          <p:cNvSpPr/>
          <p:nvPr/>
        </p:nvSpPr>
        <p:spPr>
          <a:xfrm>
            <a:off x="5296487" y="1100704"/>
            <a:ext cx="3678701" cy="17965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BENEFITS:</a:t>
            </a:r>
            <a:endParaRPr lang="en-IN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Bookman Old Style" panose="02050604050505020204" charset="0"/>
              <a:ea typeface="Montserrat Medium" panose="00000600000000000000"/>
              <a:cs typeface="Bookman Old Style" panose="02050604050505020204" charset="0"/>
              <a:sym typeface="Montserrat Medium" panose="0000060000000000000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Advanced automated analysis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of satellite imagery across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varied environments 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for diverse 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Resolution-Agnostic Multi-Label </a:t>
            </a:r>
            <a:r>
              <a:rPr lang="en-IN" sz="1050" b="1" i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Classification Model.</a:t>
            </a:r>
            <a:endParaRPr lang="en-US" sz="1050" b="1" dirty="0">
              <a:solidFill>
                <a:schemeClr val="tx1"/>
              </a:solidFill>
              <a:latin typeface="Bahnschrift" panose="020B0502040204020203" pitchFamily="34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5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Robust Across Scales.</a:t>
            </a:r>
            <a:endParaRPr lang="en-US" sz="1050" b="1" dirty="0">
              <a:solidFill>
                <a:schemeClr val="tx1"/>
              </a:solidFill>
              <a:latin typeface="Bahnschrift" panose="020B0502040204020203" pitchFamily="34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Customized labeled Datasets 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for multiple features.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Bahnschrift" panose="020B0502040204020203" charset="0"/>
              </a:rPr>
              <a:t>Adaptability </a:t>
            </a:r>
            <a:r>
              <a:rPr lang="en-US" sz="1050" i="0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Bahnschrift" panose="020B0502040204020203" charset="0"/>
              </a:rPr>
              <a:t>to New Feature Types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cs typeface="Bahnschrift" panose="020B0502040204020203" charset="0"/>
              </a:rPr>
              <a:t>.</a:t>
            </a:r>
            <a:endParaRPr lang="en-US" sz="1050" i="0" dirty="0">
              <a:solidFill>
                <a:schemeClr val="tx1"/>
              </a:solidFill>
              <a:effectLst/>
              <a:latin typeface="Bahnschrift" panose="020B0502040204020203" pitchFamily="34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Extensive Generalization.</a:t>
            </a:r>
            <a:endParaRPr lang="en-US" sz="105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Bahnschrift" panose="020B0502040204020203" pitchFamily="34" charset="0"/>
              <a:ea typeface="Montserrat Medium" panose="00000600000000000000"/>
              <a:cs typeface="Bookman Old Style" panose="02050604050505020204" charset="0"/>
              <a:sym typeface="Montserrat Medium" panose="0000060000000000000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Harnessing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Multi-Temporal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 Image Stacks for Enhanced Predictive Power.</a:t>
            </a:r>
            <a:endParaRPr lang="en-IN" sz="1050" dirty="0">
              <a:solidFill>
                <a:schemeClr val="tx1"/>
              </a:solidFill>
              <a:latin typeface="Bahnschrift" panose="020B0502040204020203" pitchFamily="34" charset="0"/>
              <a:ea typeface="Montserrat Medium" panose="00000600000000000000"/>
              <a:cs typeface="Bookman Old Style" panose="02050604050505020204" charset="0"/>
              <a:sym typeface="Montserrat Medium" panose="000006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F3BD9-836F-7294-433E-BE5A6F5078D9}"/>
              </a:ext>
            </a:extLst>
          </p:cNvPr>
          <p:cNvSpPr txBox="1"/>
          <p:nvPr/>
        </p:nvSpPr>
        <p:spPr>
          <a:xfrm>
            <a:off x="88934" y="2866200"/>
            <a:ext cx="90550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altLang="en-US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OUR SOLUTION:</a:t>
            </a:r>
            <a:endParaRPr lang="en-US" sz="1000" b="1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alt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Class-wise labels </a:t>
            </a:r>
            <a:r>
              <a:rPr lang="en-US" alt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are generated by taking ground validation data, employing v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arious </a:t>
            </a:r>
            <a:r>
              <a:rPr lang="en-US" alt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Image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segmentation</a:t>
            </a:r>
            <a:r>
              <a:rPr lang="en-US" alt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techniques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to label distinct features, complemented by applying diverse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OBIA classification methods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through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Deep neural networks</a:t>
            </a:r>
            <a:r>
              <a:rPr lang="en-US" alt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(CNN).</a:t>
            </a:r>
            <a:endParaRPr lang="en-US" sz="11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tx1"/>
              </a:solidFill>
              <a:latin typeface="Microsoft Tai Le" panose="020B0502040204020203" pitchFamily="34" charset="0"/>
              <a:ea typeface="Montserrat Medium" panose="00000600000000000000"/>
              <a:cs typeface="Microsoft Tai Le" panose="020B0502040204020203" pitchFamily="34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Creating an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Automated multi-label classification model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entails initial training with diverse datasets, followed by retraining using meticulously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crafted labeled datasets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that cover various features. The model then outputs bounding boxes for each detected feature, accompanied by corresponding confidence scores.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1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Automatic Feature extraction model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with a state-of-the-art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multi-label classification system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that delivers precision through bounding boxes or masks, and confidence scores for each identified feature.</a:t>
            </a:r>
            <a:b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</a:br>
            <a:endParaRPr lang="en-US" sz="11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Leveraging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data augmentation techniques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to enhance the </a:t>
            </a:r>
            <a:r>
              <a:rPr lang="en-US" sz="110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robustness and accuracy </a:t>
            </a:r>
            <a:r>
              <a:rPr lang="en-US" sz="11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of our model when processing satellite imagery.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tx1"/>
              </a:solidFill>
              <a:latin typeface="Bahnschrift" panose="020B0502040204020203" charset="0"/>
              <a:ea typeface="Montserrat Medium" panose="00000600000000000000"/>
              <a:cs typeface="Bahnschrift" panose="020B0502040204020203" charset="0"/>
              <a:sym typeface="Montserrat Medium" panose="0000060000000000000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US" sz="1000" dirty="0">
                <a:solidFill>
                  <a:schemeClr val="dk2"/>
                </a:solidFill>
                <a:latin typeface="Microsoft Tai Le" panose="020B0502040204020203" pitchFamily="34" charset="0"/>
                <a:ea typeface="Montserrat Medium" panose="00000600000000000000"/>
                <a:cs typeface="Microsoft Tai Le" panose="020B0502040204020203" pitchFamily="34" charset="0"/>
                <a:sym typeface="Montserrat Medium" panose="00000600000000000000"/>
              </a:rPr>
            </a:br>
            <a:endParaRPr lang="en-US" sz="1000" dirty="0">
              <a:solidFill>
                <a:schemeClr val="dk2"/>
              </a:solidFill>
              <a:latin typeface="Microsoft Tai Le" panose="020B0502040204020203" pitchFamily="34" charset="0"/>
              <a:ea typeface="Montserrat Medium" panose="00000600000000000000"/>
              <a:cs typeface="Microsoft Tai Le" panose="020B0502040204020203" pitchFamily="34" charset="0"/>
              <a:sym typeface="Montserrat Medium" panose="00000600000000000000"/>
            </a:endParaRPr>
          </a:p>
          <a:p>
            <a:endParaRPr lang="en-IN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CF1B8-1EDA-5127-B84C-18EF2BB8D003}"/>
              </a:ext>
            </a:extLst>
          </p:cNvPr>
          <p:cNvSpPr/>
          <p:nvPr/>
        </p:nvSpPr>
        <p:spPr>
          <a:xfrm>
            <a:off x="224850" y="1100703"/>
            <a:ext cx="5071637" cy="1796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charset="0"/>
                <a:ea typeface="Montserrat Medium" panose="00000600000000000000"/>
                <a:cs typeface="Bookman Old Style" panose="02050604050505020204" charset="0"/>
                <a:sym typeface="Montserrat Medium" panose="00000600000000000000"/>
              </a:rPr>
              <a:t>MOTIVATION: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The challenge in remote sensing lies in extracting vital features like Farm Pond, Check Dam, Nala Pond, Dug Wells, High Tension Tower, Windmill, etc.. from HR-Satellite images for applications like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utility management and planning, water resource management, renewable energy, 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etc.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Manual identification is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error-prone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(Human expert decision-based errors),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Laborious,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 and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charset="0"/>
                <a:ea typeface="Montserrat Medium" panose="00000600000000000000"/>
                <a:cs typeface="Bahnschrift" panose="020B0502040204020203" charset="0"/>
                <a:sym typeface="Montserrat Medium" panose="00000600000000000000"/>
              </a:rPr>
              <a:t>time-consuming</a:t>
            </a:r>
            <a:r>
              <a:rPr lang="en-US" sz="1050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To create a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feature extraction knowledge engine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, by incorporating </a:t>
            </a:r>
            <a:r>
              <a:rPr lang="en-US" sz="1050" b="1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hybrid ML, DL, and CNN models</a:t>
            </a:r>
            <a:r>
              <a:rPr lang="en-US" sz="1050" dirty="0">
                <a:solidFill>
                  <a:schemeClr val="tx1"/>
                </a:solidFill>
                <a:latin typeface="Bahnschrift" panose="020B0502040204020203" pitchFamily="34" charset="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.</a:t>
            </a:r>
            <a:endParaRPr lang="en-IN" sz="105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Bookman Old Style" panose="02050604050505020204" charset="0"/>
              <a:ea typeface="Montserrat Medium" panose="00000600000000000000"/>
              <a:cs typeface="Bookman Old Style" panose="02050604050505020204" charset="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2023" y="576024"/>
            <a:ext cx="9059954" cy="4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Elephant" panose="02020904090505020303" pitchFamily="18" charset="0"/>
                <a:ea typeface="Microsoft JhengHei UI" panose="020B0604030504040204" pitchFamily="34" charset="-120"/>
                <a:cs typeface="Montserrat" panose="00000500000000000000"/>
                <a:sym typeface="Montserrat" panose="00000500000000000000"/>
              </a:rPr>
              <a:t>DETAILED METHODOLOGY</a:t>
            </a:r>
            <a:endParaRPr sz="1800" b="1" dirty="0">
              <a:solidFill>
                <a:schemeClr val="tx1"/>
              </a:solidFill>
              <a:latin typeface="Elephant" panose="02020904090505020303" pitchFamily="18" charset="0"/>
              <a:ea typeface="Microsoft JhengHei UI" panose="020B0604030504040204" pitchFamily="34" charset="-12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42023" y="0"/>
            <a:ext cx="9101977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54305" y="1003300"/>
            <a:ext cx="2853055" cy="321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36041-A4B0-5C39-2434-45E2BB0AB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2534"/>
            <a:ext cx="9144000" cy="4200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2865" y="628010"/>
            <a:ext cx="884174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Detailed </a:t>
            </a:r>
            <a:r>
              <a:rPr lang="en-GB" sz="1200" b="1" dirty="0">
                <a:solidFill>
                  <a:schemeClr val="dk2"/>
                </a:solidFill>
                <a:latin typeface="Montserrat" panose="00000500000000000000"/>
                <a:ea typeface="Calibri" panose="020F0502020204030204" pitchFamily="34" charset="0"/>
                <a:cs typeface="Calibri" panose="020F0502020204030204" pitchFamily="34" charset="0"/>
                <a:sym typeface="Montserrat" panose="00000500000000000000"/>
              </a:rPr>
              <a:t>Proposal</a:t>
            </a:r>
            <a:r>
              <a:rPr lang="en-GB" sz="12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&amp; Solution Approach</a:t>
            </a:r>
            <a:endParaRPr lang="en-GB" sz="900"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sz="1200"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-260" y="14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49900" y="4029075"/>
            <a:ext cx="3354705" cy="7073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IN" dirty="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4305" y="1003300"/>
            <a:ext cx="6172753" cy="1084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1200" b="1" dirty="0"/>
              <a:t>Preprocess Satellite </a:t>
            </a:r>
            <a:r>
              <a:rPr lang="en-US" sz="1200" b="1" dirty="0">
                <a:solidFill>
                  <a:schemeClr val="tx1"/>
                </a:solidFill>
              </a:rPr>
              <a:t>Imagery: </a:t>
            </a:r>
            <a:r>
              <a:rPr lang="en-US" sz="1200" i="0" dirty="0">
                <a:solidFill>
                  <a:schemeClr val="tx1"/>
                </a:solidFill>
                <a:effectLst/>
                <a:latin typeface="Bahnschrift "/>
              </a:rPr>
              <a:t>After satellite image corrections, individual bands generate indices like NDVI and NDWI, crucial for isolating objects in segmentation or classification</a:t>
            </a:r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2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Spatial-spectral features</a:t>
            </a:r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based </a:t>
            </a:r>
            <a:r>
              <a:rPr lang="en-US" sz="12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Deep neural network model.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1200" dirty="0">
              <a:latin typeface="Bahnschrif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9F378-514B-B4EA-9C65-5CD816F31F62}"/>
              </a:ext>
            </a:extLst>
          </p:cNvPr>
          <p:cNvSpPr txBox="1"/>
          <p:nvPr/>
        </p:nvSpPr>
        <p:spPr>
          <a:xfrm>
            <a:off x="62865" y="3567410"/>
            <a:ext cx="396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ontserrat" panose="00000500000000000000" pitchFamily="2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Montserrat" panose="00000500000000000000" pitchFamily="2" charset="0"/>
              </a:rPr>
              <a:t>Performance matrix and outcomes</a:t>
            </a:r>
            <a:br>
              <a:rPr lang="en-US" sz="1200" b="1" dirty="0">
                <a:latin typeface="Montserrat" panose="00000500000000000000" pitchFamily="2" charset="0"/>
              </a:rPr>
            </a:br>
            <a:r>
              <a:rPr lang="en-US" sz="1200" b="1" dirty="0">
                <a:latin typeface="Montserrat" panose="00000500000000000000" pitchFamily="2" charset="0"/>
              </a:rPr>
              <a:t> </a:t>
            </a:r>
            <a:endParaRPr lang="en-IN" sz="1200" b="1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7A7E0-A7E5-84A8-65B0-2A13B8444F54}"/>
              </a:ext>
            </a:extLst>
          </p:cNvPr>
          <p:cNvSpPr txBox="1"/>
          <p:nvPr/>
        </p:nvSpPr>
        <p:spPr>
          <a:xfrm>
            <a:off x="154305" y="3782358"/>
            <a:ext cx="4262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Good Spatial Precision</a:t>
            </a: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: Intersection over Union(</a:t>
            </a:r>
            <a:r>
              <a:rPr lang="en-IN" i="0" dirty="0" err="1">
                <a:solidFill>
                  <a:schemeClr val="tx1"/>
                </a:solidFill>
                <a:effectLst/>
                <a:latin typeface="Söhne"/>
              </a:rPr>
              <a:t>IoU</a:t>
            </a: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).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dirty="0">
                <a:effectLst/>
                <a:latin typeface="Söhne"/>
              </a:rPr>
              <a:t>Holistic Class Inclusion and Adaptability.</a:t>
            </a:r>
            <a:endParaRPr lang="en-IN" b="1" dirty="0">
              <a:solidFill>
                <a:schemeClr val="tx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Comprehensive Evaluation Mastery.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F22CAC-3684-9C44-D49D-73AC24914C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92" t="2598" r="17919" b="58154"/>
          <a:stretch/>
        </p:blipFill>
        <p:spPr>
          <a:xfrm>
            <a:off x="836369" y="1981524"/>
            <a:ext cx="2898384" cy="14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7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847C3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/>
          <a:srcRect b="85590"/>
          <a:stretch>
            <a:fillRect/>
          </a:stretch>
        </p:blipFill>
        <p:spPr>
          <a:xfrm>
            <a:off x="0" y="83824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05854" y="2460060"/>
            <a:ext cx="8878200" cy="246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References/Acknowledgement</a:t>
            </a:r>
            <a:endParaRPr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IN" sz="1100" dirty="0" err="1">
                <a:effectLst/>
                <a:latin typeface="Times New Roman" panose="02020603050405020304" pitchFamily="18" charset="0"/>
              </a:rPr>
              <a:t>Kucharczyk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, M., Hay, G. J., </a:t>
            </a:r>
            <a:r>
              <a:rPr lang="en-IN" sz="1100" dirty="0" err="1">
                <a:effectLst/>
                <a:latin typeface="Times New Roman" panose="02020603050405020304" pitchFamily="18" charset="0"/>
              </a:rPr>
              <a:t>Ghaffarian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, S., &amp; </a:t>
            </a:r>
            <a:r>
              <a:rPr lang="en-IN" sz="1100" dirty="0" err="1">
                <a:effectLst/>
                <a:latin typeface="Times New Roman" panose="02020603050405020304" pitchFamily="18" charset="0"/>
              </a:rPr>
              <a:t>Hugenholtz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, C. H. (2020). Geographic Object-Based Image Analysis: A Primer and future directions. </a:t>
            </a:r>
            <a:r>
              <a:rPr lang="en-IN" sz="1100" i="1" dirty="0">
                <a:effectLst/>
                <a:latin typeface="Times New Roman" panose="02020603050405020304" pitchFamily="18" charset="0"/>
              </a:rPr>
              <a:t>Remote Sensing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, </a:t>
            </a:r>
            <a:r>
              <a:rPr lang="en-IN" sz="1100" i="1" dirty="0">
                <a:effectLst/>
                <a:latin typeface="Times New Roman" panose="02020603050405020304" pitchFamily="18" charset="0"/>
              </a:rPr>
              <a:t>12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(12), 2012. </a:t>
            </a:r>
            <a:r>
              <a:rPr lang="en-IN" sz="1100" dirty="0">
                <a:effectLst/>
                <a:latin typeface="Times New Roman" panose="02020603050405020304" pitchFamily="18" charset="0"/>
                <a:hlinkClick r:id="rId4"/>
              </a:rPr>
              <a:t>https://doi.org/10.3390/rs12122012</a:t>
            </a:r>
            <a:endParaRPr lang="en-IN" sz="1100" dirty="0">
              <a:effectLst/>
              <a:latin typeface="Times New Roman" panose="02020603050405020304" pitchFamily="18" charset="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IN" sz="1050" dirty="0">
                <a:effectLst/>
                <a:latin typeface="Times New Roman" panose="02020603050405020304" pitchFamily="18" charset="0"/>
              </a:rPr>
              <a:t>O’Neil‐Dunne, J., Specialist, G., &amp; Pelletier, K. C. (2011b). Incorporating contextual information into object-based image analysis workflows. </a:t>
            </a:r>
            <a:r>
              <a:rPr lang="en-IN" sz="1050" i="1" dirty="0">
                <a:effectLst/>
                <a:latin typeface="Times New Roman" panose="02020603050405020304" pitchFamily="18" charset="0"/>
              </a:rPr>
              <a:t>INCORPORATING CONTEXTUAL INFORMATION INTO OBJECT-BASED IMAGE  ANALYSIS WORKFLOWS</a:t>
            </a:r>
            <a:r>
              <a:rPr lang="en-IN" sz="1050" dirty="0">
                <a:effectLst/>
                <a:latin typeface="Times New Roman" panose="02020603050405020304" pitchFamily="18" charset="0"/>
              </a:rPr>
              <a:t>, 387–397. </a:t>
            </a:r>
            <a:r>
              <a:rPr lang="en-IN" sz="1050" dirty="0">
                <a:effectLst/>
                <a:latin typeface="Times New Roman" panose="02020603050405020304" pitchFamily="18" charset="0"/>
                <a:hlinkClick r:id="rId5"/>
              </a:rPr>
              <a:t>https://www.asprs.org/a/publications/proceedings/Milwaukee2011/files/ONEILDUNNE.pdf</a:t>
            </a:r>
            <a:endParaRPr lang="en-IN" sz="1050" dirty="0">
              <a:effectLst/>
              <a:latin typeface="Times New Roman" panose="02020603050405020304" pitchFamily="18" charset="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sz="1100" dirty="0">
                <a:effectLst/>
                <a:latin typeface="Times New Roman" panose="02020603050405020304" pitchFamily="18" charset="0"/>
              </a:rPr>
              <a:t>Chen, G., Weng, Q., Hay, G. J., &amp; He, Y. (2018). Geographic object-based image analysis (GEOBIA): emerging trends and future opportunities. </a:t>
            </a:r>
            <a:r>
              <a:rPr lang="en-US" sz="1100" i="1" dirty="0" err="1">
                <a:effectLst/>
                <a:latin typeface="Times New Roman" panose="02020603050405020304" pitchFamily="18" charset="0"/>
              </a:rPr>
              <a:t>Giscience</a:t>
            </a:r>
            <a:r>
              <a:rPr lang="en-US" sz="1100" i="1" dirty="0">
                <a:effectLst/>
                <a:latin typeface="Times New Roman" panose="02020603050405020304" pitchFamily="18" charset="0"/>
              </a:rPr>
              <a:t> &amp; Remote Sensing</a:t>
            </a:r>
            <a:r>
              <a:rPr lang="en-US" sz="11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100" i="1" dirty="0">
                <a:effectLst/>
                <a:latin typeface="Times New Roman" panose="02020603050405020304" pitchFamily="18" charset="0"/>
              </a:rPr>
              <a:t>55</a:t>
            </a:r>
            <a:r>
              <a:rPr lang="en-US" sz="1100" dirty="0">
                <a:effectLst/>
                <a:latin typeface="Times New Roman" panose="02020603050405020304" pitchFamily="18" charset="0"/>
              </a:rPr>
              <a:t>(2), 159–182. </a:t>
            </a:r>
            <a:r>
              <a:rPr lang="en-US" sz="1100" dirty="0">
                <a:effectLst/>
                <a:latin typeface="Times New Roman" panose="02020603050405020304" pitchFamily="18" charset="0"/>
                <a:hlinkClick r:id="rId6"/>
              </a:rPr>
              <a:t>https://doi.org/10.1080/15481603.2018.1426092</a:t>
            </a:r>
            <a:endParaRPr lang="en-US" sz="1100" dirty="0">
              <a:effectLst/>
              <a:latin typeface="Times New Roman" panose="02020603050405020304" pitchFamily="18" charset="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US" sz="1100" dirty="0">
                <a:effectLst/>
                <a:latin typeface="Times New Roman" panose="02020603050405020304" pitchFamily="18" charset="0"/>
              </a:rPr>
              <a:t>Tripathi, M. (2021). Analysis of Convolutional Neural Network-based Image Classification Techniques. </a:t>
            </a:r>
            <a:r>
              <a:rPr lang="en-US" sz="1100" i="1" dirty="0">
                <a:effectLst/>
                <a:latin typeface="Times New Roman" panose="02020603050405020304" pitchFamily="18" charset="0"/>
              </a:rPr>
              <a:t>Journal of Innovative Image Processing</a:t>
            </a:r>
            <a:r>
              <a:rPr lang="en-US" sz="11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100" i="1" dirty="0">
                <a:effectLst/>
                <a:latin typeface="Times New Roman" panose="02020603050405020304" pitchFamily="18" charset="0"/>
              </a:rPr>
              <a:t>3</a:t>
            </a:r>
            <a:r>
              <a:rPr lang="en-US" sz="1100" dirty="0">
                <a:effectLst/>
                <a:latin typeface="Times New Roman" panose="02020603050405020304" pitchFamily="18" charset="0"/>
              </a:rPr>
              <a:t>(2), 100–117.  https://doi.org/10.36548/jiip.2021.2.003</a:t>
            </a: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lang="en-US" sz="1100" dirty="0">
              <a:effectLst/>
              <a:latin typeface="Times New Roman" panose="02020603050405020304" pitchFamily="18" charset="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lang="en-IN" sz="1100" dirty="0">
              <a:effectLst/>
              <a:latin typeface="Times New Roman" panose="02020603050405020304" pitchFamily="18" charset="0"/>
            </a:endParaRPr>
          </a:p>
          <a:p>
            <a:pPr marL="457200" indent="-317500"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lang="en-IN" sz="1100" dirty="0">
              <a:effectLst/>
              <a:latin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endParaRPr b="1" dirty="0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0FF8E6-7555-91FB-C9F7-18D8CCD3B0D6}"/>
              </a:ext>
            </a:extLst>
          </p:cNvPr>
          <p:cNvSpPr/>
          <p:nvPr/>
        </p:nvSpPr>
        <p:spPr>
          <a:xfrm>
            <a:off x="2404247" y="690812"/>
            <a:ext cx="3466556" cy="16910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3283E-16EE-096E-D35B-C2D9B9C2C323}"/>
              </a:ext>
            </a:extLst>
          </p:cNvPr>
          <p:cNvSpPr txBox="1"/>
          <p:nvPr/>
        </p:nvSpPr>
        <p:spPr>
          <a:xfrm>
            <a:off x="2404247" y="690812"/>
            <a:ext cx="3923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7030A0"/>
                </a:solidFill>
                <a:latin typeface="OCR A Extended" panose="02010509020102010303" pitchFamily="50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Technologies involved/used: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chemeClr val="tx1"/>
              </a:solidFill>
              <a:latin typeface="OCR A Extended" panose="02010509020102010303" pitchFamily="50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sz="1200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GIS(Geographic Information System)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sz="1200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Remote Sensing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sz="1200" b="1" dirty="0">
                <a:solidFill>
                  <a:schemeClr val="tx1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Digital Image Processing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sz="1200" b="1" dirty="0">
                <a:solidFill>
                  <a:schemeClr val="tx1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AI/ML/DL(CNN)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sz="1200" b="1" dirty="0">
                <a:solidFill>
                  <a:schemeClr val="tx1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OBIA (Object-Based Image Analysis)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 panose="00000600000000000000"/>
              <a:buChar char="●"/>
            </a:pPr>
            <a:r>
              <a:rPr lang="en-GB" sz="1200" b="1" dirty="0">
                <a:solidFill>
                  <a:schemeClr val="tx1"/>
                </a:solidFill>
                <a:latin typeface="Montserrat Medium" panose="00000600000000000000"/>
                <a:ea typeface="Montserrat" panose="00000500000000000000"/>
                <a:cs typeface="Montserrat" panose="00000500000000000000"/>
                <a:sym typeface="Montserrat Medium" panose="00000600000000000000"/>
              </a:rPr>
              <a:t>LiDAR Imaging</a:t>
            </a:r>
            <a:endParaRPr lang="en-GB" sz="1200" b="1" dirty="0">
              <a:solidFill>
                <a:schemeClr val="tx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A67A6-35A4-C2F6-0DF2-ED7A855F166E}"/>
              </a:ext>
            </a:extLst>
          </p:cNvPr>
          <p:cNvSpPr/>
          <p:nvPr/>
        </p:nvSpPr>
        <p:spPr>
          <a:xfrm>
            <a:off x="88231" y="690812"/>
            <a:ext cx="2316016" cy="16910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ontserrat" panose="00000500000000000000"/>
                <a:sym typeface="Montserrat" panose="00000500000000000000"/>
              </a:rPr>
              <a:t>Tools and devices used in development: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eCognition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GRASS GIS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QGIS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ERDAS IMAGINE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OpenCV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PyTorch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TensorFlow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  <a:latin typeface="Montserrat Medium" panose="000006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Jupyter Notebook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B36B5-8196-5023-BD1C-D23A790DF068}"/>
              </a:ext>
            </a:extLst>
          </p:cNvPr>
          <p:cNvSpPr/>
          <p:nvPr/>
        </p:nvSpPr>
        <p:spPr>
          <a:xfrm>
            <a:off x="5878177" y="690812"/>
            <a:ext cx="3184966" cy="16910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Environmental Dependencies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Data Quality and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Computational Resource Requirements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640</Words>
  <Application>Microsoft Office PowerPoint</Application>
  <PresentationFormat>On-screen Show (16:9)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Times New Roman</vt:lpstr>
      <vt:lpstr>Bookman Old Style</vt:lpstr>
      <vt:lpstr>Montserrat Medium</vt:lpstr>
      <vt:lpstr>Wingdings</vt:lpstr>
      <vt:lpstr>Bahnschrift</vt:lpstr>
      <vt:lpstr>Microsoft Tai Le</vt:lpstr>
      <vt:lpstr>Montserrat</vt:lpstr>
      <vt:lpstr>Bahnschrift SemiCondensed</vt:lpstr>
      <vt:lpstr>Microsoft YaHei</vt:lpstr>
      <vt:lpstr>Bahnschrift </vt:lpstr>
      <vt:lpstr>Elephant</vt:lpstr>
      <vt:lpstr>Söhne</vt:lpstr>
      <vt:lpstr>Arial</vt:lpstr>
      <vt:lpstr>OCR A Extended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A Y</dc:creator>
  <cp:lastModifiedBy>J A Y</cp:lastModifiedBy>
  <cp:revision>17</cp:revision>
  <dcterms:created xsi:type="dcterms:W3CDTF">2023-12-16T09:07:00Z</dcterms:created>
  <dcterms:modified xsi:type="dcterms:W3CDTF">2023-12-19T21:16:10Z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2A4C64285AE5466DA7870D5339D4786A_13</vt:lpwstr>
  </property>
  <property fmtid="{D5CDD505-2E9C-101B-9397-08002B2CF9AE}" pid="3" name="KSOProductBuildVer">
    <vt:lpwstr>1033-12.2.0.13359</vt:lpwstr>
  </property>
</Properties>
</file>