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
  </p:notesMasterIdLst>
  <p:sldIdLst>
    <p:sldId id="256" r:id="rId2"/>
    <p:sldId id="257" r:id="rId3"/>
    <p:sldId id="258" r:id="rId4"/>
    <p:sldId id="261" r:id="rId5"/>
    <p:sldId id="260" r:id="rId6"/>
  </p:sldIdLst>
  <p:sldSz cx="9144000" cy="5143500" type="screen16x9"/>
  <p:notesSz cx="6858000" cy="9144000"/>
  <p:embeddedFontLst>
    <p:embeddedFont>
      <p:font typeface="Bahnschrift" panose="020B0502040204020203" pitchFamily="34" charset="0"/>
      <p:regular r:id="rId8"/>
      <p:bold r:id="rId9"/>
    </p:embeddedFont>
    <p:embeddedFont>
      <p:font typeface="Bookman Old Style" panose="02050604050505020204" pitchFamily="18" charset="0"/>
      <p:regular r:id="rId10"/>
      <p:bold r:id="rId11"/>
      <p:italic r:id="rId12"/>
      <p:boldItalic r:id="rId13"/>
    </p:embeddedFont>
    <p:embeddedFont>
      <p:font typeface="Microsoft YaHei" panose="020B0503020204020204" pitchFamily="34" charset="-122"/>
      <p:regular r:id="rId14"/>
      <p:bold r:id="rId15"/>
    </p:embeddedFont>
    <p:embeddedFont>
      <p:font typeface="Montserrat" panose="00000500000000000000" pitchFamily="2" charset="0"/>
      <p:regular r:id="rId16"/>
      <p:bold r:id="rId17"/>
      <p:italic r:id="rId18"/>
    </p:embeddedFont>
    <p:embeddedFont>
      <p:font typeface="Montserrat Medium" panose="00000600000000000000" pitchFamily="2" charset="0"/>
      <p:regular r:id="rId19"/>
      <p:italic r:id="rId20"/>
    </p:embeddedFont>
    <p:embeddedFont>
      <p:font typeface="OCR A Extended" panose="02010509020102010303" pitchFamily="50"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32"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53BF63-00AA-4161-B588-9BA34E508807}" v="7" dt="2023-12-19T21:09:33.9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262" autoAdjust="0"/>
    <p:restoredTop sz="95033" autoAdjust="0"/>
  </p:normalViewPr>
  <p:slideViewPr>
    <p:cSldViewPr snapToGrid="0" showGuides="1">
      <p:cViewPr varScale="1">
        <p:scale>
          <a:sx n="104" d="100"/>
          <a:sy n="104" d="100"/>
        </p:scale>
        <p:origin x="1234" y="58"/>
      </p:cViewPr>
      <p:guideLst>
        <p:guide orient="horz" pos="1632"/>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14.fntdata"/><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viewProps" Target="viewProp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 A Y" userId="ff8d8c4da484971e" providerId="LiveId" clId="{6953BF63-00AA-4161-B588-9BA34E508807}"/>
    <pc:docChg chg="undo custSel addSld modSld sldOrd">
      <pc:chgData name="J A Y" userId="ff8d8c4da484971e" providerId="LiveId" clId="{6953BF63-00AA-4161-B588-9BA34E508807}" dt="2023-12-20T14:52:11.123" v="453"/>
      <pc:docMkLst>
        <pc:docMk/>
      </pc:docMkLst>
      <pc:sldChg chg="modSp mod ord">
        <pc:chgData name="J A Y" userId="ff8d8c4da484971e" providerId="LiveId" clId="{6953BF63-00AA-4161-B588-9BA34E508807}" dt="2023-12-20T14:52:11.123" v="453"/>
        <pc:sldMkLst>
          <pc:docMk/>
          <pc:sldMk cId="0" sldId="257"/>
        </pc:sldMkLst>
        <pc:spChg chg="mod">
          <ac:chgData name="J A Y" userId="ff8d8c4da484971e" providerId="LiveId" clId="{6953BF63-00AA-4161-B588-9BA34E508807}" dt="2023-12-19T21:15:50.474" v="445" actId="20577"/>
          <ac:spMkLst>
            <pc:docMk/>
            <pc:sldMk cId="0" sldId="257"/>
            <ac:spMk id="3" creationId="{3D2F24F5-0733-6A42-2510-0D90269C2FE6}"/>
          </ac:spMkLst>
        </pc:spChg>
        <pc:spChg chg="mod">
          <ac:chgData name="J A Y" userId="ff8d8c4da484971e" providerId="LiveId" clId="{6953BF63-00AA-4161-B588-9BA34E508807}" dt="2023-12-19T20:17:54.445" v="17" actId="20577"/>
          <ac:spMkLst>
            <pc:docMk/>
            <pc:sldMk cId="0" sldId="257"/>
            <ac:spMk id="4" creationId="{A74F3BD9-836F-7294-433E-BE5A6F5078D9}"/>
          </ac:spMkLst>
        </pc:spChg>
        <pc:spChg chg="mod">
          <ac:chgData name="J A Y" userId="ff8d8c4da484971e" providerId="LiveId" clId="{6953BF63-00AA-4161-B588-9BA34E508807}" dt="2023-12-19T20:25:01.216" v="92" actId="20577"/>
          <ac:spMkLst>
            <pc:docMk/>
            <pc:sldMk cId="0" sldId="257"/>
            <ac:spMk id="5" creationId="{01ACF1B8-1EDA-5127-B84C-18EF2BB8D003}"/>
          </ac:spMkLst>
        </pc:spChg>
        <pc:spChg chg="mod">
          <ac:chgData name="J A Y" userId="ff8d8c4da484971e" providerId="LiveId" clId="{6953BF63-00AA-4161-B588-9BA34E508807}" dt="2023-12-19T21:12:40.880" v="434" actId="207"/>
          <ac:spMkLst>
            <pc:docMk/>
            <pc:sldMk cId="0" sldId="257"/>
            <ac:spMk id="66" creationId="{00000000-0000-0000-0000-000000000000}"/>
          </ac:spMkLst>
        </pc:spChg>
      </pc:sldChg>
      <pc:sldChg chg="addSp delSp modSp mod ord">
        <pc:chgData name="J A Y" userId="ff8d8c4da484971e" providerId="LiveId" clId="{6953BF63-00AA-4161-B588-9BA34E508807}" dt="2023-12-20T14:52:11.123" v="453"/>
        <pc:sldMkLst>
          <pc:docMk/>
          <pc:sldMk cId="0" sldId="258"/>
        </pc:sldMkLst>
        <pc:picChg chg="del">
          <ac:chgData name="J A Y" userId="ff8d8c4da484971e" providerId="LiveId" clId="{6953BF63-00AA-4161-B588-9BA34E508807}" dt="2023-12-19T20:25:44.294" v="95" actId="478"/>
          <ac:picMkLst>
            <pc:docMk/>
            <pc:sldMk cId="0" sldId="258"/>
            <ac:picMk id="4" creationId="{65D82136-9C78-BB58-3CD3-D4CDF13C5282}"/>
          </ac:picMkLst>
        </pc:picChg>
        <pc:picChg chg="add mod">
          <ac:chgData name="J A Y" userId="ff8d8c4da484971e" providerId="LiveId" clId="{6953BF63-00AA-4161-B588-9BA34E508807}" dt="2023-12-20T14:05:45.236" v="450" actId="1036"/>
          <ac:picMkLst>
            <pc:docMk/>
            <pc:sldMk cId="0" sldId="258"/>
            <ac:picMk id="5" creationId="{62336041-A4B0-5C39-2434-45E2BB0ABF4C}"/>
          </ac:picMkLst>
        </pc:picChg>
      </pc:sldChg>
      <pc:sldChg chg="modSp mod">
        <pc:chgData name="J A Y" userId="ff8d8c4da484971e" providerId="LiveId" clId="{6953BF63-00AA-4161-B588-9BA34E508807}" dt="2023-12-19T21:13:10.980" v="435" actId="207"/>
        <pc:sldMkLst>
          <pc:docMk/>
          <pc:sldMk cId="0" sldId="260"/>
        </pc:sldMkLst>
        <pc:spChg chg="mod">
          <ac:chgData name="J A Y" userId="ff8d8c4da484971e" providerId="LiveId" clId="{6953BF63-00AA-4161-B588-9BA34E508807}" dt="2023-12-19T20:50:17.473" v="374" actId="1076"/>
          <ac:spMkLst>
            <pc:docMk/>
            <pc:sldMk cId="0" sldId="260"/>
            <ac:spMk id="3" creationId="{9843283E-16EE-096E-D35B-C2D9B9C2C323}"/>
          </ac:spMkLst>
        </pc:spChg>
        <pc:spChg chg="mod">
          <ac:chgData name="J A Y" userId="ff8d8c4da484971e" providerId="LiveId" clId="{6953BF63-00AA-4161-B588-9BA34E508807}" dt="2023-12-19T21:13:10.980" v="435" actId="207"/>
          <ac:spMkLst>
            <pc:docMk/>
            <pc:sldMk cId="0" sldId="260"/>
            <ac:spMk id="92" creationId="{00000000-0000-0000-0000-000000000000}"/>
          </ac:spMkLst>
        </pc:spChg>
      </pc:sldChg>
      <pc:sldChg chg="addSp delSp modSp mod ord">
        <pc:chgData name="J A Y" userId="ff8d8c4da484971e" providerId="LiveId" clId="{6953BF63-00AA-4161-B588-9BA34E508807}" dt="2023-12-20T14:52:11.123" v="453"/>
        <pc:sldMkLst>
          <pc:docMk/>
          <pc:sldMk cId="1495074227" sldId="261"/>
        </pc:sldMkLst>
        <pc:spChg chg="mod">
          <ac:chgData name="J A Y" userId="ff8d8c4da484971e" providerId="LiveId" clId="{6953BF63-00AA-4161-B588-9BA34E508807}" dt="2023-12-19T21:15:25.157" v="439" actId="20577"/>
          <ac:spMkLst>
            <pc:docMk/>
            <pc:sldMk cId="1495074227" sldId="261"/>
            <ac:spMk id="2" creationId="{00000000-0000-0000-0000-000000000000}"/>
          </ac:spMkLst>
        </pc:spChg>
        <pc:spChg chg="add mod">
          <ac:chgData name="J A Y" userId="ff8d8c4da484971e" providerId="LiveId" clId="{6953BF63-00AA-4161-B588-9BA34E508807}" dt="2023-12-19T21:11:51.573" v="432" actId="1076"/>
          <ac:spMkLst>
            <pc:docMk/>
            <pc:sldMk cId="1495074227" sldId="261"/>
            <ac:spMk id="3" creationId="{35D9F378-514B-B4EA-9C65-5CD816F31F62}"/>
          </ac:spMkLst>
        </pc:spChg>
        <pc:spChg chg="add mod">
          <ac:chgData name="J A Y" userId="ff8d8c4da484971e" providerId="LiveId" clId="{6953BF63-00AA-4161-B588-9BA34E508807}" dt="2023-12-19T21:15:21.794" v="438" actId="20577"/>
          <ac:spMkLst>
            <pc:docMk/>
            <pc:sldMk cId="1495074227" sldId="261"/>
            <ac:spMk id="5" creationId="{6627A7E0-A7E5-84A8-65B0-2A13B8444F54}"/>
          </ac:spMkLst>
        </pc:spChg>
        <pc:spChg chg="mod">
          <ac:chgData name="J A Y" userId="ff8d8c4da484971e" providerId="LiveId" clId="{6953BF63-00AA-4161-B588-9BA34E508807}" dt="2023-12-19T20:36:29.862" v="253" actId="1076"/>
          <ac:spMkLst>
            <pc:docMk/>
            <pc:sldMk cId="1495074227" sldId="261"/>
            <ac:spMk id="75" creationId="{00000000-0000-0000-0000-000000000000}"/>
          </ac:spMkLst>
        </pc:spChg>
        <pc:picChg chg="del mod">
          <ac:chgData name="J A Y" userId="ff8d8c4da484971e" providerId="LiveId" clId="{6953BF63-00AA-4161-B588-9BA34E508807}" dt="2023-12-19T20:57:03.512" v="377" actId="478"/>
          <ac:picMkLst>
            <pc:docMk/>
            <pc:sldMk cId="1495074227" sldId="261"/>
            <ac:picMk id="4" creationId="{E6A00875-B332-5937-1FCD-D2F716DF7E76}"/>
          </ac:picMkLst>
        </pc:picChg>
        <pc:picChg chg="add del mod modCrop">
          <ac:chgData name="J A Y" userId="ff8d8c4da484971e" providerId="LiveId" clId="{6953BF63-00AA-4161-B588-9BA34E508807}" dt="2023-12-19T21:03:13.326" v="406" actId="478"/>
          <ac:picMkLst>
            <pc:docMk/>
            <pc:sldMk cId="1495074227" sldId="261"/>
            <ac:picMk id="8" creationId="{99D4B639-C429-0C71-948F-72FB2DA3A9BA}"/>
          </ac:picMkLst>
        </pc:picChg>
        <pc:picChg chg="add del mod modCrop">
          <ac:chgData name="J A Y" userId="ff8d8c4da484971e" providerId="LiveId" clId="{6953BF63-00AA-4161-B588-9BA34E508807}" dt="2023-12-19T21:07:20.496" v="414"/>
          <ac:picMkLst>
            <pc:docMk/>
            <pc:sldMk cId="1495074227" sldId="261"/>
            <ac:picMk id="10" creationId="{0AA6D4E3-3B86-6F9C-E184-4F7BBAB2F687}"/>
          </ac:picMkLst>
        </pc:picChg>
        <pc:picChg chg="add mod modCrop">
          <ac:chgData name="J A Y" userId="ff8d8c4da484971e" providerId="LiveId" clId="{6953BF63-00AA-4161-B588-9BA34E508807}" dt="2023-12-19T21:11:57.976" v="433" actId="1076"/>
          <ac:picMkLst>
            <pc:docMk/>
            <pc:sldMk cId="1495074227" sldId="261"/>
            <ac:picMk id="12" creationId="{8FF22CAC-3684-9C44-D49D-73AC24914C72}"/>
          </ac:picMkLst>
        </pc:picChg>
      </pc:sldChg>
      <pc:sldChg chg="new">
        <pc:chgData name="J A Y" userId="ff8d8c4da484971e" providerId="LiveId" clId="{6953BF63-00AA-4161-B588-9BA34E508807}" dt="2023-12-20T13:09:24.773" v="446" actId="680"/>
        <pc:sldMkLst>
          <pc:docMk/>
          <pc:sldMk cId="1949597661" sldId="26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8e49f03f5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8e49f03f5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6294ec54e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6294ec54e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6294ec54e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6294ec54e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4923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63eb036c75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63eb036c75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hyperlink" Target="https://doi.org/10.1080/15481603.2018.1426092" TargetMode="External"/><Relationship Id="rId5" Type="http://schemas.openxmlformats.org/officeDocument/2006/relationships/hyperlink" Target="https://www.asprs.org/a/publications/proceedings/Milwaukee2011/files/ONEILDUNNE.pdf" TargetMode="External"/><Relationship Id="rId4" Type="http://schemas.openxmlformats.org/officeDocument/2006/relationships/hyperlink" Target="https://doi.org/10.3390/rs1212201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stretch>
            <a:fillRect/>
          </a:stretch>
        </p:blipFill>
        <p:spPr>
          <a:xfrm>
            <a:off x="0" y="1"/>
            <a:ext cx="9143997" cy="5143499"/>
          </a:xfrm>
          <a:prstGeom prst="rect">
            <a:avLst/>
          </a:prstGeom>
          <a:noFill/>
          <a:ln>
            <a:noFill/>
          </a:ln>
        </p:spPr>
      </p:pic>
      <p:sp>
        <p:nvSpPr>
          <p:cNvPr id="55" name="Google Shape;55;p13"/>
          <p:cNvSpPr txBox="1"/>
          <p:nvPr/>
        </p:nvSpPr>
        <p:spPr>
          <a:xfrm>
            <a:off x="85200" y="3080626"/>
            <a:ext cx="8973600" cy="643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b="1" dirty="0">
                <a:solidFill>
                  <a:schemeClr val="tx1"/>
                </a:solidFill>
                <a:latin typeface="Montserrat" panose="00000500000000000000"/>
                <a:ea typeface="Montserrat" panose="00000500000000000000"/>
                <a:cs typeface="Montserrat" panose="00000500000000000000"/>
                <a:sym typeface="Montserrat" panose="00000500000000000000"/>
              </a:rPr>
              <a:t>Team Name: Geo-Extractors</a:t>
            </a:r>
            <a:endParaRPr b="1" dirty="0">
              <a:solidFill>
                <a:schemeClr val="tx1"/>
              </a:solidFill>
              <a:latin typeface="Montserrat" panose="00000500000000000000"/>
              <a:ea typeface="Montserrat" panose="00000500000000000000"/>
              <a:cs typeface="Montserrat" panose="00000500000000000000"/>
              <a:sym typeface="Montserrat" panose="00000500000000000000"/>
            </a:endParaRPr>
          </a:p>
          <a:p>
            <a:pPr marL="0" lvl="0" indent="0" algn="l" rtl="0">
              <a:lnSpc>
                <a:spcPct val="150000"/>
              </a:lnSpc>
              <a:spcBef>
                <a:spcPts val="0"/>
              </a:spcBef>
              <a:spcAft>
                <a:spcPts val="0"/>
              </a:spcAft>
              <a:buNone/>
            </a:pPr>
            <a:r>
              <a:rPr lang="en-GB" b="1" dirty="0">
                <a:solidFill>
                  <a:schemeClr val="tx1"/>
                </a:solidFill>
                <a:latin typeface="Montserrat" panose="00000500000000000000"/>
                <a:ea typeface="Montserrat" panose="00000500000000000000"/>
                <a:cs typeface="Montserrat" panose="00000500000000000000"/>
                <a:sym typeface="Montserrat" panose="00000500000000000000"/>
              </a:rPr>
              <a:t>Name of College/University: Andhra University College Of Engineering</a:t>
            </a:r>
            <a:endParaRPr b="1" dirty="0">
              <a:solidFill>
                <a:schemeClr val="tx1"/>
              </a:solidFill>
              <a:latin typeface="Montserrat" panose="00000500000000000000"/>
              <a:ea typeface="Montserrat" panose="00000500000000000000"/>
              <a:cs typeface="Montserrat" panose="00000500000000000000"/>
              <a:sym typeface="Montserrat" panose="00000500000000000000"/>
            </a:endParaRPr>
          </a:p>
        </p:txBody>
      </p:sp>
      <p:sp>
        <p:nvSpPr>
          <p:cNvPr id="56" name="Google Shape;56;p13"/>
          <p:cNvSpPr txBox="1"/>
          <p:nvPr/>
        </p:nvSpPr>
        <p:spPr>
          <a:xfrm>
            <a:off x="85197" y="3724426"/>
            <a:ext cx="9058800" cy="42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b="1" dirty="0">
                <a:solidFill>
                  <a:schemeClr val="tx1"/>
                </a:solidFill>
                <a:latin typeface="Montserrat" panose="00000500000000000000"/>
                <a:ea typeface="Montserrat" panose="00000500000000000000"/>
                <a:cs typeface="Montserrat" panose="00000500000000000000"/>
                <a:sym typeface="Montserrat" panose="00000500000000000000"/>
              </a:rPr>
              <a:t>Team Member Details:</a:t>
            </a:r>
            <a:endParaRPr b="1" dirty="0">
              <a:solidFill>
                <a:schemeClr val="tx1"/>
              </a:solidFill>
              <a:latin typeface="Montserrat" panose="00000500000000000000"/>
              <a:ea typeface="Montserrat" panose="00000500000000000000"/>
              <a:cs typeface="Montserrat" panose="00000500000000000000"/>
              <a:sym typeface="Montserrat" panose="00000500000000000000"/>
            </a:endParaRPr>
          </a:p>
        </p:txBody>
      </p:sp>
      <p:sp>
        <p:nvSpPr>
          <p:cNvPr id="57" name="Google Shape;57;p13"/>
          <p:cNvSpPr txBox="1"/>
          <p:nvPr/>
        </p:nvSpPr>
        <p:spPr>
          <a:xfrm>
            <a:off x="85200" y="4145633"/>
            <a:ext cx="4486800" cy="3516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2"/>
              </a:buClr>
              <a:buSzPts val="1400"/>
              <a:buFont typeface="Montserrat Medium" panose="00000600000000000000"/>
              <a:buChar char="●"/>
            </a:pPr>
            <a:r>
              <a:rPr lang="en-US" dirty="0">
                <a:solidFill>
                  <a:schemeClr val="tx1"/>
                </a:solidFill>
                <a:latin typeface="Montserrat Medium" panose="00000600000000000000"/>
                <a:ea typeface="Montserrat Medium" panose="00000600000000000000"/>
                <a:cs typeface="Montserrat Medium" panose="00000600000000000000"/>
                <a:sym typeface="Montserrat Medium" panose="00000600000000000000"/>
              </a:rPr>
              <a:t>BANDI JAYASATYADURGARAO</a:t>
            </a:r>
            <a:endParaRPr dirty="0">
              <a:solidFill>
                <a:schemeClr val="tx1"/>
              </a:solidFill>
              <a:latin typeface="Montserrat Medium" panose="00000600000000000000"/>
              <a:ea typeface="Montserrat Medium" panose="00000600000000000000"/>
              <a:cs typeface="Montserrat Medium" panose="00000600000000000000"/>
              <a:sym typeface="Montserrat Medium" panose="00000600000000000000"/>
            </a:endParaRPr>
          </a:p>
        </p:txBody>
      </p:sp>
      <p:sp>
        <p:nvSpPr>
          <p:cNvPr id="58" name="Google Shape;58;p13"/>
          <p:cNvSpPr txBox="1"/>
          <p:nvPr/>
        </p:nvSpPr>
        <p:spPr>
          <a:xfrm>
            <a:off x="127800" y="4515969"/>
            <a:ext cx="4486800" cy="351600"/>
          </a:xfrm>
          <a:prstGeom prst="rect">
            <a:avLst/>
          </a:prstGeom>
          <a:noFill/>
          <a:ln>
            <a:noFill/>
          </a:ln>
        </p:spPr>
        <p:txBody>
          <a:bodyPr spcFirstLastPara="1" wrap="square" lIns="91425" tIns="91425" rIns="91425" bIns="91425" anchor="t" anchorCtr="0">
            <a:noAutofit/>
          </a:bodyPr>
          <a:lstStyle/>
          <a:p>
            <a:pPr marL="457200" indent="-317500">
              <a:lnSpc>
                <a:spcPct val="150000"/>
              </a:lnSpc>
              <a:buClr>
                <a:schemeClr val="dk2"/>
              </a:buClr>
              <a:buSzPts val="1400"/>
              <a:buFont typeface="Montserrat Medium" panose="00000600000000000000"/>
              <a:buChar char="●"/>
            </a:pPr>
            <a:r>
              <a:rPr lang="en-GB" dirty="0">
                <a:solidFill>
                  <a:schemeClr val="tx1"/>
                </a:solidFill>
                <a:latin typeface="Montserrat Medium" panose="00000600000000000000"/>
                <a:ea typeface="Montserrat Medium" panose="00000600000000000000"/>
                <a:cs typeface="Montserrat Medium" panose="00000600000000000000"/>
                <a:sym typeface="Montserrat Medium" panose="00000600000000000000"/>
              </a:rPr>
              <a:t>GAUTAM KUMAR KUSHWAHA</a:t>
            </a:r>
          </a:p>
          <a:p>
            <a:pPr marL="457200" lvl="0" indent="-317500" algn="l" rtl="0">
              <a:lnSpc>
                <a:spcPct val="150000"/>
              </a:lnSpc>
              <a:spcBef>
                <a:spcPts val="0"/>
              </a:spcBef>
              <a:spcAft>
                <a:spcPts val="0"/>
              </a:spcAft>
              <a:buClr>
                <a:schemeClr val="dk2"/>
              </a:buClr>
              <a:buSzPts val="1400"/>
              <a:buFont typeface="Montserrat Medium" panose="00000600000000000000"/>
              <a:buChar char="●"/>
            </a:pPr>
            <a:endParaRPr dirty="0">
              <a:solidFill>
                <a:schemeClr val="dk2"/>
              </a:solidFill>
              <a:latin typeface="Montserrat Medium" panose="00000600000000000000"/>
              <a:ea typeface="Montserrat Medium" panose="00000600000000000000"/>
              <a:cs typeface="Montserrat Medium" panose="00000600000000000000"/>
              <a:sym typeface="Montserrat Medium" panose="00000600000000000000"/>
            </a:endParaRPr>
          </a:p>
        </p:txBody>
      </p:sp>
      <p:sp>
        <p:nvSpPr>
          <p:cNvPr id="59" name="Google Shape;59;p13"/>
          <p:cNvSpPr txBox="1"/>
          <p:nvPr/>
        </p:nvSpPr>
        <p:spPr>
          <a:xfrm>
            <a:off x="4657200" y="4145633"/>
            <a:ext cx="4486800" cy="3516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2"/>
              </a:buClr>
              <a:buSzPts val="1400"/>
              <a:buFont typeface="Montserrat Medium" panose="00000600000000000000"/>
              <a:buChar char="●"/>
            </a:pPr>
            <a:r>
              <a:rPr lang="en-US" dirty="0">
                <a:solidFill>
                  <a:schemeClr val="tx1"/>
                </a:solidFill>
                <a:latin typeface="Montserrat Medium" panose="00000600000000000000"/>
                <a:ea typeface="Montserrat Medium" panose="00000600000000000000"/>
                <a:cs typeface="Montserrat Medium" panose="00000600000000000000"/>
                <a:sym typeface="Montserrat Medium" panose="00000600000000000000"/>
              </a:rPr>
              <a:t>JAGU MANISH</a:t>
            </a:r>
            <a:endParaRPr dirty="0">
              <a:solidFill>
                <a:schemeClr val="tx1"/>
              </a:solidFill>
              <a:latin typeface="Montserrat Medium" panose="00000600000000000000"/>
              <a:ea typeface="Montserrat Medium" panose="00000600000000000000"/>
              <a:cs typeface="Montserrat Medium" panose="00000600000000000000"/>
              <a:sym typeface="Montserrat Medium" panose="00000600000000000000"/>
            </a:endParaRPr>
          </a:p>
        </p:txBody>
      </p:sp>
      <p:sp>
        <p:nvSpPr>
          <p:cNvPr id="60" name="Google Shape;60;p13"/>
          <p:cNvSpPr txBox="1"/>
          <p:nvPr/>
        </p:nvSpPr>
        <p:spPr>
          <a:xfrm>
            <a:off x="4657200" y="4497233"/>
            <a:ext cx="4486800" cy="3516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2"/>
              </a:buClr>
              <a:buSzPts val="1400"/>
              <a:buFont typeface="Montserrat Medium" panose="00000600000000000000"/>
              <a:buChar char="●"/>
            </a:pPr>
            <a:r>
              <a:rPr lang="en-US" dirty="0">
                <a:solidFill>
                  <a:schemeClr val="tx1"/>
                </a:solidFill>
                <a:latin typeface="Montserrat Medium" panose="00000600000000000000"/>
                <a:ea typeface="Montserrat Medium" panose="00000600000000000000"/>
                <a:cs typeface="Montserrat Medium" panose="00000600000000000000"/>
                <a:sym typeface="Montserrat Medium" panose="00000600000000000000"/>
              </a:rPr>
              <a:t>C</a:t>
            </a:r>
            <a:r>
              <a:rPr lang="en-IN" dirty="0">
                <a:solidFill>
                  <a:schemeClr val="tx1"/>
                </a:solidFill>
                <a:latin typeface="Montserrat Medium" panose="00000600000000000000"/>
                <a:ea typeface="Montserrat Medium" panose="00000600000000000000"/>
                <a:cs typeface="Montserrat Medium" panose="00000600000000000000"/>
                <a:sym typeface="Montserrat Medium" panose="00000600000000000000"/>
              </a:rPr>
              <a:t>HATTI VENKATA RAVITEJA </a:t>
            </a:r>
            <a:endParaRPr dirty="0">
              <a:solidFill>
                <a:schemeClr val="tx1"/>
              </a:solidFill>
              <a:latin typeface="Montserrat Medium" panose="00000600000000000000"/>
              <a:ea typeface="Montserrat Medium" panose="00000600000000000000"/>
              <a:cs typeface="Montserrat Medium" panose="00000600000000000000"/>
              <a:sym typeface="Montserrat Medium" panose="00000600000000000000"/>
            </a:endParaRPr>
          </a:p>
        </p:txBody>
      </p:sp>
      <p:pic>
        <p:nvPicPr>
          <p:cNvPr id="5" name="Picture 4">
            <a:extLst>
              <a:ext uri="{FF2B5EF4-FFF2-40B4-BE49-F238E27FC236}">
                <a16:creationId xmlns:a16="http://schemas.microsoft.com/office/drawing/2014/main" id="{C5D166DE-17FA-4491-046B-BD1BD82E860D}"/>
              </a:ext>
            </a:extLst>
          </p:cNvPr>
          <p:cNvPicPr>
            <a:picLocks noChangeAspect="1"/>
          </p:cNvPicPr>
          <p:nvPr/>
        </p:nvPicPr>
        <p:blipFill>
          <a:blip r:embed="rId4"/>
          <a:stretch>
            <a:fillRect/>
          </a:stretch>
        </p:blipFill>
        <p:spPr>
          <a:xfrm>
            <a:off x="7627140" y="3213341"/>
            <a:ext cx="1431662" cy="128389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p:nvPr/>
        </p:nvSpPr>
        <p:spPr>
          <a:xfrm>
            <a:off x="-9150" y="5022350"/>
            <a:ext cx="9153300" cy="121200"/>
          </a:xfrm>
          <a:prstGeom prst="rect">
            <a:avLst/>
          </a:prstGeom>
          <a:solidFill>
            <a:srgbClr val="5847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5847C3"/>
              </a:solidFill>
            </a:endParaRPr>
          </a:p>
        </p:txBody>
      </p:sp>
      <p:sp>
        <p:nvSpPr>
          <p:cNvPr id="66" name="Google Shape;66;p14"/>
          <p:cNvSpPr txBox="1"/>
          <p:nvPr/>
        </p:nvSpPr>
        <p:spPr>
          <a:xfrm>
            <a:off x="224850" y="741125"/>
            <a:ext cx="8533800" cy="48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latin typeface="Montserrat" panose="00000500000000000000"/>
                <a:ea typeface="Montserrat" panose="00000500000000000000"/>
                <a:cs typeface="Montserrat" panose="00000500000000000000"/>
                <a:sym typeface="Montserrat" panose="00000500000000000000"/>
              </a:rPr>
              <a:t>Problem Statement: </a:t>
            </a:r>
            <a:r>
              <a:rPr lang="en-US" b="1" dirty="0">
                <a:solidFill>
                  <a:schemeClr val="tx1"/>
                </a:solidFill>
                <a:latin typeface="Montserrat" panose="00000500000000000000"/>
                <a:ea typeface="Montserrat" panose="00000500000000000000"/>
                <a:cs typeface="Montserrat" panose="00000500000000000000"/>
                <a:sym typeface="Montserrat" panose="00000500000000000000"/>
              </a:rPr>
              <a:t>Feature Extraction from RS‐HR data using AIML</a:t>
            </a:r>
            <a:endParaRPr b="1" dirty="0">
              <a:solidFill>
                <a:schemeClr val="tx1"/>
              </a:solidFill>
              <a:latin typeface="Montserrat" panose="00000500000000000000"/>
              <a:ea typeface="Montserrat" panose="00000500000000000000"/>
              <a:cs typeface="Montserrat" panose="00000500000000000000"/>
              <a:sym typeface="Montserrat" panose="00000500000000000000"/>
            </a:endParaRPr>
          </a:p>
        </p:txBody>
      </p:sp>
      <p:pic>
        <p:nvPicPr>
          <p:cNvPr id="67" name="Google Shape;67;p14"/>
          <p:cNvPicPr preferRelativeResize="0"/>
          <p:nvPr/>
        </p:nvPicPr>
        <p:blipFill rotWithShape="1">
          <a:blip r:embed="rId3"/>
          <a:srcRect b="85590"/>
          <a:stretch>
            <a:fillRect/>
          </a:stretch>
        </p:blipFill>
        <p:spPr>
          <a:xfrm>
            <a:off x="0" y="0"/>
            <a:ext cx="9144003" cy="741125"/>
          </a:xfrm>
          <a:prstGeom prst="rect">
            <a:avLst/>
          </a:prstGeom>
          <a:noFill/>
          <a:ln>
            <a:noFill/>
          </a:ln>
        </p:spPr>
      </p:pic>
      <p:sp>
        <p:nvSpPr>
          <p:cNvPr id="3" name="Rectangle 2">
            <a:extLst>
              <a:ext uri="{FF2B5EF4-FFF2-40B4-BE49-F238E27FC236}">
                <a16:creationId xmlns:a16="http://schemas.microsoft.com/office/drawing/2014/main" id="{3D2F24F5-0733-6A42-2510-0D90269C2FE6}"/>
              </a:ext>
            </a:extLst>
          </p:cNvPr>
          <p:cNvSpPr/>
          <p:nvPr/>
        </p:nvSpPr>
        <p:spPr>
          <a:xfrm>
            <a:off x="3384297" y="1117641"/>
            <a:ext cx="5719913" cy="2179420"/>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317500" algn="just">
              <a:buClr>
                <a:schemeClr val="dk2"/>
              </a:buClr>
              <a:buSzPts val="1400"/>
              <a:buFont typeface="Wingdings" panose="05000000000000000000" pitchFamily="2" charset="2"/>
              <a:buChar char="Ø"/>
            </a:pPr>
            <a:r>
              <a:rPr lang="en-US" sz="1100" b="1" dirty="0">
                <a:solidFill>
                  <a:srgbClr val="7030A0"/>
                </a:solidFill>
                <a:latin typeface="Bookman Old Style" panose="02050604050505020204" pitchFamily="18" charset="0"/>
                <a:ea typeface="Montserrat"/>
                <a:cs typeface="Montserrat"/>
                <a:sym typeface="Montserrat"/>
              </a:rPr>
              <a:t>Tangible Benefits</a:t>
            </a:r>
            <a:endParaRPr lang="en-US" sz="800" dirty="0">
              <a:solidFill>
                <a:srgbClr val="7030A0"/>
              </a:solidFill>
              <a:latin typeface="Montserrat Medium"/>
              <a:ea typeface="Montserrat Medium"/>
              <a:cs typeface="Montserrat Medium"/>
              <a:sym typeface="Montserrat Medium"/>
            </a:endParaRPr>
          </a:p>
          <a:p>
            <a:pPr marL="457200" lvl="0" indent="-317500" algn="just">
              <a:buClr>
                <a:schemeClr val="dk2"/>
              </a:buClr>
              <a:buSzPts val="1400"/>
              <a:buFont typeface="Montserrat Medium"/>
              <a:buChar char="●"/>
            </a:pPr>
            <a:r>
              <a:rPr lang="en-US" sz="1050" dirty="0">
                <a:solidFill>
                  <a:schemeClr val="accent2"/>
                </a:solidFill>
                <a:ea typeface="Montserrat Medium"/>
                <a:cs typeface="Montserrat Medium"/>
                <a:sym typeface="Montserrat Medium"/>
              </a:rPr>
              <a:t>Generating </a:t>
            </a:r>
            <a:r>
              <a:rPr lang="en-US" sz="1050" b="1" dirty="0">
                <a:solidFill>
                  <a:schemeClr val="accent2"/>
                </a:solidFill>
                <a:ea typeface="Montserrat Medium"/>
                <a:cs typeface="Montserrat Medium"/>
                <a:sym typeface="Montserrat Medium"/>
              </a:rPr>
              <a:t>labeled datasets </a:t>
            </a:r>
            <a:r>
              <a:rPr lang="en-US" sz="1050" dirty="0">
                <a:solidFill>
                  <a:schemeClr val="accent2"/>
                </a:solidFill>
                <a:ea typeface="Montserrat Medium"/>
                <a:cs typeface="Montserrat Medium"/>
                <a:sym typeface="Montserrat Medium"/>
              </a:rPr>
              <a:t>for multiple features </a:t>
            </a:r>
          </a:p>
          <a:p>
            <a:pPr marL="457200" lvl="0" indent="-317500" algn="just">
              <a:buClr>
                <a:schemeClr val="dk2"/>
              </a:buClr>
              <a:buSzPts val="1400"/>
              <a:buFont typeface="Montserrat Medium"/>
              <a:buChar char="●"/>
            </a:pPr>
            <a:r>
              <a:rPr lang="en-US" sz="1050" dirty="0">
                <a:solidFill>
                  <a:schemeClr val="accent2"/>
                </a:solidFill>
                <a:ea typeface="Montserrat Medium"/>
                <a:cs typeface="Montserrat Medium"/>
                <a:sym typeface="Montserrat Medium"/>
              </a:rPr>
              <a:t>Improved </a:t>
            </a:r>
            <a:r>
              <a:rPr lang="en-US" sz="1050" b="1" dirty="0">
                <a:solidFill>
                  <a:schemeClr val="accent2"/>
                </a:solidFill>
                <a:ea typeface="Montserrat Medium"/>
                <a:cs typeface="Montserrat Medium"/>
                <a:sym typeface="Montserrat Medium"/>
              </a:rPr>
              <a:t>Multi‐label classification model </a:t>
            </a:r>
            <a:r>
              <a:rPr lang="en-US" sz="1050" dirty="0">
                <a:solidFill>
                  <a:schemeClr val="accent2"/>
                </a:solidFill>
                <a:ea typeface="Montserrat Medium"/>
                <a:cs typeface="Montserrat Medium"/>
                <a:sym typeface="Montserrat Medium"/>
              </a:rPr>
              <a:t>with good generalization capability</a:t>
            </a:r>
          </a:p>
          <a:p>
            <a:pPr marL="457200" lvl="0" indent="-317500" algn="just">
              <a:buClr>
                <a:schemeClr val="dk2"/>
              </a:buClr>
              <a:buSzPts val="1400"/>
              <a:buFont typeface="Montserrat Medium"/>
              <a:buChar char="●"/>
            </a:pPr>
            <a:r>
              <a:rPr lang="en-US" sz="1050" dirty="0">
                <a:solidFill>
                  <a:schemeClr val="accent2"/>
                </a:solidFill>
                <a:ea typeface="Montserrat Medium"/>
                <a:cs typeface="Montserrat Medium"/>
                <a:sym typeface="Montserrat Medium"/>
              </a:rPr>
              <a:t>Enhances ability to accurately identify and discriminate diverse and visually complex classes, such as different types of ponds or dams</a:t>
            </a:r>
          </a:p>
          <a:p>
            <a:pPr marL="457200" indent="-317500" algn="just">
              <a:buClr>
                <a:schemeClr val="dk2"/>
              </a:buClr>
              <a:buSzPts val="1400"/>
              <a:buFont typeface="Montserrat Medium"/>
              <a:buChar char="●"/>
            </a:pPr>
            <a:r>
              <a:rPr lang="en-US" sz="1050" b="1" dirty="0">
                <a:solidFill>
                  <a:schemeClr val="accent2"/>
                </a:solidFill>
                <a:ea typeface="Montserrat Medium"/>
                <a:cs typeface="Montserrat Medium"/>
                <a:sym typeface="Montserrat"/>
              </a:rPr>
              <a:t>Automation annotation </a:t>
            </a:r>
            <a:r>
              <a:rPr lang="en-US" sz="1050" dirty="0">
                <a:solidFill>
                  <a:schemeClr val="accent2"/>
                </a:solidFill>
                <a:ea typeface="Montserrat Medium"/>
                <a:cs typeface="Montserrat Medium"/>
                <a:sym typeface="Montserrat"/>
              </a:rPr>
              <a:t>reduces the manual effort and time required for data annotation</a:t>
            </a:r>
          </a:p>
          <a:p>
            <a:pPr marL="457200" indent="-317500" algn="just">
              <a:buClr>
                <a:schemeClr val="dk2"/>
              </a:buClr>
              <a:buSzPts val="1400"/>
              <a:buFont typeface="Montserrat Medium"/>
              <a:buChar char="●"/>
            </a:pPr>
            <a:r>
              <a:rPr lang="en-US" sz="1050" dirty="0">
                <a:solidFill>
                  <a:schemeClr val="accent2"/>
                </a:solidFill>
                <a:ea typeface="Montserrat Medium"/>
                <a:cs typeface="Montserrat Medium"/>
                <a:sym typeface="Montserrat"/>
              </a:rPr>
              <a:t>Enhances accuracy of </a:t>
            </a:r>
            <a:r>
              <a:rPr lang="en-US" sz="1050" b="1" dirty="0">
                <a:solidFill>
                  <a:schemeClr val="accent2"/>
                </a:solidFill>
                <a:ea typeface="Montserrat Medium"/>
                <a:cs typeface="Montserrat Medium"/>
                <a:sym typeface="Montserrat"/>
              </a:rPr>
              <a:t>fine-grained classification</a:t>
            </a:r>
          </a:p>
          <a:p>
            <a:pPr marL="457200" indent="-317500" algn="just">
              <a:buClr>
                <a:schemeClr val="dk2"/>
              </a:buClr>
              <a:buSzPts val="1400"/>
              <a:buFont typeface="Montserrat Medium"/>
              <a:buChar char="●"/>
            </a:pPr>
            <a:r>
              <a:rPr lang="en-US" sz="1050" dirty="0">
                <a:solidFill>
                  <a:schemeClr val="accent2"/>
                </a:solidFill>
                <a:ea typeface="Montserrat Medium"/>
                <a:cs typeface="Montserrat Medium"/>
                <a:sym typeface="Montserrat"/>
              </a:rPr>
              <a:t>Improves capturing accuracy of spatial dependencies between multiple features in a scene</a:t>
            </a:r>
          </a:p>
          <a:p>
            <a:pPr marL="457200" indent="-317500" algn="just">
              <a:buClr>
                <a:schemeClr val="dk2"/>
              </a:buClr>
              <a:buSzPts val="1400"/>
              <a:buFont typeface="Montserrat Medium"/>
              <a:buChar char="●"/>
            </a:pPr>
            <a:r>
              <a:rPr lang="en-US" sz="1050" dirty="0">
                <a:solidFill>
                  <a:schemeClr val="accent2"/>
                </a:solidFill>
                <a:ea typeface="Montserrat Medium"/>
                <a:cs typeface="Montserrat Medium"/>
                <a:sym typeface="Montserrat"/>
              </a:rPr>
              <a:t>Enhances feature extraction capability for feature variations due to weather conditions, and environmental changes.</a:t>
            </a:r>
          </a:p>
          <a:p>
            <a:pPr marL="457200" indent="-317500" algn="just">
              <a:buClr>
                <a:schemeClr val="dk2"/>
              </a:buClr>
              <a:buSzPts val="1400"/>
              <a:buFont typeface="Montserrat Medium"/>
              <a:buChar char="●"/>
            </a:pPr>
            <a:endParaRPr lang="en-US" sz="1050" dirty="0">
              <a:solidFill>
                <a:schemeClr val="dk2"/>
              </a:solidFill>
              <a:latin typeface="Montserrat Medium"/>
              <a:ea typeface="Montserrat Medium"/>
              <a:cs typeface="Montserrat Medium"/>
              <a:sym typeface="Montserrat"/>
            </a:endParaRPr>
          </a:p>
        </p:txBody>
      </p:sp>
      <p:sp>
        <p:nvSpPr>
          <p:cNvPr id="4" name="TextBox 3">
            <a:extLst>
              <a:ext uri="{FF2B5EF4-FFF2-40B4-BE49-F238E27FC236}">
                <a16:creationId xmlns:a16="http://schemas.microsoft.com/office/drawing/2014/main" id="{A74F3BD9-836F-7294-433E-BE5A6F5078D9}"/>
              </a:ext>
            </a:extLst>
          </p:cNvPr>
          <p:cNvSpPr txBox="1"/>
          <p:nvPr/>
        </p:nvSpPr>
        <p:spPr>
          <a:xfrm>
            <a:off x="49145" y="3158802"/>
            <a:ext cx="9055066" cy="1723549"/>
          </a:xfrm>
          <a:prstGeom prst="rect">
            <a:avLst/>
          </a:prstGeom>
          <a:noFill/>
        </p:spPr>
        <p:txBody>
          <a:bodyPr wrap="square" rtlCol="0">
            <a:spAutoFit/>
          </a:bodyPr>
          <a:lstStyle/>
          <a:p>
            <a:pPr>
              <a:buClr>
                <a:schemeClr val="dk1"/>
              </a:buClr>
              <a:buSzPts val="1100"/>
            </a:pPr>
            <a:endParaRPr lang="en-IN" altLang="en-US" sz="1200" b="1" dirty="0">
              <a:gradFill>
                <a:gsLst>
                  <a:gs pos="0">
                    <a:srgbClr val="7B32B2"/>
                  </a:gs>
                  <a:gs pos="100000">
                    <a:srgbClr val="401A5D"/>
                  </a:gs>
                </a:gsLst>
                <a:lin scaled="0"/>
              </a:gradFill>
              <a:latin typeface="Bookman Old Style" panose="02050604050505020204" charset="0"/>
              <a:ea typeface="Montserrat Medium" panose="00000600000000000000"/>
              <a:cs typeface="Bookman Old Style" panose="02050604050505020204" charset="0"/>
              <a:sym typeface="Montserrat Medium" panose="00000600000000000000"/>
            </a:endParaRPr>
          </a:p>
          <a:p>
            <a:pPr>
              <a:buClr>
                <a:schemeClr val="dk1"/>
              </a:buClr>
              <a:buSzPts val="1100"/>
            </a:pPr>
            <a:r>
              <a:rPr lang="en-IN" altLang="en-US" sz="1200" b="1" dirty="0">
                <a:gradFill>
                  <a:gsLst>
                    <a:gs pos="0">
                      <a:srgbClr val="7B32B2"/>
                    </a:gs>
                    <a:gs pos="100000">
                      <a:srgbClr val="401A5D"/>
                    </a:gs>
                  </a:gsLst>
                  <a:lin scaled="0"/>
                </a:gradFill>
                <a:latin typeface="Bookman Old Style" panose="02050604050505020204" charset="0"/>
                <a:ea typeface="Montserrat Medium" panose="00000600000000000000"/>
                <a:cs typeface="Bookman Old Style" panose="02050604050505020204" charset="0"/>
                <a:sym typeface="Montserrat Medium" panose="00000600000000000000"/>
              </a:rPr>
              <a:t>OUR SOLUTION:</a:t>
            </a:r>
            <a:endParaRPr lang="en-US" sz="1000" b="1" dirty="0">
              <a:solidFill>
                <a:schemeClr val="tx1"/>
              </a:solidFill>
              <a:latin typeface="Bahnschrift" panose="020B0502040204020203" charset="0"/>
              <a:ea typeface="Montserrat Medium" panose="00000600000000000000"/>
              <a:cs typeface="Bahnschrift" panose="020B0502040204020203" charset="0"/>
              <a:sym typeface="Montserrat Medium" panose="00000600000000000000"/>
            </a:endParaRPr>
          </a:p>
          <a:p>
            <a:pPr marL="171450" lvl="0" indent="-171450" algn="l" rtl="0">
              <a:spcBef>
                <a:spcPts val="0"/>
              </a:spcBef>
              <a:spcAft>
                <a:spcPts val="0"/>
              </a:spcAft>
              <a:buClr>
                <a:schemeClr val="dk1"/>
              </a:buClr>
              <a:buSzPts val="1100"/>
              <a:buFont typeface="Wingdings" panose="05000000000000000000" pitchFamily="2" charset="2"/>
              <a:buChar char="§"/>
            </a:pPr>
            <a:r>
              <a:rPr lang="en-US" altLang="en-US" sz="1200" b="1" dirty="0">
                <a:solidFill>
                  <a:schemeClr val="tx1"/>
                </a:solidFill>
                <a:latin typeface="Bahnschrift" panose="020B0502040204020203" pitchFamily="34" charset="0"/>
                <a:ea typeface="Montserrat Medium" panose="00000600000000000000"/>
                <a:cs typeface="Bahnschrift" panose="020B0502040204020203" charset="0"/>
                <a:sym typeface="Montserrat Medium" panose="00000600000000000000"/>
              </a:rPr>
              <a:t>Class-wise labels </a:t>
            </a:r>
            <a:r>
              <a:rPr lang="en-US" altLang="en-US" sz="1200" dirty="0">
                <a:solidFill>
                  <a:schemeClr val="tx1"/>
                </a:solidFill>
                <a:latin typeface="Bahnschrift" panose="020B0502040204020203" pitchFamily="34" charset="0"/>
                <a:ea typeface="Montserrat Medium" panose="00000600000000000000"/>
                <a:cs typeface="Bahnschrift" panose="020B0502040204020203" charset="0"/>
                <a:sym typeface="Montserrat Medium" panose="00000600000000000000"/>
              </a:rPr>
              <a:t>are generated by taking ground validation data, employing v</a:t>
            </a:r>
            <a:r>
              <a:rPr lang="en-US" sz="1200" dirty="0">
                <a:solidFill>
                  <a:schemeClr val="tx1"/>
                </a:solidFill>
                <a:latin typeface="Bahnschrift" panose="020B0502040204020203" pitchFamily="34" charset="0"/>
                <a:ea typeface="Montserrat Medium" panose="00000600000000000000"/>
                <a:cs typeface="Bahnschrift" panose="020B0502040204020203" charset="0"/>
                <a:sym typeface="Montserrat Medium" panose="00000600000000000000"/>
              </a:rPr>
              <a:t>arious </a:t>
            </a:r>
            <a:r>
              <a:rPr lang="en-US" altLang="en-US" sz="1200" b="1" dirty="0">
                <a:solidFill>
                  <a:schemeClr val="tx1"/>
                </a:solidFill>
                <a:latin typeface="Bahnschrift" panose="020B0502040204020203" pitchFamily="34" charset="0"/>
                <a:ea typeface="Montserrat Medium" panose="00000600000000000000"/>
                <a:cs typeface="Bahnschrift" panose="020B0502040204020203" charset="0"/>
                <a:sym typeface="Montserrat Medium" panose="00000600000000000000"/>
              </a:rPr>
              <a:t>Image </a:t>
            </a:r>
            <a:r>
              <a:rPr lang="en-US" sz="1200" b="1" dirty="0">
                <a:solidFill>
                  <a:schemeClr val="tx1"/>
                </a:solidFill>
                <a:latin typeface="Bahnschrift" panose="020B0502040204020203" pitchFamily="34" charset="0"/>
                <a:ea typeface="Montserrat Medium" panose="00000600000000000000"/>
                <a:cs typeface="Bahnschrift" panose="020B0502040204020203" charset="0"/>
                <a:sym typeface="Montserrat Medium" panose="00000600000000000000"/>
              </a:rPr>
              <a:t>segmentation</a:t>
            </a:r>
            <a:r>
              <a:rPr lang="en-US" altLang="en-US" sz="1200" b="1" dirty="0">
                <a:solidFill>
                  <a:schemeClr val="tx1"/>
                </a:solidFill>
                <a:latin typeface="Bahnschrift" panose="020B0502040204020203" pitchFamily="34" charset="0"/>
                <a:ea typeface="Montserrat Medium" panose="00000600000000000000"/>
                <a:cs typeface="Bahnschrift" panose="020B0502040204020203" charset="0"/>
                <a:sym typeface="Montserrat Medium" panose="00000600000000000000"/>
              </a:rPr>
              <a:t> techniques</a:t>
            </a:r>
            <a:r>
              <a:rPr lang="en-US" sz="1200" dirty="0">
                <a:solidFill>
                  <a:schemeClr val="tx1"/>
                </a:solidFill>
                <a:latin typeface="Bahnschrift" panose="020B0502040204020203" pitchFamily="34" charset="0"/>
                <a:ea typeface="Montserrat Medium" panose="00000600000000000000"/>
                <a:cs typeface="Bahnschrift" panose="020B0502040204020203" charset="0"/>
                <a:sym typeface="Montserrat Medium" panose="00000600000000000000"/>
              </a:rPr>
              <a:t> to label distinct features, complemented by applying diverse </a:t>
            </a:r>
            <a:r>
              <a:rPr lang="en-US" sz="1200" b="1" dirty="0">
                <a:solidFill>
                  <a:schemeClr val="tx1"/>
                </a:solidFill>
                <a:latin typeface="Bahnschrift" panose="020B0502040204020203" pitchFamily="34" charset="0"/>
                <a:ea typeface="Montserrat Medium" panose="00000600000000000000"/>
                <a:cs typeface="Bahnschrift" panose="020B0502040204020203" charset="0"/>
                <a:sym typeface="Montserrat Medium" panose="00000600000000000000"/>
              </a:rPr>
              <a:t>OBIA classification methods</a:t>
            </a:r>
            <a:r>
              <a:rPr lang="en-US" sz="1200" dirty="0">
                <a:solidFill>
                  <a:schemeClr val="tx1"/>
                </a:solidFill>
                <a:latin typeface="Bahnschrift" panose="020B0502040204020203" pitchFamily="34" charset="0"/>
                <a:ea typeface="Montserrat Medium" panose="00000600000000000000"/>
                <a:cs typeface="Bahnschrift" panose="020B0502040204020203" charset="0"/>
                <a:sym typeface="Montserrat Medium" panose="00000600000000000000"/>
              </a:rPr>
              <a:t> through </a:t>
            </a:r>
            <a:r>
              <a:rPr lang="en-US" sz="1200" b="1" dirty="0">
                <a:solidFill>
                  <a:schemeClr val="tx1"/>
                </a:solidFill>
                <a:latin typeface="Bahnschrift" panose="020B0502040204020203" pitchFamily="34" charset="0"/>
                <a:ea typeface="Montserrat Medium" panose="00000600000000000000"/>
                <a:cs typeface="Bahnschrift" panose="020B0502040204020203" charset="0"/>
                <a:sym typeface="Montserrat Medium" panose="00000600000000000000"/>
              </a:rPr>
              <a:t>Deep neural networks</a:t>
            </a:r>
            <a:r>
              <a:rPr lang="en-US" altLang="en-US" sz="1200" b="1" dirty="0">
                <a:solidFill>
                  <a:schemeClr val="tx1"/>
                </a:solidFill>
                <a:latin typeface="Bahnschrift" panose="020B0502040204020203" pitchFamily="34" charset="0"/>
                <a:ea typeface="Montserrat Medium" panose="00000600000000000000"/>
                <a:cs typeface="Bahnschrift" panose="020B0502040204020203" charset="0"/>
                <a:sym typeface="Montserrat Medium" panose="00000600000000000000"/>
              </a:rPr>
              <a:t>(CNN).</a:t>
            </a:r>
          </a:p>
          <a:p>
            <a:pPr marL="171450" indent="-171450">
              <a:buFont typeface="Wingdings" panose="05000000000000000000" pitchFamily="2" charset="2"/>
              <a:buChar char="§"/>
            </a:pPr>
            <a:r>
              <a:rPr lang="en-US" sz="1200" b="1" dirty="0">
                <a:solidFill>
                  <a:schemeClr val="tx1"/>
                </a:solidFill>
                <a:latin typeface="Bahnschrift" panose="020B0502040204020203" pitchFamily="34" charset="0"/>
                <a:sym typeface="Montserrat Medium" panose="00000600000000000000"/>
              </a:rPr>
              <a:t>  </a:t>
            </a:r>
            <a:r>
              <a:rPr lang="en-US" sz="1200" dirty="0"/>
              <a:t>We aim to improve RS-HR feature extraction and classification by the integration of deep learning models, specifically Convolutional Neural Networks (CNNs), issues that conventional image processing was unable to resolve. </a:t>
            </a:r>
          </a:p>
          <a:p>
            <a:pPr marL="171450" indent="-171450">
              <a:buFont typeface="Wingdings" panose="05000000000000000000" pitchFamily="2" charset="2"/>
              <a:buChar char="§"/>
            </a:pPr>
            <a:r>
              <a:rPr lang="en-US" sz="1200" dirty="0"/>
              <a:t>The </a:t>
            </a:r>
            <a:r>
              <a:rPr lang="en-US" sz="1200" dirty="0" err="1"/>
              <a:t>utilisation</a:t>
            </a:r>
            <a:r>
              <a:rPr lang="en-US" sz="1200" dirty="0"/>
              <a:t> of CNN in our suggested solution strategy can greatly enhance accuracy in remote sensing applications by assisting in the identification of minute discrepancies, managing unbalanced data, and adjust to various environmental conditions.</a:t>
            </a:r>
            <a:endParaRPr lang="en-IN" sz="1200" dirty="0"/>
          </a:p>
          <a:p>
            <a:endParaRPr lang="en-IN" sz="1000" dirty="0"/>
          </a:p>
        </p:txBody>
      </p:sp>
      <p:sp>
        <p:nvSpPr>
          <p:cNvPr id="5" name="Rectangle 4">
            <a:extLst>
              <a:ext uri="{FF2B5EF4-FFF2-40B4-BE49-F238E27FC236}">
                <a16:creationId xmlns:a16="http://schemas.microsoft.com/office/drawing/2014/main" id="{01ACF1B8-1EDA-5127-B84C-18EF2BB8D003}"/>
              </a:ext>
            </a:extLst>
          </p:cNvPr>
          <p:cNvSpPr/>
          <p:nvPr/>
        </p:nvSpPr>
        <p:spPr>
          <a:xfrm>
            <a:off x="49145" y="1122923"/>
            <a:ext cx="3350358" cy="2174138"/>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Ø"/>
            </a:pPr>
            <a:r>
              <a:rPr lang="en-IN" sz="1050" b="1" dirty="0">
                <a:gradFill>
                  <a:gsLst>
                    <a:gs pos="0">
                      <a:srgbClr val="7B32B2"/>
                    </a:gs>
                    <a:gs pos="100000">
                      <a:srgbClr val="401A5D"/>
                    </a:gs>
                  </a:gsLst>
                  <a:lin scaled="0"/>
                </a:gradFill>
                <a:latin typeface="Bookman Old Style" panose="02050604050505020204" charset="0"/>
                <a:ea typeface="Montserrat Medium" panose="00000600000000000000"/>
                <a:cs typeface="Bookman Old Style" panose="02050604050505020204" charset="0"/>
                <a:sym typeface="Montserrat Medium" panose="00000600000000000000"/>
              </a:rPr>
              <a:t>MOTIVATION:</a:t>
            </a:r>
          </a:p>
          <a:p>
            <a:pPr marL="171450" indent="-171450">
              <a:buFont typeface="Arial" panose="020B0604020202020204" pitchFamily="34" charset="0"/>
              <a:buChar char="•"/>
            </a:pPr>
            <a:r>
              <a:rPr lang="en-US" sz="1050" dirty="0">
                <a:solidFill>
                  <a:schemeClr val="tx1"/>
                </a:solidFill>
              </a:rPr>
              <a:t>Leveraging deep learning models, particularly </a:t>
            </a:r>
            <a:r>
              <a:rPr lang="en-US" sz="1050" b="1" dirty="0">
                <a:solidFill>
                  <a:schemeClr val="tx1"/>
                </a:solidFill>
              </a:rPr>
              <a:t>Convolutional Neural Networks (CNNs) and Generative Adversarial Networks (GANs), </a:t>
            </a:r>
            <a:r>
              <a:rPr lang="en-US" sz="1050" dirty="0">
                <a:solidFill>
                  <a:schemeClr val="tx1"/>
                </a:solidFill>
              </a:rPr>
              <a:t>enhances RS-HR feature extraction and classification. </a:t>
            </a:r>
          </a:p>
          <a:p>
            <a:pPr marL="171450" indent="-171450">
              <a:buFont typeface="Arial" panose="020B0604020202020204" pitchFamily="34" charset="0"/>
              <a:buChar char="•"/>
            </a:pPr>
            <a:r>
              <a:rPr lang="en-US" sz="1050" b="1" dirty="0">
                <a:solidFill>
                  <a:schemeClr val="tx1"/>
                </a:solidFill>
              </a:rPr>
              <a:t>CNNs</a:t>
            </a:r>
            <a:r>
              <a:rPr lang="en-US" sz="1050" dirty="0">
                <a:solidFill>
                  <a:schemeClr val="tx1"/>
                </a:solidFill>
              </a:rPr>
              <a:t> enable discernment of subtle differences and fine-grained classification, while </a:t>
            </a:r>
            <a:r>
              <a:rPr lang="en-US" sz="1050" b="1" dirty="0">
                <a:solidFill>
                  <a:schemeClr val="tx1"/>
                </a:solidFill>
              </a:rPr>
              <a:t>GANs</a:t>
            </a:r>
            <a:r>
              <a:rPr lang="en-US" sz="1050" dirty="0">
                <a:solidFill>
                  <a:schemeClr val="tx1"/>
                </a:solidFill>
              </a:rPr>
              <a:t> aid in addressing imbalanced data distributions. This integrated approach </a:t>
            </a:r>
            <a:r>
              <a:rPr lang="en-US" sz="1050" b="1" dirty="0">
                <a:solidFill>
                  <a:schemeClr val="tx1"/>
                </a:solidFill>
              </a:rPr>
              <a:t>overcomes traditional image processing limitations</a:t>
            </a:r>
            <a:r>
              <a:rPr lang="en-US" sz="1050" dirty="0">
                <a:solidFill>
                  <a:schemeClr val="tx1"/>
                </a:solidFill>
              </a:rPr>
              <a:t>, improving adaptability, accuracy, and automation in RS-HR applications.</a:t>
            </a:r>
            <a:endParaRPr lang="en-IN" sz="105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p:nvPr/>
        </p:nvSpPr>
        <p:spPr>
          <a:xfrm>
            <a:off x="-9150" y="5022350"/>
            <a:ext cx="9153300" cy="121200"/>
          </a:xfrm>
          <a:prstGeom prst="rect">
            <a:avLst/>
          </a:prstGeom>
          <a:solidFill>
            <a:srgbClr val="5847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5847C3"/>
              </a:solidFill>
            </a:endParaRPr>
          </a:p>
        </p:txBody>
      </p:sp>
      <p:pic>
        <p:nvPicPr>
          <p:cNvPr id="76" name="Google Shape;76;p15"/>
          <p:cNvPicPr preferRelativeResize="0"/>
          <p:nvPr/>
        </p:nvPicPr>
        <p:blipFill rotWithShape="1">
          <a:blip r:embed="rId3"/>
          <a:srcRect b="85590"/>
          <a:stretch>
            <a:fillRect/>
          </a:stretch>
        </p:blipFill>
        <p:spPr>
          <a:xfrm>
            <a:off x="42023" y="0"/>
            <a:ext cx="9101977" cy="741125"/>
          </a:xfrm>
          <a:prstGeom prst="rect">
            <a:avLst/>
          </a:prstGeom>
          <a:noFill/>
          <a:ln>
            <a:noFill/>
          </a:ln>
        </p:spPr>
      </p:pic>
      <p:sp>
        <p:nvSpPr>
          <p:cNvPr id="2" name="Text Box 1"/>
          <p:cNvSpPr txBox="1"/>
          <p:nvPr/>
        </p:nvSpPr>
        <p:spPr>
          <a:xfrm>
            <a:off x="154305" y="1003300"/>
            <a:ext cx="2853055" cy="321310"/>
          </a:xfrm>
          <a:prstGeom prst="rect">
            <a:avLst/>
          </a:prstGeom>
          <a:noFill/>
        </p:spPr>
        <p:txBody>
          <a:bodyPr wrap="square" rtlCol="0">
            <a:noAutofit/>
          </a:bodyPr>
          <a:lstStyle/>
          <a:p>
            <a:pPr marL="285750" indent="-285750">
              <a:buFont typeface="Wingdings" panose="05000000000000000000" charset="0"/>
              <a:buChar char="Ø"/>
            </a:pPr>
            <a:endParaRPr lang="en-US" sz="1200" dirty="0"/>
          </a:p>
        </p:txBody>
      </p:sp>
      <p:sp>
        <p:nvSpPr>
          <p:cNvPr id="3" name="Google Shape;74;p15">
            <a:extLst>
              <a:ext uri="{FF2B5EF4-FFF2-40B4-BE49-F238E27FC236}">
                <a16:creationId xmlns:a16="http://schemas.microsoft.com/office/drawing/2014/main" id="{388E42A3-913D-CABE-3424-BCB7955CDBF8}"/>
              </a:ext>
            </a:extLst>
          </p:cNvPr>
          <p:cNvSpPr/>
          <p:nvPr/>
        </p:nvSpPr>
        <p:spPr>
          <a:xfrm>
            <a:off x="-9150" y="5158980"/>
            <a:ext cx="9153300" cy="121200"/>
          </a:xfrm>
          <a:prstGeom prst="rect">
            <a:avLst/>
          </a:prstGeom>
          <a:solidFill>
            <a:srgbClr val="5847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5847C3"/>
              </a:solidFill>
            </a:endParaRPr>
          </a:p>
        </p:txBody>
      </p:sp>
      <p:sp>
        <p:nvSpPr>
          <p:cNvPr id="4" name="Google Shape;75;p15">
            <a:extLst>
              <a:ext uri="{FF2B5EF4-FFF2-40B4-BE49-F238E27FC236}">
                <a16:creationId xmlns:a16="http://schemas.microsoft.com/office/drawing/2014/main" id="{F0F9DC70-5491-7564-8E5B-A91C0747AA97}"/>
              </a:ext>
            </a:extLst>
          </p:cNvPr>
          <p:cNvSpPr txBox="1"/>
          <p:nvPr/>
        </p:nvSpPr>
        <p:spPr>
          <a:xfrm>
            <a:off x="144450" y="545594"/>
            <a:ext cx="8533800" cy="48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dirty="0">
                <a:solidFill>
                  <a:schemeClr val="dk2"/>
                </a:solidFill>
                <a:latin typeface="Montserrat"/>
                <a:ea typeface="Montserrat"/>
                <a:cs typeface="Montserrat"/>
                <a:sym typeface="Montserrat"/>
              </a:rPr>
              <a:t>Detailed Proposal &amp; Solution Approach</a:t>
            </a:r>
            <a:endParaRPr sz="1200" b="1" dirty="0">
              <a:solidFill>
                <a:schemeClr val="dk2"/>
              </a:solidFill>
              <a:latin typeface="Montserrat"/>
              <a:ea typeface="Montserrat"/>
              <a:cs typeface="Montserrat"/>
              <a:sym typeface="Montserrat"/>
            </a:endParaRPr>
          </a:p>
        </p:txBody>
      </p:sp>
      <p:pic>
        <p:nvPicPr>
          <p:cNvPr id="6" name="Google Shape;76;p15">
            <a:extLst>
              <a:ext uri="{FF2B5EF4-FFF2-40B4-BE49-F238E27FC236}">
                <a16:creationId xmlns:a16="http://schemas.microsoft.com/office/drawing/2014/main" id="{53AEC7AB-219F-831F-EBE7-1AA81A682BD6}"/>
              </a:ext>
            </a:extLst>
          </p:cNvPr>
          <p:cNvPicPr preferRelativeResize="0"/>
          <p:nvPr/>
        </p:nvPicPr>
        <p:blipFill rotWithShape="1">
          <a:blip r:embed="rId3">
            <a:alphaModFix/>
          </a:blip>
          <a:srcRect b="85590"/>
          <a:stretch/>
        </p:blipFill>
        <p:spPr>
          <a:xfrm>
            <a:off x="0" y="0"/>
            <a:ext cx="9144003" cy="741125"/>
          </a:xfrm>
          <a:prstGeom prst="rect">
            <a:avLst/>
          </a:prstGeom>
          <a:noFill/>
          <a:ln>
            <a:noFill/>
          </a:ln>
        </p:spPr>
      </p:pic>
      <p:sp>
        <p:nvSpPr>
          <p:cNvPr id="7" name="Google Shape;89;p17">
            <a:extLst>
              <a:ext uri="{FF2B5EF4-FFF2-40B4-BE49-F238E27FC236}">
                <a16:creationId xmlns:a16="http://schemas.microsoft.com/office/drawing/2014/main" id="{CD24537D-2A18-3A3B-BEA2-449636174D30}"/>
              </a:ext>
            </a:extLst>
          </p:cNvPr>
          <p:cNvSpPr txBox="1"/>
          <p:nvPr/>
        </p:nvSpPr>
        <p:spPr>
          <a:xfrm>
            <a:off x="66589" y="756554"/>
            <a:ext cx="4999482" cy="2186629"/>
          </a:xfrm>
          <a:prstGeom prst="rect">
            <a:avLst/>
          </a:prstGeom>
          <a:noFill/>
          <a:ln>
            <a:noFill/>
          </a:ln>
        </p:spPr>
        <p:txBody>
          <a:bodyPr spcFirstLastPara="1" wrap="square" lIns="91425" tIns="91425" rIns="91425" bIns="91425" anchor="t" anchorCtr="0">
            <a:noAutofit/>
          </a:bodyPr>
          <a:lstStyle/>
          <a:p>
            <a:pPr lvl="0" algn="just"/>
            <a:r>
              <a:rPr lang="en-GB" sz="900" b="1" dirty="0">
                <a:solidFill>
                  <a:schemeClr val="dk2"/>
                </a:solidFill>
                <a:latin typeface="Montserrat"/>
                <a:ea typeface="Montserrat"/>
                <a:cs typeface="Montserrat"/>
                <a:sym typeface="Montserrat"/>
              </a:rPr>
              <a:t>Challenges in Multi-Label Classification:</a:t>
            </a:r>
          </a:p>
          <a:p>
            <a:pPr marL="457200" lvl="0" indent="-317500" algn="just">
              <a:buClr>
                <a:schemeClr val="dk2"/>
              </a:buClr>
              <a:buSzPts val="1400"/>
              <a:buFont typeface="Montserrat Medium"/>
              <a:buChar char="●"/>
            </a:pPr>
            <a:r>
              <a:rPr lang="en-GB" sz="1000" dirty="0">
                <a:solidFill>
                  <a:schemeClr val="dk2"/>
                </a:solidFill>
                <a:latin typeface="Montserrat Medium"/>
                <a:ea typeface="Montserrat Medium"/>
                <a:cs typeface="Montserrat Medium"/>
                <a:sym typeface="Montserrat Medium"/>
              </a:rPr>
              <a:t>Heterogeneous features extraction </a:t>
            </a:r>
          </a:p>
          <a:p>
            <a:pPr marL="457200" lvl="0" indent="-317500" algn="just">
              <a:buClr>
                <a:schemeClr val="dk2"/>
              </a:buClr>
              <a:buSzPts val="1400"/>
              <a:buFont typeface="Montserrat Medium"/>
              <a:buChar char="●"/>
            </a:pPr>
            <a:r>
              <a:rPr lang="en-GB" sz="1000" dirty="0">
                <a:solidFill>
                  <a:schemeClr val="dk2"/>
                </a:solidFill>
                <a:latin typeface="Montserrat Medium"/>
                <a:ea typeface="Montserrat Medium"/>
                <a:cs typeface="Montserrat Medium"/>
                <a:sym typeface="Montserrat Medium"/>
              </a:rPr>
              <a:t>Annotating </a:t>
            </a:r>
            <a:r>
              <a:rPr lang="en-US" sz="1000" dirty="0">
                <a:solidFill>
                  <a:schemeClr val="dk2"/>
                </a:solidFill>
                <a:latin typeface="Montserrat Medium"/>
                <a:ea typeface="Montserrat Medium"/>
                <a:cs typeface="Montserrat Medium"/>
                <a:sym typeface="Montserrat Medium"/>
              </a:rPr>
              <a:t>large and labeled dataset</a:t>
            </a:r>
          </a:p>
          <a:p>
            <a:pPr marL="457200" lvl="0" indent="-317500" algn="just">
              <a:buClr>
                <a:schemeClr val="dk2"/>
              </a:buClr>
              <a:buSzPts val="1400"/>
              <a:buFont typeface="Montserrat Medium"/>
              <a:buChar char="●"/>
            </a:pPr>
            <a:r>
              <a:rPr lang="en-GB" sz="1000" dirty="0">
                <a:solidFill>
                  <a:schemeClr val="dk2"/>
                </a:solidFill>
                <a:latin typeface="Montserrat Medium"/>
                <a:ea typeface="Montserrat Medium"/>
                <a:cs typeface="Montserrat Medium"/>
                <a:sym typeface="Montserrat Medium"/>
              </a:rPr>
              <a:t> Fine-grained classification (like distinguishing differences between </a:t>
            </a:r>
            <a:r>
              <a:rPr lang="en-US" sz="1000" dirty="0">
                <a:solidFill>
                  <a:schemeClr val="dk2"/>
                </a:solidFill>
                <a:latin typeface="Montserrat Medium"/>
                <a:ea typeface="Montserrat Medium"/>
                <a:cs typeface="Montserrat Medium"/>
                <a:sym typeface="Montserrat Medium"/>
              </a:rPr>
              <a:t>ponds or dams)</a:t>
            </a:r>
          </a:p>
          <a:p>
            <a:pPr marL="457200" lvl="0" indent="-317500" algn="just">
              <a:buClr>
                <a:schemeClr val="dk2"/>
              </a:buClr>
              <a:buSzPts val="1400"/>
              <a:buFont typeface="Montserrat Medium"/>
              <a:buChar char="●"/>
            </a:pPr>
            <a:r>
              <a:rPr lang="en-US" sz="1000" dirty="0">
                <a:solidFill>
                  <a:schemeClr val="dk2"/>
                </a:solidFill>
                <a:latin typeface="Montserrat Medium"/>
                <a:ea typeface="Montserrat Medium"/>
                <a:cs typeface="Montserrat Medium"/>
                <a:sym typeface="Montserrat Medium"/>
              </a:rPr>
              <a:t>Capturing spatial dependencies between multiple features </a:t>
            </a:r>
          </a:p>
          <a:p>
            <a:pPr marL="457200" lvl="0" indent="-317500" algn="just">
              <a:buClr>
                <a:schemeClr val="dk2"/>
              </a:buClr>
              <a:buSzPts val="1400"/>
              <a:buFont typeface="Montserrat Medium"/>
              <a:buChar char="●"/>
            </a:pPr>
            <a:r>
              <a:rPr lang="en-US" sz="1000" dirty="0">
                <a:solidFill>
                  <a:schemeClr val="dk2"/>
                </a:solidFill>
                <a:latin typeface="Montserrat Medium"/>
                <a:ea typeface="Montserrat Medium"/>
                <a:cs typeface="Montserrat Medium"/>
                <a:sym typeface="Montserrat Medium"/>
              </a:rPr>
              <a:t>Imbalanced class distributions leads to potential bias in the model</a:t>
            </a:r>
          </a:p>
          <a:p>
            <a:pPr marL="457200" lvl="0" indent="-317500" algn="just">
              <a:buClr>
                <a:schemeClr val="dk2"/>
              </a:buClr>
              <a:buSzPts val="1400"/>
              <a:buFont typeface="Montserrat Medium"/>
              <a:buChar char="●"/>
            </a:pPr>
            <a:r>
              <a:rPr lang="en-US" sz="1000" dirty="0">
                <a:solidFill>
                  <a:schemeClr val="dk2"/>
                </a:solidFill>
                <a:latin typeface="Montserrat Medium"/>
                <a:ea typeface="Montserrat Medium"/>
                <a:cs typeface="Montserrat Medium"/>
                <a:sym typeface="Montserrat Medium"/>
              </a:rPr>
              <a:t>Feature exhibit variations w.r.t seasonality &amp; environmental variations</a:t>
            </a:r>
          </a:p>
          <a:p>
            <a:pPr marL="457200" lvl="0" indent="-317500" algn="just">
              <a:buClr>
                <a:schemeClr val="dk2"/>
              </a:buClr>
              <a:buSzPts val="1400"/>
              <a:buFont typeface="Montserrat Medium"/>
              <a:buChar char="●"/>
            </a:pPr>
            <a:r>
              <a:rPr lang="en-US" sz="1000" dirty="0">
                <a:solidFill>
                  <a:schemeClr val="dk2"/>
                </a:solidFill>
                <a:latin typeface="Montserrat Medium"/>
                <a:ea typeface="Montserrat Medium"/>
                <a:cs typeface="Montserrat Medium"/>
                <a:sym typeface="Montserrat Medium"/>
              </a:rPr>
              <a:t>Features scale variability</a:t>
            </a:r>
          </a:p>
          <a:p>
            <a:pPr marL="457200" lvl="0" indent="-317500" algn="just">
              <a:buClr>
                <a:schemeClr val="dk2"/>
              </a:buClr>
              <a:buSzPts val="1400"/>
              <a:buFont typeface="Montserrat Medium"/>
              <a:buChar char="●"/>
            </a:pPr>
            <a:r>
              <a:rPr lang="en-GB" sz="1000" dirty="0">
                <a:solidFill>
                  <a:schemeClr val="dk2"/>
                </a:solidFill>
                <a:latin typeface="Montserrat Medium"/>
                <a:ea typeface="Montserrat Medium"/>
                <a:cs typeface="Montserrat Medium"/>
                <a:sym typeface="Montserrat Medium"/>
              </a:rPr>
              <a:t>Object occlusion, Ambiguity in boundaries, Background complexity, Real-time processing, Consistency across features, Interclass confusion</a:t>
            </a:r>
          </a:p>
          <a:p>
            <a:pPr marL="457200" lvl="0" indent="-317500" algn="just">
              <a:buClr>
                <a:schemeClr val="dk2"/>
              </a:buClr>
              <a:buSzPts val="1400"/>
              <a:buFont typeface="Montserrat Medium"/>
              <a:buChar char="●"/>
            </a:pPr>
            <a:endParaRPr sz="900" dirty="0">
              <a:solidFill>
                <a:schemeClr val="dk2"/>
              </a:solidFill>
              <a:latin typeface="Montserrat Medium"/>
              <a:ea typeface="Montserrat Medium"/>
              <a:cs typeface="Montserrat Medium"/>
              <a:sym typeface="Montserrat Medium"/>
            </a:endParaRPr>
          </a:p>
        </p:txBody>
      </p:sp>
      <p:sp>
        <p:nvSpPr>
          <p:cNvPr id="8" name="Google Shape;91;p17">
            <a:extLst>
              <a:ext uri="{FF2B5EF4-FFF2-40B4-BE49-F238E27FC236}">
                <a16:creationId xmlns:a16="http://schemas.microsoft.com/office/drawing/2014/main" id="{E6EFE7CF-885B-8E5D-C2ED-C9D4E1964062}"/>
              </a:ext>
            </a:extLst>
          </p:cNvPr>
          <p:cNvSpPr txBox="1"/>
          <p:nvPr/>
        </p:nvSpPr>
        <p:spPr>
          <a:xfrm>
            <a:off x="-9150" y="2775427"/>
            <a:ext cx="5136340" cy="2307523"/>
          </a:xfrm>
          <a:prstGeom prst="rect">
            <a:avLst/>
          </a:prstGeom>
          <a:noFill/>
          <a:ln>
            <a:noFill/>
          </a:ln>
        </p:spPr>
        <p:txBody>
          <a:bodyPr spcFirstLastPara="1" wrap="square" lIns="91425" tIns="91425" rIns="91425" bIns="91425" anchor="t" anchorCtr="0">
            <a:noAutofit/>
          </a:bodyPr>
          <a:lstStyle/>
          <a:p>
            <a:pPr lvl="0" algn="just"/>
            <a:r>
              <a:rPr lang="en-GB" sz="900" b="1" dirty="0">
                <a:solidFill>
                  <a:schemeClr val="dk2"/>
                </a:solidFill>
                <a:latin typeface="Montserrat"/>
                <a:ea typeface="Montserrat"/>
                <a:cs typeface="Montserrat"/>
                <a:sym typeface="Montserrat"/>
              </a:rPr>
              <a:t>Traditional / Conventional Image Processing Approach Limitations </a:t>
            </a:r>
            <a:endParaRPr sz="900" b="1" dirty="0">
              <a:solidFill>
                <a:schemeClr val="dk2"/>
              </a:solidFill>
              <a:latin typeface="Montserrat"/>
              <a:ea typeface="Montserrat"/>
              <a:cs typeface="Montserrat"/>
              <a:sym typeface="Montserrat"/>
            </a:endParaRPr>
          </a:p>
          <a:p>
            <a:pPr marL="457200" indent="-317500" algn="just">
              <a:buClr>
                <a:schemeClr val="dk2"/>
              </a:buClr>
              <a:buSzPts val="1400"/>
              <a:buFont typeface="Montserrat Medium"/>
              <a:buChar char="●"/>
            </a:pPr>
            <a:r>
              <a:rPr lang="en-US" sz="1000" dirty="0">
                <a:solidFill>
                  <a:schemeClr val="dk2"/>
                </a:solidFill>
                <a:latin typeface="Montserrat Medium"/>
                <a:ea typeface="Montserrat Medium"/>
                <a:cs typeface="Montserrat Medium"/>
                <a:sym typeface="Montserrat Medium"/>
              </a:rPr>
              <a:t>Struggle to discern subtle visual differences among features</a:t>
            </a:r>
          </a:p>
          <a:p>
            <a:pPr marL="457200" indent="-317500" algn="just">
              <a:buClr>
                <a:schemeClr val="dk2"/>
              </a:buClr>
              <a:buSzPts val="1400"/>
              <a:buFont typeface="Montserrat Medium"/>
              <a:buChar char="●"/>
            </a:pPr>
            <a:r>
              <a:rPr lang="en-US" sz="1000" dirty="0">
                <a:solidFill>
                  <a:schemeClr val="dk2"/>
                </a:solidFill>
                <a:latin typeface="Montserrat Medium"/>
                <a:ea typeface="Montserrat Medium"/>
                <a:cs typeface="Montserrat Medium"/>
                <a:sym typeface="Montserrat Medium"/>
              </a:rPr>
              <a:t>Lacks the ability to automate the annotation process efficiently </a:t>
            </a:r>
          </a:p>
          <a:p>
            <a:pPr marL="457200" indent="-317500" algn="just">
              <a:buClr>
                <a:schemeClr val="dk2"/>
              </a:buClr>
              <a:buSzPts val="1400"/>
              <a:buFont typeface="Montserrat Medium"/>
              <a:buChar char="●"/>
            </a:pPr>
            <a:r>
              <a:rPr lang="en-US" sz="1000" dirty="0">
                <a:solidFill>
                  <a:schemeClr val="dk2"/>
                </a:solidFill>
                <a:latin typeface="Montserrat Medium"/>
                <a:ea typeface="Montserrat Medium"/>
                <a:cs typeface="Montserrat Medium"/>
                <a:sym typeface="Montserrat Medium"/>
              </a:rPr>
              <a:t>Lack the capacity to capture intricate visual details </a:t>
            </a:r>
          </a:p>
          <a:p>
            <a:pPr marL="457200" indent="-317500" algn="just">
              <a:buClr>
                <a:schemeClr val="dk2"/>
              </a:buClr>
              <a:buSzPts val="1400"/>
              <a:buFont typeface="Montserrat Medium"/>
              <a:buChar char="●"/>
            </a:pPr>
            <a:r>
              <a:rPr lang="en-US" sz="1000" dirty="0">
                <a:solidFill>
                  <a:schemeClr val="dk2"/>
                </a:solidFill>
                <a:latin typeface="Montserrat Medium"/>
                <a:ea typeface="Montserrat Medium"/>
                <a:cs typeface="Montserrat Medium"/>
                <a:sym typeface="Montserrat Medium"/>
              </a:rPr>
              <a:t>Struggle to effectively capture spatial dependencies between multiple features</a:t>
            </a:r>
          </a:p>
          <a:p>
            <a:pPr marL="457200" indent="-317500" algn="just">
              <a:buClr>
                <a:schemeClr val="dk2"/>
              </a:buClr>
              <a:buSzPts val="1400"/>
              <a:buFont typeface="Montserrat Medium"/>
              <a:buChar char="●"/>
            </a:pPr>
            <a:r>
              <a:rPr lang="en-US" sz="1000" dirty="0">
                <a:solidFill>
                  <a:schemeClr val="dk2"/>
                </a:solidFill>
                <a:latin typeface="Montserrat Medium"/>
                <a:ea typeface="Montserrat Medium"/>
                <a:cs typeface="Montserrat Medium"/>
                <a:sym typeface="Montserrat Medium"/>
              </a:rPr>
              <a:t>Not adaptive to variations in feature appearances due to seasonal changes and weather conditions</a:t>
            </a:r>
          </a:p>
          <a:p>
            <a:pPr marL="457200" lvl="0" indent="-317500" algn="just">
              <a:buClr>
                <a:schemeClr val="dk2"/>
              </a:buClr>
              <a:buSzPts val="1400"/>
              <a:buFont typeface="Montserrat Medium"/>
              <a:buChar char="●"/>
            </a:pPr>
            <a:r>
              <a:rPr lang="en-US" sz="1000" dirty="0">
                <a:solidFill>
                  <a:schemeClr val="dk2"/>
                </a:solidFill>
                <a:latin typeface="Montserrat Medium"/>
                <a:ea typeface="Montserrat Medium"/>
                <a:cs typeface="Montserrat Medium"/>
                <a:sym typeface="Montserrat"/>
              </a:rPr>
              <a:t>Struggle to handle partial or complete occlusion of features (like vegetation)</a:t>
            </a:r>
          </a:p>
          <a:p>
            <a:pPr marL="457200" lvl="0" indent="-317500" algn="just">
              <a:buClr>
                <a:schemeClr val="dk2"/>
              </a:buClr>
              <a:buSzPts val="1400"/>
              <a:buFont typeface="Montserrat Medium"/>
              <a:buChar char="●"/>
            </a:pPr>
            <a:r>
              <a:rPr lang="en-US" sz="1000" dirty="0">
                <a:solidFill>
                  <a:schemeClr val="dk2"/>
                </a:solidFill>
                <a:latin typeface="Montserrat Medium"/>
                <a:ea typeface="Montserrat Medium"/>
                <a:cs typeface="Montserrat Medium"/>
                <a:sym typeface="Montserrat"/>
              </a:rPr>
              <a:t>Addressing ambiguous boundaries in complex landscapes</a:t>
            </a:r>
          </a:p>
          <a:p>
            <a:pPr marL="457200" lvl="0" indent="-317500" algn="just">
              <a:buClr>
                <a:schemeClr val="dk2"/>
              </a:buClr>
              <a:buSzPts val="1400"/>
              <a:buFont typeface="Montserrat Medium"/>
              <a:buChar char="●"/>
            </a:pPr>
            <a:r>
              <a:rPr lang="en-US" sz="1000" dirty="0">
                <a:solidFill>
                  <a:schemeClr val="dk2"/>
                </a:solidFill>
                <a:latin typeface="Montserrat Medium"/>
                <a:ea typeface="Montserrat Medium"/>
                <a:cs typeface="Montserrat Medium"/>
                <a:sym typeface="Montserrat"/>
              </a:rPr>
              <a:t>To distinguish features from complex backgrounds (like densely populated urban areas)</a:t>
            </a:r>
          </a:p>
          <a:p>
            <a:pPr marL="457200" lvl="0" indent="-317500" algn="just">
              <a:buClr>
                <a:schemeClr val="dk2"/>
              </a:buClr>
              <a:buSzPts val="1400"/>
              <a:buFont typeface="Montserrat Medium"/>
              <a:buChar char="●"/>
            </a:pPr>
            <a:r>
              <a:rPr lang="en-US" sz="1000" dirty="0">
                <a:solidFill>
                  <a:schemeClr val="dk2"/>
                </a:solidFill>
                <a:latin typeface="Montserrat Medium"/>
                <a:ea typeface="Montserrat Medium"/>
                <a:cs typeface="Montserrat Medium"/>
                <a:sym typeface="Montserrat"/>
              </a:rPr>
              <a:t>Lacks the discriminative power required for precise classification.</a:t>
            </a:r>
            <a:endParaRPr sz="1000" dirty="0">
              <a:solidFill>
                <a:schemeClr val="dk2"/>
              </a:solidFill>
              <a:latin typeface="Montserrat Medium"/>
              <a:ea typeface="Montserrat Medium"/>
              <a:cs typeface="Montserrat Medium"/>
              <a:sym typeface="Montserrat"/>
            </a:endParaRPr>
          </a:p>
        </p:txBody>
      </p:sp>
      <p:sp>
        <p:nvSpPr>
          <p:cNvPr id="9" name="Google Shape;89;p17">
            <a:extLst>
              <a:ext uri="{FF2B5EF4-FFF2-40B4-BE49-F238E27FC236}">
                <a16:creationId xmlns:a16="http://schemas.microsoft.com/office/drawing/2014/main" id="{D9471DCE-C83B-2435-142A-A950069B7819}"/>
              </a:ext>
            </a:extLst>
          </p:cNvPr>
          <p:cNvSpPr txBox="1"/>
          <p:nvPr/>
        </p:nvSpPr>
        <p:spPr>
          <a:xfrm>
            <a:off x="4912940" y="648929"/>
            <a:ext cx="4231060" cy="4357991"/>
          </a:xfrm>
          <a:prstGeom prst="rect">
            <a:avLst/>
          </a:prstGeom>
          <a:noFill/>
          <a:ln>
            <a:noFill/>
          </a:ln>
        </p:spPr>
        <p:txBody>
          <a:bodyPr spcFirstLastPara="1" wrap="square" lIns="91425" tIns="91425" rIns="91425" bIns="91425" anchor="t" anchorCtr="0">
            <a:noAutofit/>
          </a:bodyPr>
          <a:lstStyle/>
          <a:p>
            <a:pPr lvl="0" algn="just"/>
            <a:r>
              <a:rPr lang="en-GB" sz="900" b="1" dirty="0">
                <a:solidFill>
                  <a:srgbClr val="FF0000"/>
                </a:solidFill>
                <a:latin typeface="Montserrat"/>
                <a:ea typeface="Montserrat"/>
                <a:cs typeface="Montserrat"/>
                <a:sym typeface="Montserrat"/>
              </a:rPr>
              <a:t>Limitations of Conventional Image Processing Overcome Using ML/DL Models</a:t>
            </a:r>
            <a:endParaRPr sz="900" b="1" dirty="0">
              <a:solidFill>
                <a:srgbClr val="FF0000"/>
              </a:solidFill>
              <a:latin typeface="Montserrat"/>
              <a:ea typeface="Montserrat"/>
              <a:cs typeface="Montserrat"/>
              <a:sym typeface="Montserrat"/>
            </a:endParaRPr>
          </a:p>
          <a:p>
            <a:pPr marL="457200" lvl="0" indent="-317500" algn="just">
              <a:spcAft>
                <a:spcPts val="600"/>
              </a:spcAft>
              <a:buClr>
                <a:schemeClr val="dk2"/>
              </a:buClr>
              <a:buSzPts val="1400"/>
              <a:buFont typeface="Montserrat Medium"/>
              <a:buChar char="●"/>
            </a:pPr>
            <a:r>
              <a:rPr lang="en-GB" sz="900" dirty="0">
                <a:solidFill>
                  <a:schemeClr val="dk2"/>
                </a:solidFill>
                <a:latin typeface="Montserrat Medium"/>
                <a:ea typeface="Montserrat Medium"/>
                <a:cs typeface="Montserrat Medium"/>
                <a:sym typeface="Montserrat Medium"/>
              </a:rPr>
              <a:t>CNN models for better feature discrimination(for subtle visual differences)</a:t>
            </a:r>
          </a:p>
          <a:p>
            <a:pPr marL="457200" lvl="0" indent="-317500" algn="just">
              <a:spcAft>
                <a:spcPts val="600"/>
              </a:spcAft>
              <a:buClr>
                <a:schemeClr val="dk2"/>
              </a:buClr>
              <a:buSzPts val="1400"/>
              <a:buFont typeface="Montserrat Medium"/>
              <a:buChar char="●"/>
            </a:pPr>
            <a:r>
              <a:rPr lang="en-IN" sz="900" dirty="0">
                <a:solidFill>
                  <a:schemeClr val="dk2"/>
                </a:solidFill>
                <a:latin typeface="Montserrat Medium"/>
                <a:ea typeface="Montserrat Medium"/>
                <a:cs typeface="Montserrat Medium"/>
                <a:sym typeface="Montserrat Medium"/>
              </a:rPr>
              <a:t>Automatic data annotation by using </a:t>
            </a:r>
            <a:r>
              <a:rPr lang="en-US" sz="900" dirty="0">
                <a:solidFill>
                  <a:schemeClr val="dk2"/>
                </a:solidFill>
                <a:latin typeface="Montserrat Medium"/>
                <a:ea typeface="Montserrat Medium"/>
                <a:cs typeface="Montserrat Medium"/>
                <a:sym typeface="Montserrat Medium"/>
              </a:rPr>
              <a:t>transfer learning techniques with pre-trained deep learning models </a:t>
            </a:r>
            <a:r>
              <a:rPr lang="en-IN" sz="900" dirty="0">
                <a:solidFill>
                  <a:schemeClr val="dk2"/>
                </a:solidFill>
                <a:latin typeface="Montserrat Medium"/>
                <a:ea typeface="Montserrat Medium"/>
                <a:cs typeface="Montserrat Medium"/>
                <a:sym typeface="Montserrat Medium"/>
              </a:rPr>
              <a:t> by using </a:t>
            </a:r>
            <a:r>
              <a:rPr lang="en-IN" sz="900" dirty="0" err="1">
                <a:solidFill>
                  <a:schemeClr val="dk2"/>
                </a:solidFill>
                <a:latin typeface="Montserrat Medium"/>
                <a:ea typeface="Montserrat Medium"/>
                <a:cs typeface="Montserrat Medium"/>
                <a:sym typeface="Montserrat Medium"/>
              </a:rPr>
              <a:t>ResNet</a:t>
            </a:r>
            <a:r>
              <a:rPr lang="en-IN" sz="900" dirty="0">
                <a:solidFill>
                  <a:schemeClr val="dk2"/>
                </a:solidFill>
                <a:latin typeface="Montserrat Medium"/>
                <a:ea typeface="Montserrat Medium"/>
                <a:cs typeface="Montserrat Medium"/>
                <a:sym typeface="Montserrat Medium"/>
              </a:rPr>
              <a:t> or VGG</a:t>
            </a:r>
          </a:p>
          <a:p>
            <a:pPr marL="457200" lvl="0" indent="-317500" algn="just">
              <a:spcAft>
                <a:spcPts val="600"/>
              </a:spcAft>
              <a:buClr>
                <a:schemeClr val="dk2"/>
              </a:buClr>
              <a:buSzPts val="1400"/>
              <a:buFont typeface="Montserrat Medium"/>
              <a:buChar char="●"/>
            </a:pPr>
            <a:r>
              <a:rPr lang="en-US" sz="900" dirty="0">
                <a:solidFill>
                  <a:schemeClr val="dk2"/>
                </a:solidFill>
                <a:latin typeface="Montserrat Medium"/>
                <a:ea typeface="Montserrat Medium"/>
                <a:cs typeface="Montserrat Medium"/>
                <a:sym typeface="Montserrat Medium"/>
              </a:rPr>
              <a:t>Capturing intricate visual details for fine-grained classification using YOLO or SSD</a:t>
            </a:r>
          </a:p>
          <a:p>
            <a:pPr marL="457200" lvl="0" indent="-317500" algn="just">
              <a:spcAft>
                <a:spcPts val="600"/>
              </a:spcAft>
              <a:buClr>
                <a:schemeClr val="dk2"/>
              </a:buClr>
              <a:buSzPts val="1400"/>
              <a:buFont typeface="Montserrat Medium"/>
              <a:buChar char="●"/>
            </a:pPr>
            <a:r>
              <a:rPr lang="en-US" sz="900" dirty="0">
                <a:solidFill>
                  <a:schemeClr val="dk2"/>
                </a:solidFill>
                <a:latin typeface="Montserrat Medium"/>
                <a:ea typeface="Montserrat Medium"/>
                <a:cs typeface="Montserrat Medium"/>
                <a:sym typeface="Montserrat Medium"/>
              </a:rPr>
              <a:t>Capture spatial dependencies in the data using Convolutional Neural Networks with recurrent connections (e.g., 3D CNNs) </a:t>
            </a:r>
          </a:p>
          <a:p>
            <a:pPr marL="457200" lvl="0" indent="-317500" algn="just">
              <a:spcAft>
                <a:spcPts val="600"/>
              </a:spcAft>
              <a:buClr>
                <a:schemeClr val="dk2"/>
              </a:buClr>
              <a:buSzPts val="1400"/>
              <a:buFont typeface="Montserrat Medium"/>
              <a:buChar char="●"/>
            </a:pPr>
            <a:r>
              <a:rPr lang="en-IN" sz="900" dirty="0">
                <a:solidFill>
                  <a:schemeClr val="dk2"/>
                </a:solidFill>
                <a:latin typeface="Montserrat Medium"/>
                <a:ea typeface="Montserrat Medium"/>
                <a:cs typeface="Montserrat Medium"/>
                <a:sym typeface="Montserrat Medium"/>
              </a:rPr>
              <a:t>Imbalanced data handling using </a:t>
            </a:r>
            <a:r>
              <a:rPr lang="en-US" sz="900" dirty="0">
                <a:solidFill>
                  <a:schemeClr val="dk2"/>
                </a:solidFill>
                <a:latin typeface="Montserrat Medium"/>
                <a:ea typeface="Montserrat Medium"/>
                <a:cs typeface="Montserrat Medium"/>
                <a:sym typeface="Montserrat Medium"/>
              </a:rPr>
              <a:t>oversampling, </a:t>
            </a:r>
            <a:r>
              <a:rPr lang="en-US" sz="900" dirty="0" err="1">
                <a:solidFill>
                  <a:schemeClr val="dk2"/>
                </a:solidFill>
                <a:latin typeface="Montserrat Medium"/>
                <a:ea typeface="Montserrat Medium"/>
                <a:cs typeface="Montserrat Medium"/>
                <a:sym typeface="Montserrat Medium"/>
              </a:rPr>
              <a:t>undersampling</a:t>
            </a:r>
            <a:r>
              <a:rPr lang="en-US" sz="900" dirty="0">
                <a:solidFill>
                  <a:schemeClr val="dk2"/>
                </a:solidFill>
                <a:latin typeface="Montserrat Medium"/>
                <a:ea typeface="Montserrat Medium"/>
                <a:cs typeface="Montserrat Medium"/>
                <a:sym typeface="Montserrat Medium"/>
              </a:rPr>
              <a:t>, or class weights during training in deep-learning models</a:t>
            </a:r>
          </a:p>
          <a:p>
            <a:pPr marL="457200" lvl="0" indent="-317500" algn="just">
              <a:spcAft>
                <a:spcPts val="600"/>
              </a:spcAft>
              <a:buClr>
                <a:schemeClr val="dk2"/>
              </a:buClr>
              <a:buSzPts val="1400"/>
              <a:buFont typeface="Montserrat Medium"/>
              <a:buChar char="●"/>
            </a:pPr>
            <a:r>
              <a:rPr lang="en-US" sz="900" dirty="0">
                <a:solidFill>
                  <a:schemeClr val="dk2"/>
                </a:solidFill>
                <a:latin typeface="Montserrat Medium"/>
                <a:ea typeface="Montserrat Medium"/>
                <a:cs typeface="Montserrat Medium"/>
                <a:sym typeface="Montserrat Medium"/>
              </a:rPr>
              <a:t>Training with diverse datasets for model adaptability to environmental changes  for encompassing different seasons and weather conditions</a:t>
            </a:r>
          </a:p>
          <a:p>
            <a:pPr marL="457200" lvl="0" indent="-317500" algn="just">
              <a:spcAft>
                <a:spcPts val="600"/>
              </a:spcAft>
              <a:buClr>
                <a:schemeClr val="dk2"/>
              </a:buClr>
              <a:buSzPts val="1400"/>
              <a:buFont typeface="Montserrat Medium"/>
              <a:buChar char="●"/>
            </a:pPr>
            <a:r>
              <a:rPr lang="en-US" sz="900" dirty="0">
                <a:solidFill>
                  <a:schemeClr val="dk2"/>
                </a:solidFill>
                <a:latin typeface="Montserrat Medium"/>
                <a:ea typeface="Montserrat Medium"/>
                <a:cs typeface="Montserrat Medium"/>
                <a:sym typeface="Montserrat Medium"/>
              </a:rPr>
              <a:t>U-Net model for handling variations in object sizes to enable accurate detection and classification across different scales</a:t>
            </a:r>
          </a:p>
          <a:p>
            <a:pPr marL="457200" lvl="0" indent="-317500" algn="just">
              <a:spcAft>
                <a:spcPts val="600"/>
              </a:spcAft>
              <a:buClr>
                <a:schemeClr val="dk2"/>
              </a:buClr>
              <a:buSzPts val="1400"/>
              <a:buFont typeface="Montserrat Medium"/>
              <a:buChar char="●"/>
            </a:pPr>
            <a:r>
              <a:rPr lang="en-US" sz="900" dirty="0">
                <a:solidFill>
                  <a:schemeClr val="dk2"/>
                </a:solidFill>
                <a:latin typeface="Montserrat Medium"/>
                <a:ea typeface="Montserrat Medium"/>
                <a:cs typeface="Montserrat Medium"/>
                <a:sym typeface="Montserrat Medium"/>
              </a:rPr>
              <a:t>To handle shape complexity semantic segmentation using U-Net</a:t>
            </a:r>
          </a:p>
          <a:p>
            <a:pPr marL="457200" lvl="0" indent="-317500" algn="just">
              <a:spcAft>
                <a:spcPts val="600"/>
              </a:spcAft>
              <a:buClr>
                <a:schemeClr val="dk2"/>
              </a:buClr>
              <a:buSzPts val="1400"/>
              <a:buFont typeface="Montserrat Medium"/>
              <a:buChar char="●"/>
            </a:pPr>
            <a:r>
              <a:rPr lang="en-US" sz="900" dirty="0">
                <a:solidFill>
                  <a:schemeClr val="dk2"/>
                </a:solidFill>
                <a:latin typeface="Montserrat Medium"/>
                <a:ea typeface="Montserrat Medium"/>
                <a:cs typeface="Montserrat Medium"/>
                <a:sym typeface="Montserrat Medium"/>
              </a:rPr>
              <a:t>Faster R-CNN model for handling occlusion</a:t>
            </a:r>
            <a:r>
              <a:rPr lang="en-IN" sz="900" dirty="0">
                <a:solidFill>
                  <a:schemeClr val="dk2"/>
                </a:solidFill>
                <a:latin typeface="Montserrat Medium"/>
                <a:ea typeface="Montserrat Medium"/>
                <a:cs typeface="Montserrat Medium"/>
                <a:sym typeface="Montserrat Medium"/>
              </a:rPr>
              <a:t> effect </a:t>
            </a:r>
          </a:p>
          <a:p>
            <a:pPr marL="457200" lvl="0" indent="-317500" algn="just">
              <a:spcAft>
                <a:spcPts val="600"/>
              </a:spcAft>
              <a:buClr>
                <a:schemeClr val="dk2"/>
              </a:buClr>
              <a:buSzPts val="1400"/>
              <a:buFont typeface="Montserrat Medium"/>
              <a:buChar char="●"/>
            </a:pPr>
            <a:r>
              <a:rPr lang="en-IN" sz="900" dirty="0">
                <a:solidFill>
                  <a:schemeClr val="dk2"/>
                </a:solidFill>
                <a:latin typeface="Montserrat Medium"/>
                <a:ea typeface="Montserrat Medium"/>
                <a:cs typeface="Montserrat Medium"/>
                <a:sym typeface="Montserrat Medium"/>
              </a:rPr>
              <a:t>Model pruning and quantization to address real-time processing constraints</a:t>
            </a:r>
          </a:p>
          <a:p>
            <a:pPr marL="457200" lvl="0" indent="-317500" algn="just">
              <a:buClr>
                <a:schemeClr val="dk2"/>
              </a:buClr>
              <a:buSzPts val="1400"/>
              <a:buFont typeface="Montserrat Medium"/>
              <a:buChar char="●"/>
            </a:pPr>
            <a:endParaRPr sz="900" dirty="0">
              <a:solidFill>
                <a:schemeClr val="dk2"/>
              </a:solidFill>
              <a:latin typeface="Montserrat Medium"/>
              <a:ea typeface="Montserrat Medium"/>
              <a:cs typeface="Montserrat Medium"/>
              <a:sym typeface="Montserrat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p:nvPr/>
        </p:nvSpPr>
        <p:spPr>
          <a:xfrm>
            <a:off x="-9150" y="5022350"/>
            <a:ext cx="9153300" cy="121200"/>
          </a:xfrm>
          <a:prstGeom prst="rect">
            <a:avLst/>
          </a:prstGeom>
          <a:solidFill>
            <a:srgbClr val="5847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5847C3"/>
              </a:solidFill>
            </a:endParaRPr>
          </a:p>
        </p:txBody>
      </p:sp>
      <p:sp>
        <p:nvSpPr>
          <p:cNvPr id="75" name="Google Shape;75;p15"/>
          <p:cNvSpPr txBox="1"/>
          <p:nvPr/>
        </p:nvSpPr>
        <p:spPr>
          <a:xfrm>
            <a:off x="-62497" y="554008"/>
            <a:ext cx="8841740" cy="330200"/>
          </a:xfrm>
          <a:prstGeom prst="rect">
            <a:avLst/>
          </a:prstGeom>
          <a:noFill/>
          <a:ln>
            <a:noFill/>
          </a:ln>
        </p:spPr>
        <p:txBody>
          <a:bodyPr spcFirstLastPara="1" wrap="square" lIns="91425" tIns="91425" rIns="91425" bIns="91425" anchor="t" anchorCtr="0">
            <a:noAutofit/>
          </a:bodyPr>
          <a:lstStyle/>
          <a:p>
            <a:pPr algn="ctr"/>
            <a:r>
              <a:rPr lang="en-US" sz="1200" b="1" dirty="0">
                <a:solidFill>
                  <a:schemeClr val="tx1"/>
                </a:solidFill>
                <a:latin typeface="Montserrat" panose="00000500000000000000"/>
                <a:ea typeface="Montserrat" panose="00000500000000000000"/>
                <a:cs typeface="Montserrat" panose="00000500000000000000"/>
                <a:sym typeface="Montserrat" panose="00000500000000000000"/>
              </a:rPr>
              <a:t>DETAILED METHODOLOGY</a:t>
            </a:r>
            <a:endParaRPr sz="1200" b="1" dirty="0">
              <a:solidFill>
                <a:schemeClr val="tx1"/>
              </a:solidFill>
              <a:latin typeface="Montserrat" panose="00000500000000000000"/>
              <a:ea typeface="Montserrat" panose="00000500000000000000"/>
              <a:cs typeface="Montserrat" panose="00000500000000000000"/>
              <a:sym typeface="Montserrat" panose="00000500000000000000"/>
            </a:endParaRPr>
          </a:p>
        </p:txBody>
      </p:sp>
      <p:pic>
        <p:nvPicPr>
          <p:cNvPr id="76" name="Google Shape;76;p15"/>
          <p:cNvPicPr preferRelativeResize="0"/>
          <p:nvPr/>
        </p:nvPicPr>
        <p:blipFill rotWithShape="1">
          <a:blip r:embed="rId3"/>
          <a:srcRect b="85590"/>
          <a:stretch>
            <a:fillRect/>
          </a:stretch>
        </p:blipFill>
        <p:spPr>
          <a:xfrm>
            <a:off x="-260" y="140"/>
            <a:ext cx="9144003" cy="741125"/>
          </a:xfrm>
          <a:prstGeom prst="rect">
            <a:avLst/>
          </a:prstGeom>
          <a:noFill/>
          <a:ln>
            <a:noFill/>
          </a:ln>
        </p:spPr>
      </p:pic>
      <p:sp>
        <p:nvSpPr>
          <p:cNvPr id="7" name="TextBox 6"/>
          <p:cNvSpPr txBox="1"/>
          <p:nvPr/>
        </p:nvSpPr>
        <p:spPr>
          <a:xfrm>
            <a:off x="5549900" y="4029075"/>
            <a:ext cx="3354705" cy="707390"/>
          </a:xfrm>
          <a:prstGeom prst="rect">
            <a:avLst/>
          </a:prstGeom>
          <a:noFill/>
        </p:spPr>
        <p:txBody>
          <a:bodyPr wrap="none" rtlCol="0">
            <a:noAutofit/>
          </a:bodyPr>
          <a:lstStyle/>
          <a:p>
            <a:endParaRPr lang="en-IN" dirty="0">
              <a:latin typeface="Bahnschrift" panose="020B0502040204020203" charset="0"/>
              <a:cs typeface="Bahnschrift" panose="020B0502040204020203" charset="0"/>
            </a:endParaRPr>
          </a:p>
        </p:txBody>
      </p:sp>
      <p:pic>
        <p:nvPicPr>
          <p:cNvPr id="6" name="Picture 5">
            <a:extLst>
              <a:ext uri="{FF2B5EF4-FFF2-40B4-BE49-F238E27FC236}">
                <a16:creationId xmlns:a16="http://schemas.microsoft.com/office/drawing/2014/main" id="{1E3C65B1-7B3D-CB5B-38F3-411499BBE6BE}"/>
              </a:ext>
            </a:extLst>
          </p:cNvPr>
          <p:cNvPicPr>
            <a:picLocks noChangeAspect="1"/>
          </p:cNvPicPr>
          <p:nvPr/>
        </p:nvPicPr>
        <p:blipFill>
          <a:blip r:embed="rId4"/>
          <a:stretch>
            <a:fillRect/>
          </a:stretch>
        </p:blipFill>
        <p:spPr>
          <a:xfrm>
            <a:off x="-9150" y="884208"/>
            <a:ext cx="9103711" cy="4249374"/>
          </a:xfrm>
          <a:prstGeom prst="rect">
            <a:avLst/>
          </a:prstGeom>
        </p:spPr>
      </p:pic>
    </p:spTree>
    <p:extLst>
      <p:ext uri="{BB962C8B-B14F-4D97-AF65-F5344CB8AC3E}">
        <p14:creationId xmlns:p14="http://schemas.microsoft.com/office/powerpoint/2010/main" val="1495074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p:nvPr/>
        </p:nvSpPr>
        <p:spPr>
          <a:xfrm>
            <a:off x="-9150" y="5022350"/>
            <a:ext cx="9153300" cy="121200"/>
          </a:xfrm>
          <a:prstGeom prst="rect">
            <a:avLst/>
          </a:prstGeom>
          <a:solidFill>
            <a:srgbClr val="5847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5847C3"/>
              </a:solidFill>
            </a:endParaRPr>
          </a:p>
        </p:txBody>
      </p:sp>
      <p:pic>
        <p:nvPicPr>
          <p:cNvPr id="90" name="Google Shape;90;p17"/>
          <p:cNvPicPr preferRelativeResize="0"/>
          <p:nvPr/>
        </p:nvPicPr>
        <p:blipFill rotWithShape="1">
          <a:blip r:embed="rId3"/>
          <a:srcRect b="85590"/>
          <a:stretch>
            <a:fillRect/>
          </a:stretch>
        </p:blipFill>
        <p:spPr>
          <a:xfrm>
            <a:off x="0" y="83824"/>
            <a:ext cx="9144003" cy="741125"/>
          </a:xfrm>
          <a:prstGeom prst="rect">
            <a:avLst/>
          </a:prstGeom>
          <a:noFill/>
          <a:ln>
            <a:noFill/>
          </a:ln>
        </p:spPr>
      </p:pic>
      <p:sp>
        <p:nvSpPr>
          <p:cNvPr id="92" name="Google Shape;92;p17"/>
          <p:cNvSpPr txBox="1"/>
          <p:nvPr/>
        </p:nvSpPr>
        <p:spPr>
          <a:xfrm>
            <a:off x="105854" y="2460060"/>
            <a:ext cx="8878200" cy="246303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latin typeface="Montserrat" panose="00000500000000000000"/>
                <a:ea typeface="Montserrat" panose="00000500000000000000"/>
                <a:cs typeface="Montserrat" panose="00000500000000000000"/>
                <a:sym typeface="Montserrat" panose="00000500000000000000"/>
              </a:rPr>
              <a:t>References/Acknowledgement</a:t>
            </a:r>
            <a:endParaRPr b="1" dirty="0">
              <a:solidFill>
                <a:schemeClr val="tx1"/>
              </a:solidFill>
              <a:latin typeface="Montserrat" panose="00000500000000000000"/>
              <a:ea typeface="Montserrat" panose="00000500000000000000"/>
              <a:cs typeface="Montserrat" panose="00000500000000000000"/>
              <a:sym typeface="Montserrat" panose="00000500000000000000"/>
            </a:endParaRPr>
          </a:p>
          <a:p>
            <a:pPr marL="457200" indent="-317500">
              <a:buClr>
                <a:schemeClr val="dk2"/>
              </a:buClr>
              <a:buSzPts val="1400"/>
              <a:buFont typeface="Montserrat Medium" panose="00000600000000000000"/>
              <a:buChar char="●"/>
            </a:pPr>
            <a:r>
              <a:rPr lang="en-IN" sz="1100" dirty="0" err="1">
                <a:effectLst/>
                <a:latin typeface="Times New Roman" panose="02020603050405020304" pitchFamily="18" charset="0"/>
              </a:rPr>
              <a:t>Kucharczyk</a:t>
            </a:r>
            <a:r>
              <a:rPr lang="en-IN" sz="1100" dirty="0">
                <a:effectLst/>
                <a:latin typeface="Times New Roman" panose="02020603050405020304" pitchFamily="18" charset="0"/>
              </a:rPr>
              <a:t>, M., Hay, G. J., </a:t>
            </a:r>
            <a:r>
              <a:rPr lang="en-IN" sz="1100" dirty="0" err="1">
                <a:effectLst/>
                <a:latin typeface="Times New Roman" panose="02020603050405020304" pitchFamily="18" charset="0"/>
              </a:rPr>
              <a:t>Ghaffarian</a:t>
            </a:r>
            <a:r>
              <a:rPr lang="en-IN" sz="1100" dirty="0">
                <a:effectLst/>
                <a:latin typeface="Times New Roman" panose="02020603050405020304" pitchFamily="18" charset="0"/>
              </a:rPr>
              <a:t>, S., &amp; </a:t>
            </a:r>
            <a:r>
              <a:rPr lang="en-IN" sz="1100" dirty="0" err="1">
                <a:effectLst/>
                <a:latin typeface="Times New Roman" panose="02020603050405020304" pitchFamily="18" charset="0"/>
              </a:rPr>
              <a:t>Hugenholtz</a:t>
            </a:r>
            <a:r>
              <a:rPr lang="en-IN" sz="1100" dirty="0">
                <a:effectLst/>
                <a:latin typeface="Times New Roman" panose="02020603050405020304" pitchFamily="18" charset="0"/>
              </a:rPr>
              <a:t>, C. H. (2020). Geographic Object-Based Image Analysis: A Primer and future directions. </a:t>
            </a:r>
            <a:r>
              <a:rPr lang="en-IN" sz="1100" i="1" dirty="0">
                <a:effectLst/>
                <a:latin typeface="Times New Roman" panose="02020603050405020304" pitchFamily="18" charset="0"/>
              </a:rPr>
              <a:t>Remote Sensing</a:t>
            </a:r>
            <a:r>
              <a:rPr lang="en-IN" sz="1100" dirty="0">
                <a:effectLst/>
                <a:latin typeface="Times New Roman" panose="02020603050405020304" pitchFamily="18" charset="0"/>
              </a:rPr>
              <a:t>, </a:t>
            </a:r>
            <a:r>
              <a:rPr lang="en-IN" sz="1100" i="1" dirty="0">
                <a:effectLst/>
                <a:latin typeface="Times New Roman" panose="02020603050405020304" pitchFamily="18" charset="0"/>
              </a:rPr>
              <a:t>12</a:t>
            </a:r>
            <a:r>
              <a:rPr lang="en-IN" sz="1100" dirty="0">
                <a:effectLst/>
                <a:latin typeface="Times New Roman" panose="02020603050405020304" pitchFamily="18" charset="0"/>
              </a:rPr>
              <a:t>(12), 2012. </a:t>
            </a:r>
            <a:r>
              <a:rPr lang="en-IN" sz="1100" dirty="0">
                <a:effectLst/>
                <a:latin typeface="Times New Roman" panose="02020603050405020304" pitchFamily="18" charset="0"/>
                <a:hlinkClick r:id="rId4"/>
              </a:rPr>
              <a:t>https://doi.org/10.3390/rs12122012</a:t>
            </a:r>
            <a:endParaRPr lang="en-IN" sz="1100" dirty="0">
              <a:effectLst/>
              <a:latin typeface="Times New Roman" panose="02020603050405020304" pitchFamily="18" charset="0"/>
            </a:endParaRPr>
          </a:p>
          <a:p>
            <a:pPr marL="457200" indent="-317500">
              <a:buClr>
                <a:schemeClr val="dk2"/>
              </a:buClr>
              <a:buSzPts val="1400"/>
              <a:buFont typeface="Montserrat Medium" panose="00000600000000000000"/>
              <a:buChar char="●"/>
            </a:pPr>
            <a:r>
              <a:rPr lang="en-IN" sz="1050" dirty="0">
                <a:effectLst/>
                <a:latin typeface="Times New Roman" panose="02020603050405020304" pitchFamily="18" charset="0"/>
              </a:rPr>
              <a:t>O’Neil‐Dunne, J., Specialist, G., &amp; Pelletier, K. C. (2011b). Incorporating contextual information into object-based image analysis workflows. </a:t>
            </a:r>
            <a:r>
              <a:rPr lang="en-IN" sz="1050" i="1" dirty="0">
                <a:effectLst/>
                <a:latin typeface="Times New Roman" panose="02020603050405020304" pitchFamily="18" charset="0"/>
              </a:rPr>
              <a:t>INCORPORATING CONTEXTUAL INFORMATION INTO OBJECT-BASED IMAGE  ANALYSIS WORKFLOWS</a:t>
            </a:r>
            <a:r>
              <a:rPr lang="en-IN" sz="1050" dirty="0">
                <a:effectLst/>
                <a:latin typeface="Times New Roman" panose="02020603050405020304" pitchFamily="18" charset="0"/>
              </a:rPr>
              <a:t>, 387–397. </a:t>
            </a:r>
            <a:r>
              <a:rPr lang="en-IN" sz="1050" dirty="0">
                <a:effectLst/>
                <a:latin typeface="Times New Roman" panose="02020603050405020304" pitchFamily="18" charset="0"/>
                <a:hlinkClick r:id="rId5"/>
              </a:rPr>
              <a:t>https://www.asprs.org/a/publications/proceedings/Milwaukee2011/files/ONEILDUNNE.pdf</a:t>
            </a:r>
            <a:endParaRPr lang="en-IN" sz="1050" dirty="0">
              <a:effectLst/>
              <a:latin typeface="Times New Roman" panose="02020603050405020304" pitchFamily="18" charset="0"/>
            </a:endParaRPr>
          </a:p>
          <a:p>
            <a:pPr marL="457200" indent="-317500">
              <a:buClr>
                <a:schemeClr val="dk2"/>
              </a:buClr>
              <a:buSzPts val="1400"/>
              <a:buFont typeface="Montserrat Medium" panose="00000600000000000000"/>
              <a:buChar char="●"/>
            </a:pPr>
            <a:r>
              <a:rPr lang="en-US" sz="1100" dirty="0">
                <a:effectLst/>
                <a:latin typeface="Times New Roman" panose="02020603050405020304" pitchFamily="18" charset="0"/>
              </a:rPr>
              <a:t>Chen, G., Weng, Q., Hay, G. J., &amp; He, Y. (2018). Geographic object-based image analysis (GEOBIA): emerging trends and future opportunities. </a:t>
            </a:r>
            <a:r>
              <a:rPr lang="en-US" sz="1100" i="1" dirty="0" err="1">
                <a:effectLst/>
                <a:latin typeface="Times New Roman" panose="02020603050405020304" pitchFamily="18" charset="0"/>
              </a:rPr>
              <a:t>Giscience</a:t>
            </a:r>
            <a:r>
              <a:rPr lang="en-US" sz="1100" i="1" dirty="0">
                <a:effectLst/>
                <a:latin typeface="Times New Roman" panose="02020603050405020304" pitchFamily="18" charset="0"/>
              </a:rPr>
              <a:t> &amp; Remote Sensing</a:t>
            </a:r>
            <a:r>
              <a:rPr lang="en-US" sz="1100" dirty="0">
                <a:effectLst/>
                <a:latin typeface="Times New Roman" panose="02020603050405020304" pitchFamily="18" charset="0"/>
              </a:rPr>
              <a:t>, </a:t>
            </a:r>
            <a:r>
              <a:rPr lang="en-US" sz="1100" i="1" dirty="0">
                <a:effectLst/>
                <a:latin typeface="Times New Roman" panose="02020603050405020304" pitchFamily="18" charset="0"/>
              </a:rPr>
              <a:t>55</a:t>
            </a:r>
            <a:r>
              <a:rPr lang="en-US" sz="1100" dirty="0">
                <a:effectLst/>
                <a:latin typeface="Times New Roman" panose="02020603050405020304" pitchFamily="18" charset="0"/>
              </a:rPr>
              <a:t>(2), 159–182. </a:t>
            </a:r>
            <a:r>
              <a:rPr lang="en-US" sz="1100" dirty="0">
                <a:effectLst/>
                <a:latin typeface="Times New Roman" panose="02020603050405020304" pitchFamily="18" charset="0"/>
                <a:hlinkClick r:id="rId6"/>
              </a:rPr>
              <a:t>https://doi.org/10.1080/15481603.2018.1426092</a:t>
            </a:r>
            <a:endParaRPr lang="en-US" sz="1100" dirty="0">
              <a:effectLst/>
              <a:latin typeface="Times New Roman" panose="02020603050405020304" pitchFamily="18" charset="0"/>
            </a:endParaRPr>
          </a:p>
          <a:p>
            <a:pPr marL="457200" indent="-317500">
              <a:buClr>
                <a:schemeClr val="dk2"/>
              </a:buClr>
              <a:buSzPts val="1400"/>
              <a:buFont typeface="Montserrat Medium" panose="00000600000000000000"/>
              <a:buChar char="●"/>
            </a:pPr>
            <a:r>
              <a:rPr lang="en-US" sz="1100" dirty="0">
                <a:effectLst/>
                <a:latin typeface="Times New Roman" panose="02020603050405020304" pitchFamily="18" charset="0"/>
              </a:rPr>
              <a:t>Tripathi, M. (2021). Analysis of Convolutional Neural Network-based Image Classification Techniques. </a:t>
            </a:r>
            <a:r>
              <a:rPr lang="en-US" sz="1100" i="1" dirty="0">
                <a:effectLst/>
                <a:latin typeface="Times New Roman" panose="02020603050405020304" pitchFamily="18" charset="0"/>
              </a:rPr>
              <a:t>Journal of Innovative Image Processing</a:t>
            </a:r>
            <a:r>
              <a:rPr lang="en-US" sz="1100" dirty="0">
                <a:effectLst/>
                <a:latin typeface="Times New Roman" panose="02020603050405020304" pitchFamily="18" charset="0"/>
              </a:rPr>
              <a:t>, </a:t>
            </a:r>
            <a:r>
              <a:rPr lang="en-US" sz="1100" i="1" dirty="0">
                <a:effectLst/>
                <a:latin typeface="Times New Roman" panose="02020603050405020304" pitchFamily="18" charset="0"/>
              </a:rPr>
              <a:t>3</a:t>
            </a:r>
            <a:r>
              <a:rPr lang="en-US" sz="1100" dirty="0">
                <a:effectLst/>
                <a:latin typeface="Times New Roman" panose="02020603050405020304" pitchFamily="18" charset="0"/>
              </a:rPr>
              <a:t>(2), 100–117.  https://doi.org/10.36548/jiip.2021.2.003</a:t>
            </a:r>
          </a:p>
          <a:p>
            <a:pPr marL="457200" indent="-317500">
              <a:buClr>
                <a:schemeClr val="dk2"/>
              </a:buClr>
              <a:buSzPts val="1400"/>
              <a:buFont typeface="Montserrat Medium" panose="00000600000000000000"/>
              <a:buChar char="●"/>
            </a:pPr>
            <a:endParaRPr lang="en-US" sz="1100" dirty="0">
              <a:effectLst/>
              <a:latin typeface="Times New Roman" panose="02020603050405020304" pitchFamily="18" charset="0"/>
            </a:endParaRPr>
          </a:p>
          <a:p>
            <a:pPr marL="457200" indent="-317500">
              <a:buClr>
                <a:schemeClr val="dk2"/>
              </a:buClr>
              <a:buSzPts val="1400"/>
              <a:buFont typeface="Montserrat Medium" panose="00000600000000000000"/>
              <a:buChar char="●"/>
            </a:pPr>
            <a:endParaRPr lang="en-IN" sz="1100" dirty="0">
              <a:effectLst/>
              <a:latin typeface="Times New Roman" panose="02020603050405020304" pitchFamily="18" charset="0"/>
            </a:endParaRPr>
          </a:p>
          <a:p>
            <a:pPr marL="457200" indent="-317500">
              <a:buClr>
                <a:schemeClr val="dk2"/>
              </a:buClr>
              <a:buSzPts val="1400"/>
              <a:buFont typeface="Montserrat Medium" panose="00000600000000000000"/>
              <a:buChar char="●"/>
            </a:pPr>
            <a:endParaRPr lang="en-IN" sz="1100" dirty="0">
              <a:effectLst/>
              <a:latin typeface="Times New Roman" panose="02020603050405020304" pitchFamily="18" charset="0"/>
            </a:endParaRPr>
          </a:p>
          <a:p>
            <a:pPr marL="457200" lvl="0" indent="-317500" algn="l" rtl="0">
              <a:spcBef>
                <a:spcPts val="0"/>
              </a:spcBef>
              <a:spcAft>
                <a:spcPts val="0"/>
              </a:spcAft>
              <a:buClr>
                <a:schemeClr val="dk2"/>
              </a:buClr>
              <a:buSzPts val="1400"/>
              <a:buFont typeface="Montserrat Medium" panose="00000600000000000000"/>
              <a:buChar char="●"/>
            </a:pPr>
            <a:endParaRPr b="1" dirty="0">
              <a:solidFill>
                <a:schemeClr val="dk2"/>
              </a:solidFill>
              <a:latin typeface="Montserrat" panose="00000500000000000000"/>
              <a:ea typeface="Montserrat" panose="00000500000000000000"/>
              <a:cs typeface="Montserrat" panose="00000500000000000000"/>
              <a:sym typeface="Montserrat" panose="00000500000000000000"/>
            </a:endParaRPr>
          </a:p>
        </p:txBody>
      </p:sp>
      <p:sp>
        <p:nvSpPr>
          <p:cNvPr id="2" name="Rectangle 1">
            <a:extLst>
              <a:ext uri="{FF2B5EF4-FFF2-40B4-BE49-F238E27FC236}">
                <a16:creationId xmlns:a16="http://schemas.microsoft.com/office/drawing/2014/main" id="{4D0FF8E6-7555-91FB-C9F7-18D8CCD3B0D6}"/>
              </a:ext>
            </a:extLst>
          </p:cNvPr>
          <p:cNvSpPr/>
          <p:nvPr/>
        </p:nvSpPr>
        <p:spPr>
          <a:xfrm>
            <a:off x="3089787" y="719379"/>
            <a:ext cx="3237531" cy="1662488"/>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9843283E-16EE-096E-D35B-C2D9B9C2C323}"/>
              </a:ext>
            </a:extLst>
          </p:cNvPr>
          <p:cNvSpPr txBox="1"/>
          <p:nvPr/>
        </p:nvSpPr>
        <p:spPr>
          <a:xfrm>
            <a:off x="3038169" y="733939"/>
            <a:ext cx="3112170" cy="1254189"/>
          </a:xfrm>
          <a:prstGeom prst="rect">
            <a:avLst/>
          </a:prstGeom>
          <a:noFill/>
        </p:spPr>
        <p:txBody>
          <a:bodyPr wrap="square" rtlCol="0">
            <a:spAutoFit/>
          </a:bodyPr>
          <a:lstStyle/>
          <a:p>
            <a:pPr marL="0" lvl="0" indent="0" algn="l" rtl="0">
              <a:spcBef>
                <a:spcPts val="0"/>
              </a:spcBef>
              <a:spcAft>
                <a:spcPts val="0"/>
              </a:spcAft>
              <a:buNone/>
            </a:pPr>
            <a:r>
              <a:rPr lang="en-GB" sz="1100" b="1" dirty="0">
                <a:solidFill>
                  <a:schemeClr val="tx1"/>
                </a:solidFill>
                <a:latin typeface="Montserrat" panose="00000500000000000000" pitchFamily="2" charset="0"/>
                <a:ea typeface="Montserrat" panose="00000500000000000000"/>
                <a:cs typeface="Montserrat" panose="00000500000000000000"/>
                <a:sym typeface="Montserrat" panose="00000500000000000000"/>
              </a:rPr>
              <a:t>Technologies involved/used:</a:t>
            </a:r>
          </a:p>
          <a:p>
            <a:pPr marL="0" lvl="0" indent="0" algn="l" rtl="0">
              <a:spcBef>
                <a:spcPts val="0"/>
              </a:spcBef>
              <a:spcAft>
                <a:spcPts val="0"/>
              </a:spcAft>
              <a:buNone/>
            </a:pPr>
            <a:endParaRPr lang="en-GB" sz="1200" b="1" dirty="0">
              <a:solidFill>
                <a:schemeClr val="tx1"/>
              </a:solidFill>
              <a:latin typeface="OCR A Extended" panose="02010509020102010303" pitchFamily="50" charset="0"/>
              <a:ea typeface="Montserrat" panose="00000500000000000000"/>
              <a:cs typeface="Montserrat" panose="00000500000000000000"/>
              <a:sym typeface="Montserrat" panose="00000500000000000000"/>
            </a:endParaRPr>
          </a:p>
          <a:p>
            <a:pPr marL="457200" lvl="0" indent="-317500" algn="just" rtl="0">
              <a:spcBef>
                <a:spcPts val="0"/>
              </a:spcBef>
              <a:spcAft>
                <a:spcPts val="0"/>
              </a:spcAft>
              <a:buClr>
                <a:schemeClr val="dk2"/>
              </a:buClr>
              <a:buSzPts val="1400"/>
              <a:buFont typeface="Montserrat Medium" panose="00000600000000000000"/>
              <a:buChar char="●"/>
            </a:pPr>
            <a:r>
              <a:rPr lang="en-GB" sz="1050" b="1" dirty="0">
                <a:solidFill>
                  <a:schemeClr val="bg1"/>
                </a:solidFill>
                <a:latin typeface="Montserrat Medium" panose="00000600000000000000"/>
                <a:ea typeface="Montserrat Medium" panose="00000600000000000000"/>
                <a:cs typeface="Montserrat Medium" panose="00000600000000000000"/>
                <a:sym typeface="Montserrat Medium" panose="00000600000000000000"/>
              </a:rPr>
              <a:t>GIS(Geographic Information System)</a:t>
            </a:r>
          </a:p>
          <a:p>
            <a:pPr marL="457200" lvl="0" indent="-317500" algn="just" rtl="0">
              <a:spcBef>
                <a:spcPts val="0"/>
              </a:spcBef>
              <a:spcAft>
                <a:spcPts val="0"/>
              </a:spcAft>
              <a:buClr>
                <a:schemeClr val="dk2"/>
              </a:buClr>
              <a:buSzPts val="1400"/>
              <a:buFont typeface="Montserrat Medium" panose="00000600000000000000"/>
              <a:buChar char="●"/>
            </a:pPr>
            <a:r>
              <a:rPr lang="en-GB" sz="1050" b="1" dirty="0">
                <a:solidFill>
                  <a:schemeClr val="bg1"/>
                </a:solidFill>
                <a:latin typeface="Montserrat Medium" panose="00000600000000000000"/>
                <a:ea typeface="Montserrat Medium" panose="00000600000000000000"/>
                <a:cs typeface="Montserrat Medium" panose="00000600000000000000"/>
                <a:sym typeface="Montserrat Medium" panose="00000600000000000000"/>
              </a:rPr>
              <a:t>Remote Sensing</a:t>
            </a:r>
          </a:p>
          <a:p>
            <a:pPr marL="457200" lvl="0" indent="-317500" algn="just" rtl="0">
              <a:spcBef>
                <a:spcPts val="0"/>
              </a:spcBef>
              <a:spcAft>
                <a:spcPts val="0"/>
              </a:spcAft>
              <a:buClr>
                <a:schemeClr val="dk2"/>
              </a:buClr>
              <a:buSzPts val="1400"/>
              <a:buFont typeface="Montserrat Medium" panose="00000600000000000000"/>
              <a:buChar char="●"/>
            </a:pPr>
            <a:r>
              <a:rPr lang="en-GB" sz="1050" b="1" dirty="0">
                <a:solidFill>
                  <a:schemeClr val="bg1"/>
                </a:solidFill>
                <a:latin typeface="Montserrat Medium" panose="00000600000000000000"/>
                <a:ea typeface="Montserrat Medium" panose="00000600000000000000"/>
                <a:cs typeface="Montserrat Medium" panose="00000600000000000000"/>
                <a:sym typeface="Montserrat Medium" panose="00000600000000000000"/>
              </a:rPr>
              <a:t>Digital Image Processing</a:t>
            </a:r>
          </a:p>
          <a:p>
            <a:pPr marL="457200" lvl="0" indent="-317500" algn="just" rtl="0">
              <a:spcBef>
                <a:spcPts val="0"/>
              </a:spcBef>
              <a:spcAft>
                <a:spcPts val="0"/>
              </a:spcAft>
              <a:buClr>
                <a:schemeClr val="dk2"/>
              </a:buClr>
              <a:buSzPts val="1400"/>
              <a:buFont typeface="Montserrat Medium" panose="00000600000000000000"/>
              <a:buChar char="●"/>
            </a:pPr>
            <a:r>
              <a:rPr lang="en-GB" sz="1050" b="1" dirty="0">
                <a:solidFill>
                  <a:schemeClr val="bg1"/>
                </a:solidFill>
                <a:latin typeface="Montserrat Medium" panose="00000600000000000000"/>
                <a:ea typeface="Montserrat" panose="00000500000000000000"/>
                <a:cs typeface="Montserrat" panose="00000500000000000000"/>
                <a:sym typeface="Montserrat Medium" panose="00000600000000000000"/>
              </a:rPr>
              <a:t>AI/ML/DL(CNN)</a:t>
            </a:r>
          </a:p>
          <a:p>
            <a:pPr marL="457200" lvl="0" indent="-317500" algn="just" rtl="0">
              <a:spcBef>
                <a:spcPts val="0"/>
              </a:spcBef>
              <a:spcAft>
                <a:spcPts val="0"/>
              </a:spcAft>
              <a:buClr>
                <a:schemeClr val="dk2"/>
              </a:buClr>
              <a:buSzPts val="1400"/>
              <a:buFont typeface="Montserrat Medium" panose="00000600000000000000"/>
              <a:buChar char="●"/>
            </a:pPr>
            <a:r>
              <a:rPr lang="en-GB" sz="1050" b="1" dirty="0">
                <a:solidFill>
                  <a:schemeClr val="bg1"/>
                </a:solidFill>
                <a:latin typeface="Montserrat Medium" panose="00000600000000000000"/>
                <a:ea typeface="Montserrat" panose="00000500000000000000"/>
                <a:cs typeface="Montserrat" panose="00000500000000000000"/>
                <a:sym typeface="Montserrat Medium" panose="00000600000000000000"/>
              </a:rPr>
              <a:t>OBIA (Object-Based Image Analysis)</a:t>
            </a:r>
          </a:p>
        </p:txBody>
      </p:sp>
      <p:sp>
        <p:nvSpPr>
          <p:cNvPr id="4" name="Rectangle 3">
            <a:extLst>
              <a:ext uri="{FF2B5EF4-FFF2-40B4-BE49-F238E27FC236}">
                <a16:creationId xmlns:a16="http://schemas.microsoft.com/office/drawing/2014/main" id="{D3AA67A6-35A4-C2F6-0DF2-ED7A855F166E}"/>
              </a:ext>
            </a:extLst>
          </p:cNvPr>
          <p:cNvSpPr/>
          <p:nvPr/>
        </p:nvSpPr>
        <p:spPr>
          <a:xfrm>
            <a:off x="88231" y="719378"/>
            <a:ext cx="3001556" cy="1662488"/>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l" rtl="0">
              <a:spcBef>
                <a:spcPts val="0"/>
              </a:spcBef>
              <a:spcAft>
                <a:spcPts val="0"/>
              </a:spcAft>
              <a:buNone/>
            </a:pPr>
            <a:r>
              <a:rPr lang="en-GB" sz="1050" b="1" dirty="0">
                <a:solidFill>
                  <a:schemeClr val="tx1"/>
                </a:solidFill>
                <a:latin typeface="Microsoft YaHei" panose="020B0503020204020204" pitchFamily="34" charset="-122"/>
                <a:ea typeface="Microsoft YaHei" panose="020B0503020204020204" pitchFamily="34" charset="-122"/>
                <a:cs typeface="Montserrat" panose="00000500000000000000"/>
                <a:sym typeface="Montserrat" panose="00000500000000000000"/>
              </a:rPr>
              <a:t>Tools and devices used in development:</a:t>
            </a:r>
          </a:p>
          <a:p>
            <a:pPr marL="285750" lvl="0" indent="-285750" algn="l" rtl="0">
              <a:spcBef>
                <a:spcPts val="0"/>
              </a:spcBef>
              <a:spcAft>
                <a:spcPts val="0"/>
              </a:spcAft>
              <a:buFont typeface="Arial" panose="020B0604020202020204" pitchFamily="34" charset="0"/>
              <a:buChar char="•"/>
            </a:pPr>
            <a:r>
              <a:rPr lang="en-GB" sz="1050" b="1" dirty="0">
                <a:solidFill>
                  <a:schemeClr val="bg1"/>
                </a:solidFill>
                <a:latin typeface="Montserrat Medium" panose="00000600000000000000" pitchFamily="2" charset="0"/>
                <a:ea typeface="Montserrat" panose="00000500000000000000"/>
                <a:cs typeface="Montserrat" panose="00000500000000000000"/>
                <a:sym typeface="Montserrat" panose="00000500000000000000"/>
              </a:rPr>
              <a:t>eCognition</a:t>
            </a:r>
          </a:p>
          <a:p>
            <a:pPr marL="285750" lvl="0" indent="-285750" algn="l" rtl="0">
              <a:spcBef>
                <a:spcPts val="0"/>
              </a:spcBef>
              <a:spcAft>
                <a:spcPts val="0"/>
              </a:spcAft>
              <a:buFont typeface="Arial" panose="020B0604020202020204" pitchFamily="34" charset="0"/>
              <a:buChar char="•"/>
            </a:pPr>
            <a:r>
              <a:rPr lang="en-GB" sz="1050" b="1" dirty="0">
                <a:solidFill>
                  <a:schemeClr val="bg1"/>
                </a:solidFill>
                <a:latin typeface="Montserrat Medium" panose="00000600000000000000" pitchFamily="2" charset="0"/>
                <a:ea typeface="Montserrat" panose="00000500000000000000"/>
                <a:cs typeface="Montserrat" panose="00000500000000000000"/>
                <a:sym typeface="Montserrat" panose="00000500000000000000"/>
              </a:rPr>
              <a:t>GRASS GIS </a:t>
            </a:r>
          </a:p>
          <a:p>
            <a:pPr marL="285750" lvl="0" indent="-285750" algn="l" rtl="0">
              <a:spcBef>
                <a:spcPts val="0"/>
              </a:spcBef>
              <a:spcAft>
                <a:spcPts val="0"/>
              </a:spcAft>
              <a:buFont typeface="Arial" panose="020B0604020202020204" pitchFamily="34" charset="0"/>
              <a:buChar char="•"/>
            </a:pPr>
            <a:r>
              <a:rPr lang="en-GB" sz="1050" b="1" dirty="0">
                <a:solidFill>
                  <a:schemeClr val="bg1"/>
                </a:solidFill>
                <a:latin typeface="Montserrat Medium" panose="00000600000000000000" pitchFamily="2" charset="0"/>
                <a:ea typeface="Montserrat" panose="00000500000000000000"/>
                <a:cs typeface="Montserrat" panose="00000500000000000000"/>
                <a:sym typeface="Montserrat" panose="00000500000000000000"/>
              </a:rPr>
              <a:t>QGIS</a:t>
            </a:r>
          </a:p>
          <a:p>
            <a:pPr marL="285750" lvl="0" indent="-285750" algn="l" rtl="0">
              <a:spcBef>
                <a:spcPts val="0"/>
              </a:spcBef>
              <a:spcAft>
                <a:spcPts val="0"/>
              </a:spcAft>
              <a:buFont typeface="Arial" panose="020B0604020202020204" pitchFamily="34" charset="0"/>
              <a:buChar char="•"/>
            </a:pPr>
            <a:r>
              <a:rPr lang="en-GB" sz="1050" b="1" dirty="0">
                <a:solidFill>
                  <a:schemeClr val="bg1"/>
                </a:solidFill>
                <a:latin typeface="Montserrat Medium" panose="00000600000000000000" pitchFamily="2" charset="0"/>
                <a:ea typeface="Montserrat" panose="00000500000000000000"/>
                <a:cs typeface="Montserrat" panose="00000500000000000000"/>
                <a:sym typeface="Montserrat" panose="00000500000000000000"/>
              </a:rPr>
              <a:t>ERDAS IMAGINE</a:t>
            </a:r>
          </a:p>
          <a:p>
            <a:pPr marL="285750" lvl="0" indent="-285750" algn="l" rtl="0">
              <a:spcBef>
                <a:spcPts val="0"/>
              </a:spcBef>
              <a:spcAft>
                <a:spcPts val="0"/>
              </a:spcAft>
              <a:buFont typeface="Arial" panose="020B0604020202020204" pitchFamily="34" charset="0"/>
              <a:buChar char="•"/>
            </a:pPr>
            <a:r>
              <a:rPr lang="en-GB" sz="1050" b="1" dirty="0">
                <a:solidFill>
                  <a:schemeClr val="bg1"/>
                </a:solidFill>
                <a:latin typeface="Montserrat Medium" panose="00000600000000000000" pitchFamily="2" charset="0"/>
                <a:ea typeface="Montserrat" panose="00000500000000000000"/>
                <a:cs typeface="Montserrat" panose="00000500000000000000"/>
                <a:sym typeface="Montserrat" panose="00000500000000000000"/>
              </a:rPr>
              <a:t>OpenCV</a:t>
            </a:r>
          </a:p>
          <a:p>
            <a:pPr marL="285750" lvl="0" indent="-285750" algn="l" rtl="0">
              <a:spcBef>
                <a:spcPts val="0"/>
              </a:spcBef>
              <a:spcAft>
                <a:spcPts val="0"/>
              </a:spcAft>
              <a:buFont typeface="Arial" panose="020B0604020202020204" pitchFamily="34" charset="0"/>
              <a:buChar char="•"/>
            </a:pPr>
            <a:r>
              <a:rPr lang="en-GB" sz="1050" b="1" dirty="0">
                <a:solidFill>
                  <a:schemeClr val="bg1"/>
                </a:solidFill>
                <a:latin typeface="Montserrat Medium" panose="00000600000000000000" pitchFamily="2" charset="0"/>
                <a:ea typeface="Montserrat" panose="00000500000000000000"/>
                <a:cs typeface="Montserrat" panose="00000500000000000000"/>
                <a:sym typeface="Montserrat" panose="00000500000000000000"/>
              </a:rPr>
              <a:t>PyTorch</a:t>
            </a:r>
          </a:p>
          <a:p>
            <a:pPr marL="285750" indent="-285750">
              <a:buFont typeface="Arial" panose="020B0604020202020204" pitchFamily="34" charset="0"/>
              <a:buChar char="•"/>
            </a:pPr>
            <a:r>
              <a:rPr lang="en-GB" sz="1050" b="1" dirty="0">
                <a:solidFill>
                  <a:schemeClr val="bg1"/>
                </a:solidFill>
                <a:latin typeface="Montserrat Medium" panose="00000600000000000000" pitchFamily="2" charset="0"/>
                <a:ea typeface="Montserrat" panose="00000500000000000000"/>
                <a:cs typeface="Montserrat" panose="00000500000000000000"/>
                <a:sym typeface="Montserrat" panose="00000500000000000000"/>
              </a:rPr>
              <a:t>TensorFlow</a:t>
            </a:r>
          </a:p>
          <a:p>
            <a:pPr marL="285750" lvl="0" indent="-285750" algn="l" rtl="0">
              <a:spcBef>
                <a:spcPts val="0"/>
              </a:spcBef>
              <a:spcAft>
                <a:spcPts val="0"/>
              </a:spcAft>
              <a:buFont typeface="Arial" panose="020B0604020202020204" pitchFamily="34" charset="0"/>
              <a:buChar char="•"/>
            </a:pPr>
            <a:r>
              <a:rPr lang="en-GB" sz="1050" b="1" dirty="0">
                <a:solidFill>
                  <a:schemeClr val="bg1"/>
                </a:solidFill>
                <a:latin typeface="Montserrat Medium" panose="00000600000000000000" pitchFamily="2" charset="0"/>
                <a:ea typeface="Montserrat" panose="00000500000000000000"/>
                <a:cs typeface="Montserrat" panose="00000500000000000000"/>
                <a:sym typeface="Montserrat" panose="00000500000000000000"/>
              </a:rPr>
              <a:t>Jupyter Notebook</a:t>
            </a:r>
          </a:p>
        </p:txBody>
      </p:sp>
      <p:sp>
        <p:nvSpPr>
          <p:cNvPr id="5" name="Rectangle 4">
            <a:extLst>
              <a:ext uri="{FF2B5EF4-FFF2-40B4-BE49-F238E27FC236}">
                <a16:creationId xmlns:a16="http://schemas.microsoft.com/office/drawing/2014/main" id="{E90B36B5-8196-5023-BD1C-D23A790DF068}"/>
              </a:ext>
            </a:extLst>
          </p:cNvPr>
          <p:cNvSpPr/>
          <p:nvPr/>
        </p:nvSpPr>
        <p:spPr>
          <a:xfrm>
            <a:off x="6349395" y="719379"/>
            <a:ext cx="2772531" cy="1662487"/>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b="1" dirty="0">
                <a:solidFill>
                  <a:schemeClr val="tx1"/>
                </a:solidFill>
                <a:latin typeface="Montserrat" panose="00000500000000000000" pitchFamily="2" charset="0"/>
              </a:rPr>
              <a:t>Performance matrix and outcomes</a:t>
            </a:r>
          </a:p>
          <a:p>
            <a:endParaRPr lang="en-US" sz="1100" b="1" dirty="0">
              <a:solidFill>
                <a:schemeClr val="tx1"/>
              </a:solidFill>
              <a:latin typeface="Montserrat" panose="00000500000000000000" pitchFamily="2" charset="0"/>
            </a:endParaRPr>
          </a:p>
          <a:p>
            <a:pPr marL="285750" indent="-285750">
              <a:buFont typeface="Wingdings" panose="05000000000000000000" pitchFamily="2" charset="2"/>
              <a:buChar char="ü"/>
            </a:pPr>
            <a:r>
              <a:rPr lang="en-IN" sz="1050" b="1" i="0" dirty="0">
                <a:effectLst/>
                <a:latin typeface="Montserrat" panose="00000500000000000000" pitchFamily="2" charset="0"/>
              </a:rPr>
              <a:t>Good Spatial Precision</a:t>
            </a:r>
            <a:r>
              <a:rPr lang="en-IN" sz="1050" i="0" dirty="0">
                <a:solidFill>
                  <a:schemeClr val="tx1"/>
                </a:solidFill>
                <a:effectLst/>
                <a:latin typeface="Montserrat" panose="00000500000000000000" pitchFamily="2" charset="0"/>
              </a:rPr>
              <a:t>: Intersection over Union(</a:t>
            </a:r>
            <a:r>
              <a:rPr lang="en-IN" sz="1050" i="0" dirty="0" err="1">
                <a:solidFill>
                  <a:schemeClr val="tx1"/>
                </a:solidFill>
                <a:effectLst/>
                <a:latin typeface="Montserrat" panose="00000500000000000000" pitchFamily="2" charset="0"/>
              </a:rPr>
              <a:t>IoU</a:t>
            </a:r>
            <a:r>
              <a:rPr lang="en-IN" sz="1050" i="0" dirty="0">
                <a:solidFill>
                  <a:schemeClr val="tx1"/>
                </a:solidFill>
                <a:effectLst/>
                <a:latin typeface="Montserrat" panose="00000500000000000000" pitchFamily="2" charset="0"/>
              </a:rPr>
              <a:t>). </a:t>
            </a:r>
          </a:p>
          <a:p>
            <a:pPr marL="285750" indent="-285750">
              <a:buFont typeface="Wingdings" panose="05000000000000000000" pitchFamily="2" charset="2"/>
              <a:buChar char="ü"/>
            </a:pPr>
            <a:r>
              <a:rPr lang="en-US" sz="1050" b="1" i="0" dirty="0">
                <a:effectLst/>
                <a:latin typeface="Montserrat" panose="00000500000000000000" pitchFamily="2" charset="0"/>
              </a:rPr>
              <a:t>Holistic Class Inclusion and Adaptability.</a:t>
            </a:r>
            <a:endParaRPr lang="en-IN" sz="1050" b="1" dirty="0">
              <a:solidFill>
                <a:schemeClr val="tx1"/>
              </a:solidFill>
              <a:latin typeface="Montserrat" panose="00000500000000000000" pitchFamily="2" charset="0"/>
            </a:endParaRPr>
          </a:p>
          <a:p>
            <a:pPr marL="285750" indent="-285750">
              <a:buFont typeface="Wingdings" panose="05000000000000000000" pitchFamily="2" charset="2"/>
              <a:buChar char="ü"/>
            </a:pPr>
            <a:r>
              <a:rPr lang="en-IN" sz="1050" b="1" i="0" dirty="0">
                <a:effectLst/>
                <a:latin typeface="Montserrat" panose="00000500000000000000" pitchFamily="2" charset="0"/>
              </a:rPr>
              <a:t>Comprehensive Evaluation Mastery.</a:t>
            </a:r>
            <a:br>
              <a:rPr lang="en-US" sz="1050" b="1" dirty="0">
                <a:latin typeface="Montserrat" panose="00000500000000000000" pitchFamily="2" charset="0"/>
              </a:rPr>
            </a:br>
            <a:r>
              <a:rPr lang="en-US" sz="1050" b="1" dirty="0">
                <a:latin typeface="Montserrat" panose="00000500000000000000" pitchFamily="2" charset="0"/>
              </a:rPr>
              <a:t> </a:t>
            </a:r>
            <a:endParaRPr lang="en-IN" sz="1050" b="1" dirty="0">
              <a:latin typeface="Montserrat" panose="00000500000000000000" pitchFamily="2"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1822</TotalTime>
  <Words>904</Words>
  <Application>Microsoft Office PowerPoint</Application>
  <PresentationFormat>On-screen Show (16:9)</PresentationFormat>
  <Paragraphs>84</Paragraphs>
  <Slides>5</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vt:i4>
      </vt:variant>
    </vt:vector>
  </HeadingPairs>
  <TitlesOfParts>
    <vt:vector size="15" baseType="lpstr">
      <vt:lpstr>Montserrat</vt:lpstr>
      <vt:lpstr>Microsoft YaHei</vt:lpstr>
      <vt:lpstr>Times New Roman</vt:lpstr>
      <vt:lpstr>Montserrat Medium</vt:lpstr>
      <vt:lpstr>Arial</vt:lpstr>
      <vt:lpstr>Wingdings</vt:lpstr>
      <vt:lpstr>OCR A Extended</vt:lpstr>
      <vt:lpstr>Bahnschrift</vt:lpstr>
      <vt:lpstr>Bookman Old Style</vt:lpstr>
      <vt:lpstr>Simple Light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 A Y</dc:creator>
  <cp:lastModifiedBy>J A Y</cp:lastModifiedBy>
  <cp:revision>19</cp:revision>
  <dcterms:created xsi:type="dcterms:W3CDTF">2023-12-16T09:07:00Z</dcterms:created>
  <dcterms:modified xsi:type="dcterms:W3CDTF">2023-12-23T09:42:33Z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2A4C64285AE5466DA7870D5339D4786A_13</vt:lpwstr>
  </property>
  <property fmtid="{D5CDD505-2E9C-101B-9397-08002B2CF9AE}" pid="3" name="KSOProductBuildVer">
    <vt:lpwstr>1033-12.2.0.13359</vt:lpwstr>
  </property>
</Properties>
</file>