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Lst>
  <p:sldSz cx="9144000" cy="5143500"/>
  <p:notesSz cx="6858000" cy="9144000"/>
  <p:embeddedFontLst>
    <p:embeddedFont>
      <p:font typeface="Montserrat"/>
      <p:regular r:id="rId12"/>
      <p:bold r:id="rId13"/>
      <p:italic r:id="rId14"/>
    </p:embeddedFont>
    <p:embeddedFont>
      <p:font typeface="Montserrat Medium"/>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32" userDrawn="1">
          <p15:clr>
            <a:srgbClr val="747775"/>
          </p15:clr>
        </p15:guide>
        <p15:guide id="2" pos="2829"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32"/>
        <p:guide pos="282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28e49f03f55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8e49f03f55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26294ec54e2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294ec54e2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g26294ec54e2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6294ec54e2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g263eb036c75_1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3eb036c75_1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1"/>
          <a:stretch>
            <a:fillRect/>
          </a:stretch>
        </p:blipFill>
        <p:spPr>
          <a:xfrm>
            <a:off x="0" y="0"/>
            <a:ext cx="9143997" cy="5143499"/>
          </a:xfrm>
          <a:prstGeom prst="rect">
            <a:avLst/>
          </a:prstGeom>
          <a:noFill/>
          <a:ln>
            <a:noFill/>
          </a:ln>
        </p:spPr>
      </p:pic>
      <p:sp>
        <p:nvSpPr>
          <p:cNvPr id="55" name="Google Shape;55;p13"/>
          <p:cNvSpPr txBox="1"/>
          <p:nvPr/>
        </p:nvSpPr>
        <p:spPr>
          <a:xfrm>
            <a:off x="85200" y="3080626"/>
            <a:ext cx="8973600" cy="643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b="1">
                <a:solidFill>
                  <a:schemeClr val="dk2"/>
                </a:solidFill>
                <a:latin typeface="Montserrat"/>
                <a:ea typeface="Montserrat"/>
                <a:cs typeface="Montserrat"/>
                <a:sym typeface="Montserrat"/>
              </a:rPr>
              <a:t>Team Name: </a:t>
            </a:r>
            <a:endParaRPr b="1">
              <a:solidFill>
                <a:schemeClr val="dk2"/>
              </a:solidFill>
              <a:latin typeface="Montserrat"/>
              <a:ea typeface="Montserrat"/>
              <a:cs typeface="Montserrat"/>
              <a:sym typeface="Montserrat"/>
            </a:endParaRPr>
          </a:p>
          <a:p>
            <a:pPr marL="0" lvl="0" indent="0" algn="l" rtl="0">
              <a:lnSpc>
                <a:spcPct val="150000"/>
              </a:lnSpc>
              <a:spcBef>
                <a:spcPts val="0"/>
              </a:spcBef>
              <a:spcAft>
                <a:spcPts val="0"/>
              </a:spcAft>
              <a:buNone/>
            </a:pPr>
            <a:r>
              <a:rPr lang="en-GB" b="1">
                <a:solidFill>
                  <a:schemeClr val="dk2"/>
                </a:solidFill>
                <a:latin typeface="Montserrat"/>
                <a:ea typeface="Montserrat"/>
                <a:cs typeface="Montserrat"/>
                <a:sym typeface="Montserrat"/>
              </a:rPr>
              <a:t>Name of College/University: </a:t>
            </a:r>
            <a:endParaRPr b="1">
              <a:solidFill>
                <a:schemeClr val="dk2"/>
              </a:solidFill>
              <a:latin typeface="Montserrat"/>
              <a:ea typeface="Montserrat"/>
              <a:cs typeface="Montserrat"/>
              <a:sym typeface="Montserrat"/>
            </a:endParaRPr>
          </a:p>
        </p:txBody>
      </p:sp>
      <p:sp>
        <p:nvSpPr>
          <p:cNvPr id="56" name="Google Shape;56;p13"/>
          <p:cNvSpPr txBox="1"/>
          <p:nvPr/>
        </p:nvSpPr>
        <p:spPr>
          <a:xfrm>
            <a:off x="85200" y="3724425"/>
            <a:ext cx="9058800" cy="42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b="1">
                <a:solidFill>
                  <a:schemeClr val="dk2"/>
                </a:solidFill>
                <a:latin typeface="Montserrat"/>
                <a:ea typeface="Montserrat"/>
                <a:cs typeface="Montserrat"/>
                <a:sym typeface="Montserrat"/>
              </a:rPr>
              <a:t>Team Member Details:</a:t>
            </a:r>
            <a:endParaRPr b="1">
              <a:solidFill>
                <a:schemeClr val="dk2"/>
              </a:solidFill>
              <a:latin typeface="Montserrat"/>
              <a:ea typeface="Montserrat"/>
              <a:cs typeface="Montserrat"/>
              <a:sym typeface="Montserrat"/>
            </a:endParaRPr>
          </a:p>
        </p:txBody>
      </p:sp>
      <p:sp>
        <p:nvSpPr>
          <p:cNvPr id="57" name="Google Shape;57;p13"/>
          <p:cNvSpPr txBox="1"/>
          <p:nvPr/>
        </p:nvSpPr>
        <p:spPr>
          <a:xfrm>
            <a:off x="85200" y="4145633"/>
            <a:ext cx="4486800" cy="351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Montserrat Medium"/>
              <a:buChar char="●"/>
            </a:pPr>
            <a:r>
              <a:rPr lang="en-GB">
                <a:solidFill>
                  <a:schemeClr val="dk2"/>
                </a:solidFill>
                <a:latin typeface="Montserrat Medium"/>
                <a:ea typeface="Montserrat Medium"/>
                <a:cs typeface="Montserrat Medium"/>
                <a:sym typeface="Montserrat Medium"/>
              </a:rPr>
              <a:t>&lt;Member 1 Name&gt;</a:t>
            </a:r>
            <a:endParaRPr>
              <a:solidFill>
                <a:schemeClr val="dk2"/>
              </a:solidFill>
              <a:latin typeface="Montserrat Medium"/>
              <a:ea typeface="Montserrat Medium"/>
              <a:cs typeface="Montserrat Medium"/>
              <a:sym typeface="Montserrat Medium"/>
            </a:endParaRPr>
          </a:p>
        </p:txBody>
      </p:sp>
      <p:sp>
        <p:nvSpPr>
          <p:cNvPr id="58" name="Google Shape;58;p13"/>
          <p:cNvSpPr txBox="1"/>
          <p:nvPr/>
        </p:nvSpPr>
        <p:spPr>
          <a:xfrm>
            <a:off x="85200" y="4497233"/>
            <a:ext cx="4486800" cy="351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Montserrat Medium"/>
              <a:buChar char="●"/>
            </a:pPr>
            <a:r>
              <a:rPr lang="en-GB">
                <a:solidFill>
                  <a:schemeClr val="dk2"/>
                </a:solidFill>
                <a:latin typeface="Montserrat Medium"/>
                <a:ea typeface="Montserrat Medium"/>
                <a:cs typeface="Montserrat Medium"/>
                <a:sym typeface="Montserrat Medium"/>
              </a:rPr>
              <a:t>&lt;Member 2 Name&gt;</a:t>
            </a:r>
            <a:endParaRPr>
              <a:solidFill>
                <a:schemeClr val="dk2"/>
              </a:solidFill>
              <a:latin typeface="Montserrat Medium"/>
              <a:ea typeface="Montserrat Medium"/>
              <a:cs typeface="Montserrat Medium"/>
              <a:sym typeface="Montserrat Medium"/>
            </a:endParaRPr>
          </a:p>
        </p:txBody>
      </p:sp>
      <p:sp>
        <p:nvSpPr>
          <p:cNvPr id="59" name="Google Shape;59;p13"/>
          <p:cNvSpPr txBox="1"/>
          <p:nvPr/>
        </p:nvSpPr>
        <p:spPr>
          <a:xfrm>
            <a:off x="4657200" y="4145633"/>
            <a:ext cx="4486800" cy="351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Montserrat Medium"/>
              <a:buChar char="●"/>
            </a:pPr>
            <a:r>
              <a:rPr lang="en-GB">
                <a:solidFill>
                  <a:schemeClr val="dk2"/>
                </a:solidFill>
                <a:latin typeface="Montserrat Medium"/>
                <a:ea typeface="Montserrat Medium"/>
                <a:cs typeface="Montserrat Medium"/>
                <a:sym typeface="Montserrat Medium"/>
              </a:rPr>
              <a:t>&lt;Member 3 Name&gt;</a:t>
            </a:r>
            <a:endParaRPr>
              <a:solidFill>
                <a:schemeClr val="dk2"/>
              </a:solidFill>
              <a:latin typeface="Montserrat Medium"/>
              <a:ea typeface="Montserrat Medium"/>
              <a:cs typeface="Montserrat Medium"/>
              <a:sym typeface="Montserrat Medium"/>
            </a:endParaRPr>
          </a:p>
        </p:txBody>
      </p:sp>
      <p:sp>
        <p:nvSpPr>
          <p:cNvPr id="60" name="Google Shape;60;p13"/>
          <p:cNvSpPr txBox="1"/>
          <p:nvPr/>
        </p:nvSpPr>
        <p:spPr>
          <a:xfrm>
            <a:off x="4657200" y="4497233"/>
            <a:ext cx="4486800" cy="351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Montserrat Medium"/>
              <a:buChar char="●"/>
            </a:pPr>
            <a:r>
              <a:rPr lang="en-GB">
                <a:solidFill>
                  <a:schemeClr val="dk2"/>
                </a:solidFill>
                <a:latin typeface="Montserrat Medium"/>
                <a:ea typeface="Montserrat Medium"/>
                <a:cs typeface="Montserrat Medium"/>
                <a:sym typeface="Montserrat Medium"/>
              </a:rPr>
              <a:t>&lt;Member 4 Name&gt;</a:t>
            </a:r>
            <a:endParaRPr>
              <a:solidFill>
                <a:schemeClr val="dk2"/>
              </a:solidFill>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4"/>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sp>
        <p:nvSpPr>
          <p:cNvPr id="66" name="Google Shape;66;p14"/>
          <p:cNvSpPr txBox="1"/>
          <p:nvPr/>
        </p:nvSpPr>
        <p:spPr>
          <a:xfrm>
            <a:off x="224850" y="741125"/>
            <a:ext cx="85338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dk2"/>
                </a:solidFill>
                <a:latin typeface="Montserrat"/>
                <a:ea typeface="Montserrat"/>
                <a:cs typeface="Montserrat"/>
                <a:sym typeface="Montserrat"/>
              </a:rPr>
              <a:t>Problem Statement:</a:t>
            </a:r>
            <a:endParaRPr sz="1600" b="1">
              <a:solidFill>
                <a:schemeClr val="dk2"/>
              </a:solidFill>
              <a:latin typeface="Montserrat"/>
              <a:ea typeface="Montserrat"/>
              <a:cs typeface="Montserrat"/>
              <a:sym typeface="Montserrat"/>
            </a:endParaRPr>
          </a:p>
        </p:txBody>
      </p:sp>
      <p:pic>
        <p:nvPicPr>
          <p:cNvPr id="67" name="Google Shape;67;p14"/>
          <p:cNvPicPr preferRelativeResize="0"/>
          <p:nvPr/>
        </p:nvPicPr>
        <p:blipFill rotWithShape="1">
          <a:blip r:embed="rId1"/>
          <a:srcRect b="85590"/>
          <a:stretch>
            <a:fillRect/>
          </a:stretch>
        </p:blipFill>
        <p:spPr>
          <a:xfrm>
            <a:off x="0" y="0"/>
            <a:ext cx="9144003" cy="741125"/>
          </a:xfrm>
          <a:prstGeom prst="rect">
            <a:avLst/>
          </a:prstGeom>
          <a:noFill/>
          <a:ln>
            <a:noFill/>
          </a:ln>
        </p:spPr>
      </p:pic>
      <p:sp>
        <p:nvSpPr>
          <p:cNvPr id="68" name="Google Shape;68;p14"/>
          <p:cNvSpPr txBox="1"/>
          <p:nvPr/>
        </p:nvSpPr>
        <p:spPr>
          <a:xfrm>
            <a:off x="259715" y="1223010"/>
            <a:ext cx="8624570" cy="151257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200" b="1">
                <a:solidFill>
                  <a:schemeClr val="dk2"/>
                </a:solidFill>
                <a:latin typeface="Montserrat Medium"/>
                <a:ea typeface="Montserrat Medium"/>
                <a:cs typeface="Montserrat Medium"/>
                <a:sym typeface="Montserrat Medium"/>
              </a:rPr>
              <a:t>MOTIVATION</a:t>
            </a:r>
            <a:r>
              <a:rPr lang="en-IN" sz="1200">
                <a:solidFill>
                  <a:schemeClr val="dk2"/>
                </a:solidFill>
                <a:latin typeface="Montserrat Medium"/>
                <a:ea typeface="Montserrat Medium"/>
                <a:cs typeface="Montserrat Medium"/>
                <a:sym typeface="Montserrat Medium"/>
              </a:rPr>
              <a:t>:</a:t>
            </a:r>
            <a:r>
              <a:rPr sz="1200">
                <a:solidFill>
                  <a:schemeClr val="dk2"/>
                </a:solidFill>
                <a:latin typeface="Montserrat Medium"/>
                <a:ea typeface="Montserrat Medium"/>
                <a:cs typeface="Montserrat Medium"/>
                <a:sym typeface="Montserrat Medium"/>
              </a:rPr>
              <a:t>The challenge in remote sensing lies in extracting vital features like Farm Pond, Check Dam, Nala Pond, Dug Wells, High Tension Tower, and Windmill </a:t>
            </a:r>
            <a:r>
              <a:rPr lang="en-US" sz="1200">
                <a:solidFill>
                  <a:schemeClr val="dk2"/>
                </a:solidFill>
                <a:latin typeface="Montserrat Medium"/>
                <a:ea typeface="Montserrat Medium"/>
                <a:cs typeface="Montserrat Medium"/>
                <a:sym typeface="Montserrat Medium"/>
              </a:rPr>
              <a:t>etc..</a:t>
            </a:r>
            <a:r>
              <a:rPr sz="1200">
                <a:solidFill>
                  <a:schemeClr val="dk2"/>
                </a:solidFill>
                <a:latin typeface="Montserrat Medium"/>
                <a:ea typeface="Montserrat Medium"/>
                <a:cs typeface="Montserrat Medium"/>
                <a:sym typeface="Montserrat Medium"/>
              </a:rPr>
              <a:t>from satellite images for applications such as water resource management and renewable energy. Manual identification is error-prone and time-consuming. To address this, a dataset with class-wise labels is generated, and an on-the-fly feature extraction model is developed using AIML. This model enables simultaneous detection of multiple features, providing bounding boxes/masks with confidence scores through a robust multi-label classification system. The goal is to ensure accurate real-time feature extraction from diverse satellite imagery.</a:t>
            </a:r>
            <a:endParaRPr sz="1200">
              <a:solidFill>
                <a:schemeClr val="dk2"/>
              </a:solidFill>
              <a:latin typeface="Montserrat Medium"/>
              <a:ea typeface="Montserrat Medium"/>
              <a:cs typeface="Montserrat Medium"/>
              <a:sym typeface="Montserrat Medium"/>
            </a:endParaRPr>
          </a:p>
        </p:txBody>
      </p:sp>
      <p:sp>
        <p:nvSpPr>
          <p:cNvPr id="69" name="Google Shape;69;p14"/>
          <p:cNvSpPr txBox="1"/>
          <p:nvPr/>
        </p:nvSpPr>
        <p:spPr>
          <a:xfrm>
            <a:off x="224790" y="2591435"/>
            <a:ext cx="8533765" cy="227203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IN" b="1">
                <a:solidFill>
                  <a:schemeClr val="dk2"/>
                </a:solidFill>
                <a:latin typeface="Montserrat Medium"/>
                <a:ea typeface="Montserrat Medium"/>
                <a:cs typeface="Montserrat Medium"/>
                <a:sym typeface="Montserrat Medium"/>
              </a:rPr>
              <a:t>Our Solution:</a:t>
            </a:r>
            <a:endParaRPr lang="en-IN" b="1">
              <a:solidFill>
                <a:schemeClr val="dk2"/>
              </a:solidFill>
              <a:latin typeface="Montserrat Medium"/>
              <a:ea typeface="Montserrat Medium"/>
              <a:cs typeface="Montserrat Medium"/>
              <a:sym typeface="Montserrat Medium"/>
            </a:endParaRPr>
          </a:p>
          <a:p>
            <a:pPr marL="0" lvl="0" indent="0" algn="l" rtl="0">
              <a:spcBef>
                <a:spcPts val="0"/>
              </a:spcBef>
              <a:spcAft>
                <a:spcPts val="0"/>
              </a:spcAft>
              <a:buClr>
                <a:schemeClr val="dk1"/>
              </a:buClr>
              <a:buSzPts val="1100"/>
              <a:buFont typeface="Arial" panose="020B0604020202020204"/>
              <a:buNone/>
            </a:pPr>
            <a:r>
              <a:rPr>
                <a:solidFill>
                  <a:schemeClr val="dk2"/>
                </a:solidFill>
                <a:latin typeface="Montserrat Medium"/>
                <a:ea typeface="Montserrat Medium"/>
                <a:cs typeface="Montserrat Medium"/>
                <a:sym typeface="Montserrat Medium"/>
              </a:rPr>
              <a:t>Automatic </a:t>
            </a:r>
            <a:r>
              <a:rPr lang="en-IN">
                <a:solidFill>
                  <a:schemeClr val="dk2"/>
                </a:solidFill>
                <a:latin typeface="Montserrat Medium"/>
                <a:ea typeface="Montserrat Medium"/>
                <a:cs typeface="Montserrat Medium"/>
                <a:sym typeface="Montserrat Medium"/>
              </a:rPr>
              <a:t>F</a:t>
            </a:r>
            <a:r>
              <a:rPr>
                <a:solidFill>
                  <a:schemeClr val="dk2"/>
                </a:solidFill>
                <a:latin typeface="Montserrat Medium"/>
                <a:ea typeface="Montserrat Medium"/>
                <a:cs typeface="Montserrat Medium"/>
                <a:sym typeface="Montserrat Medium"/>
              </a:rPr>
              <a:t>eature extraction model with a state-of-the-art multi-label classification system that delivers precision through bounding boxes, masks, and confidence scores for each identified feature.</a:t>
            </a:r>
            <a:endParaRPr>
              <a:solidFill>
                <a:schemeClr val="dk2"/>
              </a:solidFill>
              <a:latin typeface="Montserrat Medium"/>
              <a:ea typeface="Montserrat Medium"/>
              <a:cs typeface="Montserrat Medium"/>
              <a:sym typeface="Montserrat Medium"/>
            </a:endParaRPr>
          </a:p>
          <a:p>
            <a:pPr marL="0" lvl="0" indent="0" algn="l" rtl="0">
              <a:spcBef>
                <a:spcPts val="0"/>
              </a:spcBef>
              <a:spcAft>
                <a:spcPts val="0"/>
              </a:spcAft>
              <a:buClr>
                <a:schemeClr val="dk1"/>
              </a:buClr>
              <a:buSzPts val="1100"/>
              <a:buFont typeface="Arial" panose="020B0604020202020204"/>
              <a:buNone/>
            </a:pPr>
            <a:r>
              <a:rPr>
                <a:solidFill>
                  <a:schemeClr val="dk2"/>
                </a:solidFill>
                <a:latin typeface="Montserrat Medium"/>
                <a:ea typeface="Montserrat Medium"/>
                <a:cs typeface="Montserrat Medium"/>
                <a:sym typeface="Montserrat Medium"/>
              </a:rPr>
              <a:t>Various segmentation techniques were employed to label distinct features, complemented by the application of diverse classification methods through deep neural networks.</a:t>
            </a:r>
            <a:endParaRPr>
              <a:solidFill>
                <a:schemeClr val="dk2"/>
              </a:solidFill>
              <a:latin typeface="Montserrat Medium"/>
              <a:ea typeface="Montserrat Medium"/>
              <a:cs typeface="Montserrat Medium"/>
              <a:sym typeface="Montserrat Medium"/>
            </a:endParaRPr>
          </a:p>
          <a:p>
            <a:pPr marL="0" lvl="0" indent="0" algn="l" rtl="0">
              <a:spcBef>
                <a:spcPts val="0"/>
              </a:spcBef>
              <a:spcAft>
                <a:spcPts val="0"/>
              </a:spcAft>
              <a:buClr>
                <a:schemeClr val="dk1"/>
              </a:buClr>
              <a:buSzPts val="1100"/>
              <a:buFont typeface="Arial" panose="020B0604020202020204"/>
              <a:buNone/>
            </a:pPr>
            <a:r>
              <a:rPr>
                <a:solidFill>
                  <a:schemeClr val="dk2"/>
                </a:solidFill>
                <a:latin typeface="Montserrat Medium"/>
                <a:ea typeface="Montserrat Medium"/>
                <a:cs typeface="Montserrat Medium"/>
                <a:sym typeface="Montserrat Medium"/>
              </a:rPr>
              <a:t>Creating an automated multi-label classification model entails initial training with diverse datasets, followed by retraining using meticulously crafted labeled datasets that cover various features. The model then outputs bounding boxes for each detected feature, accompanied by corresponding confidence scores.</a:t>
            </a:r>
            <a:br>
              <a:rPr>
                <a:solidFill>
                  <a:schemeClr val="dk2"/>
                </a:solidFill>
                <a:latin typeface="Montserrat Medium"/>
                <a:ea typeface="Montserrat Medium"/>
                <a:cs typeface="Montserrat Medium"/>
                <a:sym typeface="Montserrat Medium"/>
              </a:rPr>
            </a:br>
            <a:r>
              <a:rPr lang="en-IN">
                <a:solidFill>
                  <a:schemeClr val="dk2"/>
                </a:solidFill>
                <a:latin typeface="Montserrat Medium"/>
                <a:ea typeface="Montserrat Medium"/>
                <a:cs typeface="Montserrat Medium"/>
                <a:sym typeface="Montserrat Medium"/>
              </a:rPr>
              <a:t>      </a:t>
            </a:r>
            <a:endParaRPr lang="en-IN">
              <a:solidFill>
                <a:schemeClr val="dk2"/>
              </a:solidFill>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sp>
        <p:nvSpPr>
          <p:cNvPr id="75" name="Google Shape;75;p15"/>
          <p:cNvSpPr txBox="1"/>
          <p:nvPr/>
        </p:nvSpPr>
        <p:spPr>
          <a:xfrm>
            <a:off x="224850" y="792325"/>
            <a:ext cx="85338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dk2"/>
                </a:solidFill>
                <a:latin typeface="Montserrat"/>
                <a:ea typeface="Montserrat"/>
                <a:cs typeface="Montserrat"/>
                <a:sym typeface="Montserrat"/>
              </a:rPr>
              <a:t>Detailed Proposal &amp; Solution Approach</a:t>
            </a:r>
            <a:endParaRPr b="1">
              <a:solidFill>
                <a:schemeClr val="dk2"/>
              </a:solidFill>
              <a:latin typeface="Montserrat"/>
              <a:ea typeface="Montserrat"/>
              <a:cs typeface="Montserrat"/>
              <a:sym typeface="Montserrat"/>
            </a:endParaRPr>
          </a:p>
        </p:txBody>
      </p:sp>
      <p:pic>
        <p:nvPicPr>
          <p:cNvPr id="76" name="Google Shape;76;p15"/>
          <p:cNvPicPr preferRelativeResize="0"/>
          <p:nvPr/>
        </p:nvPicPr>
        <p:blipFill rotWithShape="1">
          <a:blip r:embed="rId1"/>
          <a:srcRect b="85590"/>
          <a:stretch>
            <a:fillRect/>
          </a:stretch>
        </p:blipFill>
        <p:spPr>
          <a:xfrm>
            <a:off x="0" y="0"/>
            <a:ext cx="9144003" cy="741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0" name="Shape 80"/>
        <p:cNvGrpSpPr/>
        <p:nvPr/>
      </p:nvGrpSpPr>
      <p:grpSpPr>
        <a:xfrm>
          <a:off x="0" y="0"/>
          <a:ext cx="0" cy="0"/>
          <a:chOff x="0" y="0"/>
          <a:chExt cx="0" cy="0"/>
        </a:xfrm>
      </p:grpSpPr>
      <p:sp>
        <p:nvSpPr>
          <p:cNvPr id="81" name="Google Shape;81;p16"/>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sp>
        <p:nvSpPr>
          <p:cNvPr id="82" name="Google Shape;82;p16"/>
          <p:cNvSpPr txBox="1"/>
          <p:nvPr/>
        </p:nvSpPr>
        <p:spPr>
          <a:xfrm>
            <a:off x="224850" y="792325"/>
            <a:ext cx="85338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dk2"/>
                </a:solidFill>
                <a:latin typeface="Montserrat"/>
                <a:ea typeface="Montserrat"/>
                <a:cs typeface="Montserrat"/>
                <a:sym typeface="Montserrat"/>
              </a:rPr>
              <a:t>Detailed Proposal &amp; Solution Approach</a:t>
            </a:r>
            <a:endParaRPr b="1">
              <a:solidFill>
                <a:schemeClr val="dk2"/>
              </a:solidFill>
              <a:latin typeface="Montserrat"/>
              <a:ea typeface="Montserrat"/>
              <a:cs typeface="Montserrat"/>
              <a:sym typeface="Montserrat"/>
            </a:endParaRPr>
          </a:p>
        </p:txBody>
      </p:sp>
      <p:pic>
        <p:nvPicPr>
          <p:cNvPr id="83" name="Google Shape;83;p16"/>
          <p:cNvPicPr preferRelativeResize="0"/>
          <p:nvPr/>
        </p:nvPicPr>
        <p:blipFill rotWithShape="1">
          <a:blip r:embed="rId1"/>
          <a:srcRect b="85590"/>
          <a:stretch>
            <a:fillRect/>
          </a:stretch>
        </p:blipFill>
        <p:spPr>
          <a:xfrm>
            <a:off x="0" y="0"/>
            <a:ext cx="9144003" cy="741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7"/>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sp>
        <p:nvSpPr>
          <p:cNvPr id="89" name="Google Shape;89;p17"/>
          <p:cNvSpPr txBox="1"/>
          <p:nvPr/>
        </p:nvSpPr>
        <p:spPr>
          <a:xfrm>
            <a:off x="132863" y="741125"/>
            <a:ext cx="4347300" cy="275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dk2"/>
                </a:solidFill>
                <a:latin typeface="Montserrat"/>
                <a:ea typeface="Montserrat"/>
                <a:cs typeface="Montserrat"/>
                <a:sym typeface="Montserrat"/>
              </a:rPr>
              <a:t>Tools and devices used on development</a:t>
            </a:r>
            <a:endParaRPr b="1">
              <a:solidFill>
                <a:schemeClr val="dk2"/>
              </a:solidFill>
              <a:latin typeface="Montserrat"/>
              <a:ea typeface="Montserrat"/>
              <a:cs typeface="Montserrat"/>
              <a:sym typeface="Montserrat"/>
            </a:endParaRPr>
          </a:p>
          <a:p>
            <a:pPr marL="457200" lvl="0" indent="-317500" algn="l" rtl="0">
              <a:spcBef>
                <a:spcPts val="0"/>
              </a:spcBef>
              <a:spcAft>
                <a:spcPts val="0"/>
              </a:spcAft>
              <a:buClr>
                <a:schemeClr val="dk2"/>
              </a:buClr>
              <a:buSzPts val="1400"/>
              <a:buFont typeface="Montserrat Medium"/>
              <a:buChar char="●"/>
            </a:pPr>
            <a:r>
              <a:rPr lang="en-GB">
                <a:solidFill>
                  <a:schemeClr val="dk2"/>
                </a:solidFill>
                <a:latin typeface="Montserrat Medium"/>
                <a:ea typeface="Montserrat Medium"/>
                <a:cs typeface="Montserrat Medium"/>
                <a:sym typeface="Montserrat Medium"/>
              </a:rPr>
              <a:t>&lt;Tool/Device Name&gt;</a:t>
            </a:r>
            <a:endParaRPr>
              <a:solidFill>
                <a:schemeClr val="dk2"/>
              </a:solidFill>
              <a:latin typeface="Montserrat Medium"/>
              <a:ea typeface="Montserrat Medium"/>
              <a:cs typeface="Montserrat Medium"/>
              <a:sym typeface="Montserrat Medium"/>
            </a:endParaRPr>
          </a:p>
        </p:txBody>
      </p:sp>
      <p:pic>
        <p:nvPicPr>
          <p:cNvPr id="90" name="Google Shape;90;p17"/>
          <p:cNvPicPr preferRelativeResize="0"/>
          <p:nvPr/>
        </p:nvPicPr>
        <p:blipFill rotWithShape="1">
          <a:blip r:embed="rId1"/>
          <a:srcRect b="85590"/>
          <a:stretch>
            <a:fillRect/>
          </a:stretch>
        </p:blipFill>
        <p:spPr>
          <a:xfrm>
            <a:off x="0" y="0"/>
            <a:ext cx="9144003" cy="741125"/>
          </a:xfrm>
          <a:prstGeom prst="rect">
            <a:avLst/>
          </a:prstGeom>
          <a:noFill/>
          <a:ln>
            <a:noFill/>
          </a:ln>
        </p:spPr>
      </p:pic>
      <p:sp>
        <p:nvSpPr>
          <p:cNvPr id="91" name="Google Shape;91;p17"/>
          <p:cNvSpPr txBox="1"/>
          <p:nvPr/>
        </p:nvSpPr>
        <p:spPr>
          <a:xfrm>
            <a:off x="4663838" y="741125"/>
            <a:ext cx="4347300" cy="275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dk2"/>
                </a:solidFill>
                <a:latin typeface="Montserrat"/>
                <a:ea typeface="Montserrat"/>
                <a:cs typeface="Montserrat"/>
                <a:sym typeface="Montserrat"/>
              </a:rPr>
              <a:t>Technologies involved/used</a:t>
            </a:r>
            <a:endParaRPr b="1">
              <a:solidFill>
                <a:schemeClr val="dk2"/>
              </a:solidFill>
              <a:latin typeface="Montserrat"/>
              <a:ea typeface="Montserrat"/>
              <a:cs typeface="Montserrat"/>
              <a:sym typeface="Montserrat"/>
            </a:endParaRPr>
          </a:p>
          <a:p>
            <a:pPr marL="457200" lvl="0" indent="-317500" algn="l" rtl="0">
              <a:spcBef>
                <a:spcPts val="0"/>
              </a:spcBef>
              <a:spcAft>
                <a:spcPts val="0"/>
              </a:spcAft>
              <a:buClr>
                <a:schemeClr val="dk2"/>
              </a:buClr>
              <a:buSzPts val="1400"/>
              <a:buFont typeface="Montserrat Medium"/>
              <a:buChar char="●"/>
            </a:pPr>
            <a:r>
              <a:rPr lang="en-GB">
                <a:solidFill>
                  <a:schemeClr val="dk2"/>
                </a:solidFill>
                <a:latin typeface="Montserrat Medium"/>
                <a:ea typeface="Montserrat Medium"/>
                <a:cs typeface="Montserrat Medium"/>
                <a:sym typeface="Montserrat Medium"/>
              </a:rPr>
              <a:t>&lt;Technology Name&gt;</a:t>
            </a:r>
            <a:endParaRPr b="1">
              <a:solidFill>
                <a:schemeClr val="dk2"/>
              </a:solidFill>
              <a:latin typeface="Montserrat"/>
              <a:ea typeface="Montserrat"/>
              <a:cs typeface="Montserrat"/>
              <a:sym typeface="Montserrat"/>
            </a:endParaRPr>
          </a:p>
        </p:txBody>
      </p:sp>
      <p:sp>
        <p:nvSpPr>
          <p:cNvPr id="92" name="Google Shape;92;p17"/>
          <p:cNvSpPr txBox="1"/>
          <p:nvPr/>
        </p:nvSpPr>
        <p:spPr>
          <a:xfrm>
            <a:off x="132863" y="3497225"/>
            <a:ext cx="8878200" cy="14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dk2"/>
                </a:solidFill>
                <a:latin typeface="Montserrat"/>
                <a:ea typeface="Montserrat"/>
                <a:cs typeface="Montserrat"/>
                <a:sym typeface="Montserrat"/>
              </a:rPr>
              <a:t>References/Acknowledgement</a:t>
            </a:r>
            <a:endParaRPr b="1">
              <a:solidFill>
                <a:schemeClr val="dk2"/>
              </a:solidFill>
              <a:latin typeface="Montserrat"/>
              <a:ea typeface="Montserrat"/>
              <a:cs typeface="Montserrat"/>
              <a:sym typeface="Montserrat"/>
            </a:endParaRPr>
          </a:p>
          <a:p>
            <a:pPr marL="457200" lvl="0" indent="-317500" algn="l" rtl="0">
              <a:spcBef>
                <a:spcPts val="0"/>
              </a:spcBef>
              <a:spcAft>
                <a:spcPts val="0"/>
              </a:spcAft>
              <a:buClr>
                <a:schemeClr val="dk2"/>
              </a:buClr>
              <a:buSzPts val="1400"/>
              <a:buFont typeface="Montserrat Medium"/>
              <a:buChar char="●"/>
            </a:pPr>
            <a:r>
              <a:rPr lang="en-GB">
                <a:solidFill>
                  <a:schemeClr val="dk2"/>
                </a:solidFill>
                <a:latin typeface="Montserrat Medium"/>
                <a:ea typeface="Montserrat Medium"/>
                <a:cs typeface="Montserrat Medium"/>
                <a:sym typeface="Montserrat Medium"/>
              </a:rPr>
              <a:t>&lt;Reference Doc Name and URL&gt;</a:t>
            </a:r>
            <a:endParaRPr b="1">
              <a:solidFill>
                <a:schemeClr val="dk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1770</Words>
  <Application>WPS Presentation</Application>
  <PresentationFormat/>
  <Paragraphs>35</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SimSun</vt:lpstr>
      <vt:lpstr>Wingdings</vt:lpstr>
      <vt:lpstr>Arial</vt:lpstr>
      <vt:lpstr>Montserrat</vt:lpstr>
      <vt:lpstr>Montserrat Medium</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DP-08</cp:lastModifiedBy>
  <cp:revision>2</cp:revision>
  <dcterms:created xsi:type="dcterms:W3CDTF">2023-12-16T09:07:35Z</dcterms:created>
  <dcterms:modified xsi:type="dcterms:W3CDTF">2023-12-16T09:09:33Z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2A4C64285AE5466DA7870D5339D4786A_13</vt:lpwstr>
  </property>
  <property fmtid="{D5CDD505-2E9C-101B-9397-08002B2CF9AE}" pid="3" name="KSOProductBuildVer">
    <vt:lpwstr>1033-12.2.0.13359</vt:lpwstr>
  </property>
</Properties>
</file>