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Average"/>
      <p:regular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SansPro-boldItalic.fnt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Average-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SourceSansPro-bold.fntdata"/><Relationship Id="rId6" Type="http://schemas.openxmlformats.org/officeDocument/2006/relationships/slide" Target="slides/slide1.xml"/><Relationship Id="rId18"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c99d82895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c99d8289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c99d82895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c99d8289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c99d82895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c99d8289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bda10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bda10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fbda10b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fbda10b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06800" y="135775"/>
            <a:ext cx="8930400" cy="206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900">
                <a:solidFill>
                  <a:schemeClr val="dk2"/>
                </a:solidFill>
              </a:rPr>
              <a:t>Digital Watermarking </a:t>
            </a:r>
            <a:r>
              <a:rPr lang="en" sz="3900"/>
              <a:t>O</a:t>
            </a:r>
            <a:r>
              <a:rPr lang="en" sz="3900">
                <a:solidFill>
                  <a:schemeClr val="dk2"/>
                </a:solidFill>
              </a:rPr>
              <a:t>f Audio Signals </a:t>
            </a:r>
            <a:r>
              <a:rPr lang="en" sz="3900"/>
              <a:t>F</a:t>
            </a:r>
            <a:r>
              <a:rPr lang="en" sz="3900">
                <a:solidFill>
                  <a:schemeClr val="dk2"/>
                </a:solidFill>
              </a:rPr>
              <a:t>or </a:t>
            </a:r>
            <a:r>
              <a:rPr lang="en" sz="3900"/>
              <a:t>E</a:t>
            </a:r>
            <a:r>
              <a:rPr lang="en" sz="3900">
                <a:solidFill>
                  <a:schemeClr val="dk2"/>
                </a:solidFill>
              </a:rPr>
              <a:t>nhanced </a:t>
            </a:r>
            <a:r>
              <a:rPr lang="en" sz="3900"/>
              <a:t>S</a:t>
            </a:r>
            <a:r>
              <a:rPr lang="en" sz="3900">
                <a:solidFill>
                  <a:schemeClr val="dk2"/>
                </a:solidFill>
              </a:rPr>
              <a:t>ignal </a:t>
            </a:r>
            <a:r>
              <a:rPr lang="en" sz="3900"/>
              <a:t>P</a:t>
            </a:r>
            <a:r>
              <a:rPr lang="en" sz="3900">
                <a:solidFill>
                  <a:schemeClr val="dk2"/>
                </a:solidFill>
              </a:rPr>
              <a:t>rotection</a:t>
            </a:r>
            <a:endParaRPr sz="3900">
              <a:solidFill>
                <a:schemeClr val="dk2"/>
              </a:solidFill>
            </a:endParaRPr>
          </a:p>
          <a:p>
            <a:pPr indent="0" lvl="0" marL="0" rtl="0" algn="ctr">
              <a:spcBef>
                <a:spcPts val="0"/>
              </a:spcBef>
              <a:spcAft>
                <a:spcPts val="0"/>
              </a:spcAft>
              <a:buNone/>
            </a:pPr>
            <a:r>
              <a:t/>
            </a:r>
            <a:endParaRPr sz="2000"/>
          </a:p>
          <a:p>
            <a:pPr indent="-317182" lvl="0" marL="457200" rtl="0" algn="ctr">
              <a:spcBef>
                <a:spcPts val="0"/>
              </a:spcBef>
              <a:spcAft>
                <a:spcPts val="0"/>
              </a:spcAft>
              <a:buSzPct val="100000"/>
              <a:buFont typeface="Average"/>
              <a:buChar char="-"/>
            </a:pPr>
            <a:r>
              <a:rPr b="0" lang="en" sz="1550">
                <a:latin typeface="Average"/>
                <a:ea typeface="Average"/>
                <a:cs typeface="Average"/>
                <a:sym typeface="Average"/>
              </a:rPr>
              <a:t>Major Project SB02 -</a:t>
            </a:r>
            <a:endParaRPr b="0" sz="1550">
              <a:latin typeface="Average"/>
              <a:ea typeface="Average"/>
              <a:cs typeface="Average"/>
              <a:sym typeface="Average"/>
            </a:endParaRPr>
          </a:p>
        </p:txBody>
      </p:sp>
      <p:sp>
        <p:nvSpPr>
          <p:cNvPr id="59" name="Google Shape;59;p13"/>
          <p:cNvSpPr txBox="1"/>
          <p:nvPr>
            <p:ph idx="1" type="subTitle"/>
          </p:nvPr>
        </p:nvSpPr>
        <p:spPr>
          <a:xfrm>
            <a:off x="106800" y="3474275"/>
            <a:ext cx="88623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rPr>
              <a:t>Project Guide:</a:t>
            </a:r>
            <a:r>
              <a:rPr i="1" lang="en" sz="1600">
                <a:solidFill>
                  <a:schemeClr val="lt1"/>
                </a:solidFill>
              </a:rPr>
              <a:t> Dr. C. Naveen sir</a:t>
            </a:r>
            <a:endParaRPr i="1"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RA1811005010240 - Allen Thomas</a:t>
            </a:r>
            <a:endParaRPr sz="1600">
              <a:solidFill>
                <a:schemeClr val="lt1"/>
              </a:solidFill>
            </a:endParaRPr>
          </a:p>
          <a:p>
            <a:pPr indent="0" lvl="0" marL="0" rtl="0" algn="l">
              <a:spcBef>
                <a:spcPts val="0"/>
              </a:spcBef>
              <a:spcAft>
                <a:spcPts val="0"/>
              </a:spcAft>
              <a:buNone/>
            </a:pPr>
            <a:r>
              <a:rPr lang="en" sz="1600">
                <a:solidFill>
                  <a:schemeClr val="lt1"/>
                </a:solidFill>
              </a:rPr>
              <a:t>RA1811005010271 - Shruti Srivastava</a:t>
            </a:r>
            <a:endParaRPr sz="1600">
              <a:solidFill>
                <a:schemeClr val="lt1"/>
              </a:solidFill>
            </a:endParaRPr>
          </a:p>
          <a:p>
            <a:pPr indent="0" lvl="0" marL="0" rtl="0" algn="l">
              <a:spcBef>
                <a:spcPts val="0"/>
              </a:spcBef>
              <a:spcAft>
                <a:spcPts val="0"/>
              </a:spcAft>
              <a:buNone/>
            </a:pPr>
            <a:r>
              <a:rPr lang="en" sz="1600">
                <a:solidFill>
                  <a:schemeClr val="lt1"/>
                </a:solidFill>
              </a:rPr>
              <a:t>RA1811005010278 - Gautam Nag</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0" y="0"/>
            <a:ext cx="9144000" cy="4648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400" u="sng">
                <a:latin typeface="Arial"/>
                <a:ea typeface="Arial"/>
                <a:cs typeface="Arial"/>
                <a:sym typeface="Arial"/>
              </a:rPr>
              <a:t>ABSTRACT</a:t>
            </a:r>
            <a:endParaRPr sz="2400" u="sng">
              <a:latin typeface="Arial"/>
              <a:ea typeface="Arial"/>
              <a:cs typeface="Arial"/>
              <a:sym typeface="Arial"/>
            </a:endParaRPr>
          </a:p>
          <a:p>
            <a:pPr indent="0" lvl="0" marL="0" rtl="0" algn="just">
              <a:spcBef>
                <a:spcPts val="0"/>
              </a:spcBef>
              <a:spcAft>
                <a:spcPts val="0"/>
              </a:spcAft>
              <a:buNone/>
            </a:pPr>
            <a:r>
              <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In today's world we know the importance of encryption and privacy and with data being the most prized possession it is more important than ever to protect that data. Therefore for our project we are aiming at using this as our principal objective for protecting signal and audio during transmission. </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To do this will use digital watermarking and using a digital image/unique code superimposing the signal and then transposing that image as a watermark on the audio signal.</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Watermarking is a technique used to label digital media by hiding copyright or other information into the underlying data. The aim to create a watermark that must be imperceptible or undetectable by the user and should be robust to attacks and other types of distortion. In our method, the watermark is kept as a digital image or if </a:t>
            </a:r>
            <a:r>
              <a:rPr b="0" lang="en" sz="1400">
                <a:latin typeface="Arial"/>
                <a:ea typeface="Arial"/>
                <a:cs typeface="Arial"/>
                <a:sym typeface="Arial"/>
              </a:rPr>
              <a:t>contingency</a:t>
            </a:r>
            <a:r>
              <a:rPr b="0" lang="en" sz="1400">
                <a:latin typeface="Arial"/>
                <a:ea typeface="Arial"/>
                <a:cs typeface="Arial"/>
                <a:sym typeface="Arial"/>
              </a:rPr>
              <a:t> </a:t>
            </a:r>
            <a:r>
              <a:rPr b="0" lang="en" sz="1400">
                <a:latin typeface="Arial"/>
                <a:ea typeface="Arial"/>
                <a:cs typeface="Arial"/>
                <a:sym typeface="Arial"/>
              </a:rPr>
              <a:t>arises a masked signal copy</a:t>
            </a:r>
            <a:r>
              <a:rPr b="0" lang="en" sz="1400">
                <a:latin typeface="Arial"/>
                <a:ea typeface="Arial"/>
                <a:cs typeface="Arial"/>
                <a:sym typeface="Arial"/>
              </a:rPr>
              <a:t>. </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It is then weighted in the time domain to account for temporal masking. We discuss the detection of the watermark and assess the robustness of our watermarking approach to attacks and various signal manipulations.</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We believe that doing so will uniquely enhance security of the audio signal.</a:t>
            </a:r>
            <a:endParaRPr b="0"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9144000" cy="4987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400" u="sng">
                <a:latin typeface="Arial"/>
                <a:ea typeface="Arial"/>
                <a:cs typeface="Arial"/>
                <a:sym typeface="Arial"/>
              </a:rPr>
              <a:t>LITERATURE REVIEW</a:t>
            </a:r>
            <a:endParaRPr sz="2400" u="sng">
              <a:latin typeface="Arial"/>
              <a:ea typeface="Arial"/>
              <a:cs typeface="Arial"/>
              <a:sym typeface="Arial"/>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Arial"/>
              <a:buChar char="●"/>
            </a:pPr>
            <a:r>
              <a:rPr b="0" lang="en" sz="1300">
                <a:latin typeface="Arial"/>
                <a:ea typeface="Arial"/>
                <a:cs typeface="Arial"/>
                <a:sym typeface="Arial"/>
              </a:rPr>
              <a:t>In the literature published in the Department of Electrical Engineering, University of Minnesota, Minneapolis published by Lawrence Boney in March 2019 it is mentioned that a  person who tries to intercept any data is referred to as ‘a pirate’ and it is further mentioned that only encoding an audio signal by simple modulation asking leaves it to a certain level of threat.</a:t>
            </a:r>
            <a:endParaRPr b="0" sz="1300">
              <a:latin typeface="Arial"/>
              <a:ea typeface="Arial"/>
              <a:cs typeface="Arial"/>
              <a:sym typeface="Arial"/>
            </a:endParaRPr>
          </a:p>
          <a:p>
            <a:pPr indent="0" lvl="0" marL="457200" rtl="0" algn="l">
              <a:spcBef>
                <a:spcPts val="0"/>
              </a:spcBef>
              <a:spcAft>
                <a:spcPts val="0"/>
              </a:spcAft>
              <a:buNone/>
            </a:pPr>
            <a:r>
              <a:t/>
            </a:r>
            <a:endParaRPr b="0" sz="1300">
              <a:latin typeface="Arial"/>
              <a:ea typeface="Arial"/>
              <a:cs typeface="Arial"/>
              <a:sym typeface="Arial"/>
            </a:endParaRPr>
          </a:p>
          <a:p>
            <a:pPr indent="-311150" lvl="0" marL="457200" rtl="0" algn="l">
              <a:spcBef>
                <a:spcPts val="0"/>
              </a:spcBef>
              <a:spcAft>
                <a:spcPts val="0"/>
              </a:spcAft>
              <a:buSzPts val="1300"/>
              <a:buFont typeface="Arial"/>
              <a:buChar char="●"/>
            </a:pPr>
            <a:r>
              <a:rPr b="0" lang="en" sz="1300">
                <a:latin typeface="Arial"/>
                <a:ea typeface="Arial"/>
                <a:cs typeface="Arial"/>
                <a:sym typeface="Arial"/>
              </a:rPr>
              <a:t>The paper states that ‘a pirate’ can de - modulate the simply encrypted signal during transmission by establishing the fact that the signal is giving off false positives while passing it through a customised layer of security grid software. The paper further states that many of these false positive claims can make the ‘ reliable looking security’ feel unreliable and hence might put into question the integrity of the work done.</a:t>
            </a:r>
            <a:endParaRPr b="0" sz="1300">
              <a:latin typeface="Arial"/>
              <a:ea typeface="Arial"/>
              <a:cs typeface="Arial"/>
              <a:sym typeface="Arial"/>
            </a:endParaRPr>
          </a:p>
          <a:p>
            <a:pPr indent="0" lvl="0" marL="457200" rtl="0" algn="l">
              <a:spcBef>
                <a:spcPts val="0"/>
              </a:spcBef>
              <a:spcAft>
                <a:spcPts val="0"/>
              </a:spcAft>
              <a:buNone/>
            </a:pPr>
            <a:r>
              <a:t/>
            </a:r>
            <a:endParaRPr b="0" sz="1300">
              <a:latin typeface="Arial"/>
              <a:ea typeface="Arial"/>
              <a:cs typeface="Arial"/>
              <a:sym typeface="Arial"/>
            </a:endParaRPr>
          </a:p>
          <a:p>
            <a:pPr indent="-311150" lvl="0" marL="457200" rtl="0" algn="l">
              <a:spcBef>
                <a:spcPts val="0"/>
              </a:spcBef>
              <a:spcAft>
                <a:spcPts val="0"/>
              </a:spcAft>
              <a:buSzPts val="1300"/>
              <a:buFont typeface="Arial"/>
              <a:buChar char="●"/>
            </a:pPr>
            <a:r>
              <a:rPr b="0" lang="en" sz="1300">
                <a:latin typeface="Arial"/>
                <a:ea typeface="Arial"/>
                <a:cs typeface="Arial"/>
                <a:sym typeface="Arial"/>
              </a:rPr>
              <a:t>Therefore it is quite useful in these cases that a unique signature like stamp be encased into the audio signal such that any pirate cannot make such claims as any digitally marked audio signal will require a two step authority to confirm its verifiability.</a:t>
            </a:r>
            <a:endParaRPr b="0" sz="1300">
              <a:latin typeface="Arial"/>
              <a:ea typeface="Arial"/>
              <a:cs typeface="Arial"/>
              <a:sym typeface="Arial"/>
            </a:endParaRPr>
          </a:p>
          <a:p>
            <a:pPr indent="0" lvl="0" marL="457200" rtl="0" algn="l">
              <a:spcBef>
                <a:spcPts val="0"/>
              </a:spcBef>
              <a:spcAft>
                <a:spcPts val="0"/>
              </a:spcAft>
              <a:buNone/>
            </a:pPr>
            <a:r>
              <a:t/>
            </a:r>
            <a:endParaRPr b="0" sz="1300">
              <a:latin typeface="Arial"/>
              <a:ea typeface="Arial"/>
              <a:cs typeface="Arial"/>
              <a:sym typeface="Arial"/>
            </a:endParaRPr>
          </a:p>
          <a:p>
            <a:pPr indent="-311150" lvl="0" marL="457200" rtl="0" algn="l">
              <a:spcBef>
                <a:spcPts val="0"/>
              </a:spcBef>
              <a:spcAft>
                <a:spcPts val="0"/>
              </a:spcAft>
              <a:buSzPts val="1300"/>
              <a:buFont typeface="Arial"/>
              <a:buChar char="●"/>
            </a:pPr>
            <a:r>
              <a:rPr b="0" lang="en" sz="1300">
                <a:latin typeface="Arial"/>
                <a:ea typeface="Arial"/>
                <a:cs typeface="Arial"/>
                <a:sym typeface="Arial"/>
              </a:rPr>
              <a:t>The paper also gives references to certain watermarking techniques which have been thoroughly researched like:</a:t>
            </a:r>
            <a:endParaRPr b="0" sz="1300">
              <a:latin typeface="Arial"/>
              <a:ea typeface="Arial"/>
              <a:cs typeface="Arial"/>
              <a:sym typeface="Arial"/>
            </a:endParaRPr>
          </a:p>
          <a:p>
            <a:pPr indent="-311150" lvl="1" marL="914400" rtl="0" algn="l">
              <a:spcBef>
                <a:spcPts val="0"/>
              </a:spcBef>
              <a:spcAft>
                <a:spcPts val="0"/>
              </a:spcAft>
              <a:buSzPts val="1300"/>
              <a:buFont typeface="Arial"/>
              <a:buChar char="○"/>
            </a:pPr>
            <a:r>
              <a:rPr b="0" lang="en" sz="1300">
                <a:latin typeface="Arial"/>
                <a:ea typeface="Arial"/>
                <a:cs typeface="Arial"/>
                <a:sym typeface="Arial"/>
              </a:rPr>
              <a:t>Digital wavelet transform</a:t>
            </a:r>
            <a:endParaRPr b="0" sz="1300">
              <a:latin typeface="Arial"/>
              <a:ea typeface="Arial"/>
              <a:cs typeface="Arial"/>
              <a:sym typeface="Arial"/>
            </a:endParaRPr>
          </a:p>
          <a:p>
            <a:pPr indent="-311150" lvl="1" marL="914400" rtl="0" algn="l">
              <a:spcBef>
                <a:spcPts val="0"/>
              </a:spcBef>
              <a:spcAft>
                <a:spcPts val="0"/>
              </a:spcAft>
              <a:buSzPts val="1300"/>
              <a:buFont typeface="Arial"/>
              <a:buChar char="○"/>
            </a:pPr>
            <a:r>
              <a:rPr b="0" lang="en" sz="1300">
                <a:latin typeface="Arial"/>
                <a:ea typeface="Arial"/>
                <a:cs typeface="Arial"/>
                <a:sym typeface="Arial"/>
              </a:rPr>
              <a:t>Fast Fourier transform</a:t>
            </a:r>
            <a:endParaRPr b="0" sz="1300">
              <a:latin typeface="Arial"/>
              <a:ea typeface="Arial"/>
              <a:cs typeface="Arial"/>
              <a:sym typeface="Arial"/>
            </a:endParaRPr>
          </a:p>
          <a:p>
            <a:pPr indent="-311150" lvl="1" marL="914400" rtl="0" algn="l">
              <a:spcBef>
                <a:spcPts val="0"/>
              </a:spcBef>
              <a:spcAft>
                <a:spcPts val="0"/>
              </a:spcAft>
              <a:buSzPts val="1300"/>
              <a:buFont typeface="Arial"/>
              <a:buChar char="○"/>
            </a:pPr>
            <a:r>
              <a:rPr b="0" lang="en" sz="1300">
                <a:latin typeface="Arial"/>
                <a:ea typeface="Arial"/>
                <a:cs typeface="Arial"/>
                <a:sym typeface="Arial"/>
              </a:rPr>
              <a:t>Bitstream multiplexing</a:t>
            </a:r>
            <a:endParaRPr b="0" sz="1300">
              <a:latin typeface="Arial"/>
              <a:ea typeface="Arial"/>
              <a:cs typeface="Arial"/>
              <a:sym typeface="Arial"/>
            </a:endParaRPr>
          </a:p>
          <a:p>
            <a:pPr indent="-311150" lvl="1" marL="914400" rtl="0" algn="l">
              <a:spcBef>
                <a:spcPts val="0"/>
              </a:spcBef>
              <a:spcAft>
                <a:spcPts val="0"/>
              </a:spcAft>
              <a:buSzPts val="1300"/>
              <a:buFont typeface="Arial"/>
              <a:buChar char="○"/>
            </a:pPr>
            <a:r>
              <a:rPr b="0" lang="en" sz="1300">
                <a:latin typeface="Arial"/>
                <a:ea typeface="Arial"/>
                <a:cs typeface="Arial"/>
                <a:sym typeface="Arial"/>
              </a:rPr>
              <a:t>Discrete cosine transform</a:t>
            </a:r>
            <a:endParaRPr b="0" sz="1300">
              <a:latin typeface="Arial"/>
              <a:ea typeface="Arial"/>
              <a:cs typeface="Arial"/>
              <a:sym typeface="Arial"/>
            </a:endParaRPr>
          </a:p>
          <a:p>
            <a:pPr indent="-311150" lvl="1" marL="914400" rtl="0" algn="l">
              <a:spcBef>
                <a:spcPts val="0"/>
              </a:spcBef>
              <a:spcAft>
                <a:spcPts val="0"/>
              </a:spcAft>
              <a:buSzPts val="1300"/>
              <a:buFont typeface="Arial"/>
              <a:buChar char="○"/>
            </a:pPr>
            <a:r>
              <a:rPr b="0" lang="en" sz="1300">
                <a:latin typeface="Arial"/>
                <a:ea typeface="Arial"/>
                <a:cs typeface="Arial"/>
                <a:sym typeface="Arial"/>
              </a:rPr>
              <a:t>etc...</a:t>
            </a:r>
            <a:endParaRPr b="0" sz="13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9144000" cy="4002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400" u="sng">
                <a:latin typeface="Arial"/>
                <a:ea typeface="Arial"/>
                <a:cs typeface="Arial"/>
                <a:sym typeface="Arial"/>
              </a:rPr>
              <a:t>PROBLEM STATEMENT</a:t>
            </a:r>
            <a:endParaRPr sz="2400" u="sng">
              <a:latin typeface="Arial"/>
              <a:ea typeface="Arial"/>
              <a:cs typeface="Arial"/>
              <a:sym typeface="Arial"/>
            </a:endParaRPr>
          </a:p>
          <a:p>
            <a:pPr indent="0" lvl="0" marL="0" rtl="0" algn="l">
              <a:spcBef>
                <a:spcPts val="0"/>
              </a:spcBef>
              <a:spcAft>
                <a:spcPts val="0"/>
              </a:spcAft>
              <a:buNone/>
            </a:pPr>
            <a:r>
              <a:t/>
            </a:r>
            <a:endParaRPr sz="1400" u="sng">
              <a:latin typeface="Arial"/>
              <a:ea typeface="Arial"/>
              <a:cs typeface="Arial"/>
              <a:sym typeface="Arial"/>
            </a:endParaRPr>
          </a:p>
          <a:p>
            <a:pPr indent="0" lvl="0" marL="0" rtl="0" algn="l">
              <a:spcBef>
                <a:spcPts val="0"/>
              </a:spcBef>
              <a:spcAft>
                <a:spcPts val="0"/>
              </a:spcAft>
              <a:buNone/>
            </a:pPr>
            <a:r>
              <a:t/>
            </a:r>
            <a:endParaRPr sz="1400" u="sng">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Audio watermarking is currently at the forefront of technology development to detect illegal reproduction and redistribution of audio recordings. Because the human auditory system (HAS) is more sensitive than the human visual system, audio watermarking is more challenging than visual watermarking. </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A reliable digital audio watermarking shall have imperceptibility, data capacity, and robustness. The watermark must be inaudible within the host audio to maintain audio quality. The watermark data capacity is the information embedded or hidden in the host audio without perceptible distortion. </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The watermark robustness is that the watermark must remain intact or identifiable through signal processing such as compression, time-scaling, filtering, and resampling performed on the watermarked audio.</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Therefore for our project we have aimed at a way to protect an audio signal or audio file by encrypting it with a watermark which will ensure that each audio signal transmission and reception is protected from both ends of the communication.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9144000" cy="4863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400" u="sng">
                <a:latin typeface="Arial"/>
                <a:ea typeface="Arial"/>
                <a:cs typeface="Arial"/>
                <a:sym typeface="Arial"/>
              </a:rPr>
              <a:t>MOTIVATION</a:t>
            </a:r>
            <a:endParaRPr sz="2400" u="sng">
              <a:solidFill>
                <a:schemeClr val="dk1"/>
              </a:solidFill>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In today’s digital world there is great wealth of information which can be accessed in various forms. It is easy to ensure the security of analog documents and protect the owner or author from having his work copied or stolen/intercepted. </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The motivation behind our project was asking the question, “</a:t>
            </a:r>
            <a:r>
              <a:rPr b="0" i="1" lang="en" sz="1400">
                <a:latin typeface="Arial"/>
                <a:ea typeface="Arial"/>
                <a:cs typeface="Arial"/>
                <a:sym typeface="Arial"/>
              </a:rPr>
              <a:t>How do you copyright or label digital information and preserve its security”. </a:t>
            </a:r>
            <a:endParaRPr b="0" i="1" sz="1400">
              <a:latin typeface="Arial"/>
              <a:ea typeface="Arial"/>
              <a:cs typeface="Arial"/>
              <a:sym typeface="Arial"/>
            </a:endParaRPr>
          </a:p>
          <a:p>
            <a:pPr indent="0" lvl="0" marL="457200" rtl="0" algn="l">
              <a:spcBef>
                <a:spcPts val="0"/>
              </a:spcBef>
              <a:spcAft>
                <a:spcPts val="0"/>
              </a:spcAft>
              <a:buNone/>
            </a:pPr>
            <a:r>
              <a:t/>
            </a:r>
            <a:endParaRPr b="0" i="1"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Data encryption or protection therefore refers to techniques for embedding watermarks, unique signatures in the data.</a:t>
            </a:r>
            <a:endParaRPr b="0" sz="1400">
              <a:latin typeface="Arial"/>
              <a:ea typeface="Arial"/>
              <a:cs typeface="Arial"/>
              <a:sym typeface="Arial"/>
            </a:endParaRPr>
          </a:p>
          <a:p>
            <a:pPr indent="0" lvl="0" marL="457200" rtl="0" algn="l">
              <a:spcBef>
                <a:spcPts val="0"/>
              </a:spcBef>
              <a:spcAft>
                <a:spcPts val="0"/>
              </a:spcAft>
              <a:buNone/>
            </a:pPr>
            <a:r>
              <a:t/>
            </a:r>
            <a:endParaRPr b="0" sz="1400">
              <a:latin typeface="Arial"/>
              <a:ea typeface="Arial"/>
              <a:cs typeface="Arial"/>
              <a:sym typeface="Arial"/>
            </a:endParaRPr>
          </a:p>
          <a:p>
            <a:pPr indent="-317500" lvl="0" marL="457200" rtl="0" algn="l">
              <a:spcBef>
                <a:spcPts val="0"/>
              </a:spcBef>
              <a:spcAft>
                <a:spcPts val="0"/>
              </a:spcAft>
              <a:buSzPts val="1400"/>
              <a:buFont typeface="Arial"/>
              <a:buChar char="●"/>
            </a:pPr>
            <a:r>
              <a:rPr b="0" lang="en" sz="1400">
                <a:latin typeface="Arial"/>
                <a:ea typeface="Arial"/>
                <a:cs typeface="Arial"/>
                <a:sym typeface="Arial"/>
              </a:rPr>
              <a:t>So our motivation towards this topic is so that the watermark should be:</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Inaudible</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Statistically invisible</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Similar characteristics of the original signal.</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Be embedded directly in the data.</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Support easy extraction/identification at the receiving end.</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Be able to change periodically without haste</a:t>
            </a:r>
            <a:endParaRPr b="0" sz="1400">
              <a:latin typeface="Arial"/>
              <a:ea typeface="Arial"/>
              <a:cs typeface="Arial"/>
              <a:sym typeface="Arial"/>
            </a:endParaRPr>
          </a:p>
          <a:p>
            <a:pPr indent="-317500" lvl="1" marL="914400" rtl="0" algn="l">
              <a:spcBef>
                <a:spcPts val="0"/>
              </a:spcBef>
              <a:spcAft>
                <a:spcPts val="0"/>
              </a:spcAft>
              <a:buSzPts val="1400"/>
              <a:buFont typeface="Arial"/>
              <a:buChar char="○"/>
            </a:pPr>
            <a:r>
              <a:rPr b="0" lang="en" sz="1400">
                <a:latin typeface="Arial"/>
                <a:ea typeface="Arial"/>
                <a:cs typeface="Arial"/>
                <a:sym typeface="Arial"/>
              </a:rPr>
              <a:t>Client friendly</a:t>
            </a:r>
            <a:endParaRPr b="0"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WORK PLAN</a:t>
            </a:r>
            <a:endParaRPr u="sng"/>
          </a:p>
        </p:txBody>
      </p:sp>
      <p:sp>
        <p:nvSpPr>
          <p:cNvPr id="85" name="Google Shape;85;p18"/>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en">
                <a:solidFill>
                  <a:schemeClr val="dk2"/>
                </a:solidFill>
                <a:latin typeface="Times New Roman"/>
                <a:ea typeface="Times New Roman"/>
                <a:cs typeface="Times New Roman"/>
                <a:sym typeface="Times New Roman"/>
              </a:rPr>
              <a:t>The main 3 steps for the work plan are:</a:t>
            </a:r>
            <a:endParaRPr>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2"/>
              </a:buClr>
              <a:buSzPts val="1100"/>
              <a:buFont typeface="Arial"/>
              <a:buNone/>
            </a:pPr>
            <a:r>
              <a:t/>
            </a:r>
            <a:endParaRPr>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2"/>
              </a:buClr>
              <a:buSzPts val="1400"/>
              <a:buFont typeface="Times New Roman"/>
              <a:buAutoNum type="arabicPeriod"/>
            </a:pPr>
            <a:r>
              <a:rPr lang="en">
                <a:solidFill>
                  <a:schemeClr val="dk2"/>
                </a:solidFill>
                <a:latin typeface="Times New Roman"/>
                <a:ea typeface="Times New Roman"/>
                <a:cs typeface="Times New Roman"/>
                <a:sym typeface="Times New Roman"/>
              </a:rPr>
              <a:t>Researching signal processing.</a:t>
            </a:r>
            <a:endParaRPr>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2"/>
              </a:buClr>
              <a:buSzPts val="1400"/>
              <a:buFont typeface="Times New Roman"/>
              <a:buAutoNum type="arabicPeriod"/>
            </a:pPr>
            <a:r>
              <a:rPr lang="en">
                <a:solidFill>
                  <a:schemeClr val="dk2"/>
                </a:solidFill>
                <a:latin typeface="Times New Roman"/>
                <a:ea typeface="Times New Roman"/>
                <a:cs typeface="Times New Roman"/>
                <a:sym typeface="Times New Roman"/>
              </a:rPr>
              <a:t>Researching tools that are used in watermarking signal (eg. Least significant bit method, Fourier method for signal masking...etc)</a:t>
            </a:r>
            <a:endParaRPr>
              <a:solidFill>
                <a:schemeClr val="dk2"/>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2"/>
              </a:buClr>
              <a:buSzPts val="1400"/>
              <a:buFont typeface="Times New Roman"/>
              <a:buAutoNum type="arabicPeriod"/>
            </a:pPr>
            <a:r>
              <a:rPr lang="en">
                <a:solidFill>
                  <a:schemeClr val="dk2"/>
                </a:solidFill>
                <a:latin typeface="Times New Roman"/>
                <a:ea typeface="Times New Roman"/>
                <a:cs typeface="Times New Roman"/>
                <a:sym typeface="Times New Roman"/>
              </a:rPr>
              <a:t>Then the idea is to try different methods to see which works best and allows the best practice. Where some algorithms we will look at are:</a:t>
            </a:r>
            <a:endParaRPr>
              <a:solidFill>
                <a:schemeClr val="dk2"/>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2"/>
              </a:buClr>
              <a:buSzPts val="1400"/>
              <a:buFont typeface="Times New Roman"/>
              <a:buAutoNum type="alphaLcPeriod"/>
            </a:pPr>
            <a:r>
              <a:rPr lang="en" sz="1400">
                <a:solidFill>
                  <a:schemeClr val="dk2"/>
                </a:solidFill>
                <a:latin typeface="Times New Roman"/>
                <a:ea typeface="Times New Roman"/>
                <a:cs typeface="Times New Roman"/>
                <a:sym typeface="Times New Roman"/>
              </a:rPr>
              <a:t>Digital wavelet transform</a:t>
            </a:r>
            <a:endParaRPr sz="1400">
              <a:solidFill>
                <a:schemeClr val="dk2"/>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2"/>
              </a:buClr>
              <a:buSzPts val="1400"/>
              <a:buFont typeface="Times New Roman"/>
              <a:buAutoNum type="alphaLcPeriod"/>
            </a:pPr>
            <a:r>
              <a:rPr lang="en" sz="1400">
                <a:solidFill>
                  <a:schemeClr val="dk2"/>
                </a:solidFill>
                <a:latin typeface="Times New Roman"/>
                <a:ea typeface="Times New Roman"/>
                <a:cs typeface="Times New Roman"/>
                <a:sym typeface="Times New Roman"/>
              </a:rPr>
              <a:t>Fast Fourier transform</a:t>
            </a:r>
            <a:endParaRPr sz="1400">
              <a:solidFill>
                <a:schemeClr val="dk2"/>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2"/>
              </a:buClr>
              <a:buSzPts val="1400"/>
              <a:buFont typeface="Times New Roman"/>
              <a:buAutoNum type="alphaLcPeriod"/>
            </a:pPr>
            <a:r>
              <a:rPr lang="en" sz="1400">
                <a:solidFill>
                  <a:schemeClr val="dk2"/>
                </a:solidFill>
                <a:latin typeface="Times New Roman"/>
                <a:ea typeface="Times New Roman"/>
                <a:cs typeface="Times New Roman"/>
                <a:sym typeface="Times New Roman"/>
              </a:rPr>
              <a:t>Bitstream multiplexing</a:t>
            </a:r>
            <a:endParaRPr sz="1400">
              <a:solidFill>
                <a:schemeClr val="dk2"/>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chemeClr val="dk2"/>
              </a:buClr>
              <a:buSzPts val="1400"/>
              <a:buFont typeface="Times New Roman"/>
              <a:buAutoNum type="alphaLcPeriod"/>
            </a:pPr>
            <a:r>
              <a:rPr lang="en" sz="1400">
                <a:solidFill>
                  <a:schemeClr val="dk2"/>
                </a:solidFill>
                <a:latin typeface="Times New Roman"/>
                <a:ea typeface="Times New Roman"/>
                <a:cs typeface="Times New Roman"/>
                <a:sym typeface="Times New Roman"/>
              </a:rPr>
              <a:t>Discrete cosine transform</a:t>
            </a:r>
            <a:endParaRPr sz="14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2"/>
              </a:buClr>
              <a:buSzPts val="1100"/>
              <a:buFont typeface="Arial"/>
              <a:buNone/>
            </a:pPr>
            <a:r>
              <a:t/>
            </a:r>
            <a:endParaRPr>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2"/>
              </a:buClr>
              <a:buSzPts val="1100"/>
              <a:buFont typeface="Arial"/>
              <a:buNone/>
            </a:pPr>
            <a:r>
              <a:rPr i="1" lang="en">
                <a:solidFill>
                  <a:schemeClr val="dk2"/>
                </a:solidFill>
                <a:latin typeface="Times New Roman"/>
                <a:ea typeface="Times New Roman"/>
                <a:cs typeface="Times New Roman"/>
                <a:sym typeface="Times New Roman"/>
              </a:rPr>
              <a:t>Subsequent steps will follow as the project progresses and therefore are not mentioned here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