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1"/>
  </p:notesMasterIdLst>
  <p:sldIdLst>
    <p:sldId id="256" r:id="rId3"/>
    <p:sldId id="257" r:id="rId4"/>
    <p:sldId id="258" r:id="rId5"/>
    <p:sldId id="259" r:id="rId6"/>
    <p:sldId id="260" r:id="rId7"/>
    <p:sldId id="261" r:id="rId8"/>
    <p:sldId id="262" r:id="rId9"/>
    <p:sldId id="276" r:id="rId10"/>
    <p:sldId id="264" r:id="rId11"/>
    <p:sldId id="265" r:id="rId12"/>
    <p:sldId id="266" r:id="rId13"/>
    <p:sldId id="283" r:id="rId14"/>
    <p:sldId id="267" r:id="rId15"/>
    <p:sldId id="268" r:id="rId16"/>
    <p:sldId id="277" r:id="rId17"/>
    <p:sldId id="270" r:id="rId18"/>
    <p:sldId id="269" r:id="rId19"/>
    <p:sldId id="271" r:id="rId20"/>
    <p:sldId id="272" r:id="rId21"/>
    <p:sldId id="280" r:id="rId22"/>
    <p:sldId id="281" r:id="rId23"/>
    <p:sldId id="263" r:id="rId24"/>
    <p:sldId id="285" r:id="rId25"/>
    <p:sldId id="282" r:id="rId26"/>
    <p:sldId id="284" r:id="rId27"/>
    <p:sldId id="279" r:id="rId28"/>
    <p:sldId id="273" r:id="rId29"/>
    <p:sldId id="27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tam Nag" initials="GN" lastIdx="1" clrIdx="0">
    <p:extLst>
      <p:ext uri="{19B8F6BF-5375-455C-9EA6-DF929625EA0E}">
        <p15:presenceInfo xmlns:p15="http://schemas.microsoft.com/office/powerpoint/2012/main" userId="e24f5ef287a8f3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E7A5E7-BBC3-468A-8A2E-F7CFD30ECC9A}">
  <a:tblStyle styleId="{13E7A5E7-BBC3-468A-8A2E-F7CFD30ECC9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0BD24C-3758-4325-BAB0-63A6FFCB08CC}"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75f29720d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175f29720d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175f29720d_0_87: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1175f29720d_0_87: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30" name="Google Shape;130;g1175f29720d_0_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75f29720d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75f29720d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75f29720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75f29720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75f29720d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75f29720d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75f29720d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75f29720d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402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9c28c158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9c28c158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9c28c15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9c28c1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75f29720d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75f29720d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2e10cde8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2e10cde8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9c28c15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9c28c1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407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75f29720d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175f29720d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75f29720d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75f29720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9c28c15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9c28c1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81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75f29720d_0_2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1175f29720d_0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75f29720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75f29720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75f29720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75f29720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75f29720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75f29720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75f29720d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75f29720d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75f29720d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75f29720d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75f29720d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75f29720d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75f29720d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175f29720d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75f29720d_0_4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75f29720d_0_4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175f29720d_0_4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packetlosstest.co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superpowered.com/weblatency"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subTitle" idx="1"/>
          </p:nvPr>
        </p:nvSpPr>
        <p:spPr>
          <a:xfrm>
            <a:off x="2141731" y="230095"/>
            <a:ext cx="4860600" cy="922200"/>
          </a:xfrm>
          <a:prstGeom prst="rect">
            <a:avLst/>
          </a:prstGeom>
          <a:noFill/>
          <a:ln>
            <a:noFill/>
          </a:ln>
        </p:spPr>
        <p:txBody>
          <a:bodyPr spcFirstLastPara="1" wrap="square" lIns="68575" tIns="34275" rIns="68575" bIns="34275" anchor="t" anchorCtr="0">
            <a:normAutofit fontScale="85000" lnSpcReduction="20000"/>
          </a:bodyPr>
          <a:lstStyle/>
          <a:p>
            <a:pPr marL="0" lvl="0" indent="0" algn="ctr" rtl="0">
              <a:lnSpc>
                <a:spcPct val="120000"/>
              </a:lnSpc>
              <a:spcBef>
                <a:spcPts val="0"/>
              </a:spcBef>
              <a:spcAft>
                <a:spcPts val="0"/>
              </a:spcAft>
              <a:buClr>
                <a:schemeClr val="dk1"/>
              </a:buClr>
              <a:buSzPct val="100000"/>
              <a:buNone/>
            </a:pPr>
            <a:r>
              <a:rPr lang="en" b="1" dirty="0">
                <a:latin typeface="Times New Roman"/>
                <a:ea typeface="Times New Roman"/>
                <a:cs typeface="Times New Roman"/>
                <a:sym typeface="Times New Roman"/>
              </a:rPr>
              <a:t>DEPARTMENT OF ELECTRICAL AND ELECTRONICS ENGINEERING </a:t>
            </a:r>
            <a:endParaRPr dirty="0"/>
          </a:p>
          <a:p>
            <a:pPr marL="0" lvl="0" indent="0" algn="ctr" rtl="0">
              <a:lnSpc>
                <a:spcPct val="120000"/>
              </a:lnSpc>
              <a:spcBef>
                <a:spcPts val="800"/>
              </a:spcBef>
              <a:spcAft>
                <a:spcPts val="0"/>
              </a:spcAft>
              <a:buClr>
                <a:schemeClr val="dk1"/>
              </a:buClr>
              <a:buSzPct val="100000"/>
              <a:buNone/>
            </a:pPr>
            <a:r>
              <a:rPr lang="en" b="1" dirty="0">
                <a:latin typeface="Times New Roman"/>
                <a:ea typeface="Times New Roman"/>
                <a:cs typeface="Times New Roman"/>
                <a:sym typeface="Times New Roman"/>
              </a:rPr>
              <a:t>18EEP109L – MAJOR PROJECT FINAL REVIEW</a:t>
            </a:r>
            <a:endParaRPr dirty="0"/>
          </a:p>
        </p:txBody>
      </p:sp>
      <p:sp>
        <p:nvSpPr>
          <p:cNvPr id="133" name="Google Shape;133;p25"/>
          <p:cNvSpPr txBox="1"/>
          <p:nvPr/>
        </p:nvSpPr>
        <p:spPr>
          <a:xfrm>
            <a:off x="2952750" y="3644806"/>
            <a:ext cx="3600600" cy="931200"/>
          </a:xfrm>
          <a:prstGeom prst="rect">
            <a:avLst/>
          </a:prstGeom>
          <a:no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spcBef>
                <a:spcPts val="0"/>
              </a:spcBef>
              <a:spcAft>
                <a:spcPts val="0"/>
              </a:spcAft>
              <a:buNone/>
            </a:pPr>
            <a:r>
              <a:rPr lang="en" sz="1500" b="1" i="0" u="none" strike="noStrike" cap="none">
                <a:solidFill>
                  <a:schemeClr val="dk1"/>
                </a:solidFill>
                <a:latin typeface="Times New Roman"/>
                <a:ea typeface="Times New Roman"/>
                <a:cs typeface="Times New Roman"/>
                <a:sym typeface="Times New Roman"/>
              </a:rPr>
              <a:t>Project guide :-</a:t>
            </a:r>
            <a:endParaRPr sz="1100"/>
          </a:p>
          <a:p>
            <a:pPr marL="0" marR="0" lvl="0" indent="0" algn="ctr" rtl="0">
              <a:spcBef>
                <a:spcPts val="0"/>
              </a:spcBef>
              <a:spcAft>
                <a:spcPts val="0"/>
              </a:spcAft>
              <a:buNone/>
            </a:pPr>
            <a:endParaRPr sz="1100"/>
          </a:p>
          <a:p>
            <a:pPr marL="0" marR="0" lvl="0" indent="0" algn="ctr" rtl="0">
              <a:spcBef>
                <a:spcPts val="0"/>
              </a:spcBef>
              <a:spcAft>
                <a:spcPts val="0"/>
              </a:spcAft>
              <a:buNone/>
            </a:pPr>
            <a:r>
              <a:rPr lang="en" sz="1500" b="1" i="0" u="none" strike="noStrike" cap="none">
                <a:solidFill>
                  <a:schemeClr val="dk1"/>
                </a:solidFill>
                <a:latin typeface="Times New Roman"/>
                <a:ea typeface="Times New Roman"/>
                <a:cs typeface="Times New Roman"/>
                <a:sym typeface="Times New Roman"/>
              </a:rPr>
              <a:t> Dr.  C. NAVEEN</a:t>
            </a:r>
            <a:endParaRPr sz="1100"/>
          </a:p>
          <a:p>
            <a:pPr marL="0" marR="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Assistant Professor</a:t>
            </a:r>
            <a:r>
              <a:rPr lang="en" sz="1500" b="0" i="0" u="none" strike="noStrike" cap="none">
                <a:solidFill>
                  <a:schemeClr val="dk1"/>
                </a:solidFill>
                <a:latin typeface="Times New Roman"/>
                <a:ea typeface="Times New Roman"/>
                <a:cs typeface="Times New Roman"/>
                <a:sym typeface="Times New Roman"/>
              </a:rPr>
              <a:t>, Dept. of EEE</a:t>
            </a:r>
            <a:endParaRPr sz="1500">
              <a:solidFill>
                <a:schemeClr val="dk1"/>
              </a:solidFill>
              <a:latin typeface="Times New Roman"/>
              <a:ea typeface="Times New Roman"/>
              <a:cs typeface="Times New Roman"/>
              <a:sym typeface="Times New Roman"/>
            </a:endParaRPr>
          </a:p>
        </p:txBody>
      </p:sp>
      <p:pic>
        <p:nvPicPr>
          <p:cNvPr id="134" name="Google Shape;134;p25"/>
          <p:cNvPicPr preferRelativeResize="0"/>
          <p:nvPr/>
        </p:nvPicPr>
        <p:blipFill rotWithShape="1">
          <a:blip r:embed="rId3">
            <a:alphaModFix/>
          </a:blip>
          <a:srcRect/>
          <a:stretch/>
        </p:blipFill>
        <p:spPr>
          <a:xfrm>
            <a:off x="125006" y="0"/>
            <a:ext cx="1575413" cy="862575"/>
          </a:xfrm>
          <a:prstGeom prst="rect">
            <a:avLst/>
          </a:prstGeom>
          <a:noFill/>
          <a:ln>
            <a:noFill/>
          </a:ln>
        </p:spPr>
      </p:pic>
      <p:sp>
        <p:nvSpPr>
          <p:cNvPr id="135" name="Google Shape;135;p25"/>
          <p:cNvSpPr txBox="1"/>
          <p:nvPr/>
        </p:nvSpPr>
        <p:spPr>
          <a:xfrm>
            <a:off x="1431700" y="1435418"/>
            <a:ext cx="63186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i="0" u="none" strike="noStrike" cap="none" dirty="0">
                <a:solidFill>
                  <a:srgbClr val="FF0000"/>
                </a:solidFill>
                <a:latin typeface="Times New Roman"/>
                <a:ea typeface="Times New Roman"/>
                <a:cs typeface="Times New Roman"/>
                <a:sym typeface="Times New Roman"/>
              </a:rPr>
              <a:t>Digital Watermarking </a:t>
            </a:r>
            <a:r>
              <a:rPr lang="en" sz="1800" b="1" dirty="0">
                <a:solidFill>
                  <a:srgbClr val="FF0000"/>
                </a:solidFill>
                <a:latin typeface="Times New Roman"/>
                <a:ea typeface="Times New Roman"/>
                <a:cs typeface="Times New Roman"/>
                <a:sym typeface="Times New Roman"/>
              </a:rPr>
              <a:t>O</a:t>
            </a:r>
            <a:r>
              <a:rPr lang="en" sz="1800" b="1" i="0" u="none" strike="noStrike" cap="none" dirty="0">
                <a:solidFill>
                  <a:srgbClr val="FF0000"/>
                </a:solidFill>
                <a:latin typeface="Times New Roman"/>
                <a:ea typeface="Times New Roman"/>
                <a:cs typeface="Times New Roman"/>
                <a:sym typeface="Times New Roman"/>
              </a:rPr>
              <a:t>f Audio Signals </a:t>
            </a:r>
            <a:r>
              <a:rPr lang="en" sz="1800" b="1" dirty="0">
                <a:solidFill>
                  <a:srgbClr val="FF0000"/>
                </a:solidFill>
                <a:latin typeface="Times New Roman"/>
                <a:ea typeface="Times New Roman"/>
                <a:cs typeface="Times New Roman"/>
                <a:sym typeface="Times New Roman"/>
              </a:rPr>
              <a:t>F</a:t>
            </a:r>
            <a:r>
              <a:rPr lang="en" sz="1800" b="1" i="0" u="none" strike="noStrike" cap="none" dirty="0">
                <a:solidFill>
                  <a:srgbClr val="FF0000"/>
                </a:solidFill>
                <a:latin typeface="Times New Roman"/>
                <a:ea typeface="Times New Roman"/>
                <a:cs typeface="Times New Roman"/>
                <a:sym typeface="Times New Roman"/>
              </a:rPr>
              <a:t>or </a:t>
            </a:r>
            <a:r>
              <a:rPr lang="en" sz="1800" b="1" dirty="0">
                <a:solidFill>
                  <a:srgbClr val="FF0000"/>
                </a:solidFill>
                <a:latin typeface="Times New Roman"/>
                <a:ea typeface="Times New Roman"/>
                <a:cs typeface="Times New Roman"/>
                <a:sym typeface="Times New Roman"/>
              </a:rPr>
              <a:t>E</a:t>
            </a:r>
            <a:r>
              <a:rPr lang="en" sz="1800" b="1" i="0" u="none" strike="noStrike" cap="none" dirty="0">
                <a:solidFill>
                  <a:srgbClr val="FF0000"/>
                </a:solidFill>
                <a:latin typeface="Times New Roman"/>
                <a:ea typeface="Times New Roman"/>
                <a:cs typeface="Times New Roman"/>
                <a:sym typeface="Times New Roman"/>
              </a:rPr>
              <a:t>nhanced </a:t>
            </a:r>
            <a:r>
              <a:rPr lang="en" sz="1800" b="1" dirty="0">
                <a:solidFill>
                  <a:srgbClr val="FF0000"/>
                </a:solidFill>
                <a:latin typeface="Times New Roman"/>
                <a:ea typeface="Times New Roman"/>
                <a:cs typeface="Times New Roman"/>
                <a:sym typeface="Times New Roman"/>
              </a:rPr>
              <a:t>S</a:t>
            </a:r>
            <a:r>
              <a:rPr lang="en" sz="1800" b="1" i="0" u="none" strike="noStrike" cap="none" dirty="0">
                <a:solidFill>
                  <a:srgbClr val="FF0000"/>
                </a:solidFill>
                <a:latin typeface="Times New Roman"/>
                <a:ea typeface="Times New Roman"/>
                <a:cs typeface="Times New Roman"/>
                <a:sym typeface="Times New Roman"/>
              </a:rPr>
              <a:t>ignal </a:t>
            </a:r>
            <a:r>
              <a:rPr lang="en" sz="1800" b="1" dirty="0">
                <a:solidFill>
                  <a:srgbClr val="FF0000"/>
                </a:solidFill>
                <a:latin typeface="Times New Roman"/>
                <a:ea typeface="Times New Roman"/>
                <a:cs typeface="Times New Roman"/>
                <a:sym typeface="Times New Roman"/>
              </a:rPr>
              <a:t>P</a:t>
            </a:r>
            <a:r>
              <a:rPr lang="en" sz="1800" b="1" i="0" u="none" strike="noStrike" cap="none" dirty="0">
                <a:solidFill>
                  <a:srgbClr val="FF0000"/>
                </a:solidFill>
                <a:latin typeface="Times New Roman"/>
                <a:ea typeface="Times New Roman"/>
                <a:cs typeface="Times New Roman"/>
                <a:sym typeface="Times New Roman"/>
              </a:rPr>
              <a:t>rotection </a:t>
            </a:r>
            <a:endParaRPr sz="2100" b="1" i="0" u="none" strike="noStrike" cap="none" dirty="0">
              <a:solidFill>
                <a:srgbClr val="FF0000"/>
              </a:solidFill>
              <a:latin typeface="Times New Roman"/>
              <a:ea typeface="Times New Roman"/>
              <a:cs typeface="Times New Roman"/>
              <a:sym typeface="Times New Roman"/>
            </a:endParaRPr>
          </a:p>
        </p:txBody>
      </p:sp>
      <p:sp>
        <p:nvSpPr>
          <p:cNvPr id="136" name="Google Shape;136;p25"/>
          <p:cNvSpPr txBox="1"/>
          <p:nvPr/>
        </p:nvSpPr>
        <p:spPr>
          <a:xfrm>
            <a:off x="2381250" y="2339418"/>
            <a:ext cx="4743600" cy="992549"/>
          </a:xfrm>
          <a:prstGeom prst="rect">
            <a:avLst/>
          </a:prstGeom>
          <a:no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spcBef>
                <a:spcPts val="0"/>
              </a:spcBef>
              <a:spcAft>
                <a:spcPts val="0"/>
              </a:spcAft>
              <a:buNone/>
            </a:pPr>
            <a:r>
              <a:rPr lang="en" sz="1500" b="1" i="0" u="none" strike="noStrike" cap="none" dirty="0">
                <a:solidFill>
                  <a:schemeClr val="dk1"/>
                </a:solidFill>
                <a:latin typeface="Times New Roman"/>
                <a:ea typeface="Times New Roman"/>
                <a:cs typeface="Times New Roman"/>
                <a:sym typeface="Times New Roman"/>
              </a:rPr>
              <a:t>Project by:-</a:t>
            </a:r>
            <a:r>
              <a:rPr lang="en" sz="1500" b="1" i="0" u="sng" strike="noStrike" cap="none" dirty="0">
                <a:solidFill>
                  <a:schemeClr val="dk1"/>
                </a:solidFill>
                <a:latin typeface="Times New Roman"/>
                <a:ea typeface="Times New Roman"/>
                <a:cs typeface="Times New Roman"/>
                <a:sym typeface="Times New Roman"/>
              </a:rPr>
              <a:t> </a:t>
            </a:r>
            <a:endParaRPr sz="1500" b="1" u="sng" dirty="0">
              <a:solidFill>
                <a:schemeClr val="dk1"/>
              </a:solidFill>
              <a:latin typeface="Times New Roman"/>
              <a:ea typeface="Times New Roman"/>
              <a:cs typeface="Times New Roman"/>
              <a:sym typeface="Times New Roman"/>
            </a:endParaRPr>
          </a:p>
          <a:p>
            <a:pPr marL="342900"/>
            <a:r>
              <a:rPr lang="en" sz="1400" i="0" u="none" strike="noStrike" cap="none" dirty="0">
                <a:solidFill>
                  <a:schemeClr val="dk1"/>
                </a:solidFill>
                <a:latin typeface="Times New Roman"/>
                <a:ea typeface="Times New Roman"/>
                <a:cs typeface="Times New Roman"/>
                <a:sym typeface="Times New Roman"/>
              </a:rPr>
              <a:t>Shruti Srivastava</a:t>
            </a:r>
            <a:r>
              <a:rPr lang="en" sz="1500" dirty="0">
                <a:solidFill>
                  <a:schemeClr val="dk1"/>
                </a:solidFill>
                <a:latin typeface="Times New Roman"/>
                <a:ea typeface="Times New Roman"/>
                <a:cs typeface="Times New Roman"/>
                <a:sym typeface="Times New Roman"/>
              </a:rPr>
              <a:t> 		</a:t>
            </a:r>
            <a:r>
              <a:rPr lang="en-IN" sz="1500" i="0" u="none" strike="noStrike" cap="none" dirty="0">
                <a:solidFill>
                  <a:schemeClr val="dk1"/>
                </a:solidFill>
                <a:latin typeface="Times New Roman"/>
                <a:ea typeface="Times New Roman"/>
                <a:cs typeface="Times New Roman"/>
                <a:sym typeface="Times New Roman"/>
              </a:rPr>
              <a:t>(RA1811005010271)</a:t>
            </a:r>
            <a:endParaRPr lang="en-IN" sz="1100" dirty="0"/>
          </a:p>
          <a:p>
            <a:pPr marL="342900" marR="0" lvl="0" indent="0" algn="l" rtl="0">
              <a:spcBef>
                <a:spcPts val="0"/>
              </a:spcBef>
              <a:spcAft>
                <a:spcPts val="0"/>
              </a:spcAft>
              <a:buNone/>
            </a:pPr>
            <a:r>
              <a:rPr lang="en" sz="1500" i="0" u="none" strike="noStrike" cap="none" dirty="0">
                <a:solidFill>
                  <a:schemeClr val="dk1"/>
                </a:solidFill>
                <a:latin typeface="Times New Roman"/>
                <a:ea typeface="Times New Roman"/>
                <a:cs typeface="Times New Roman"/>
                <a:sym typeface="Times New Roman"/>
              </a:rPr>
              <a:t>Gautam Nag 		(RA1811005010278) 			</a:t>
            </a:r>
            <a:endParaRPr sz="1100" dirty="0"/>
          </a:p>
        </p:txBody>
      </p:sp>
      <p:sp>
        <p:nvSpPr>
          <p:cNvPr id="137" name="Google Shape;137;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a:t>
            </a:fld>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sldNum" idx="12"/>
          </p:nvPr>
        </p:nvSpPr>
        <p:spPr>
          <a:xfrm>
            <a:off x="4843463" y="3575447"/>
            <a:ext cx="1543200" cy="2055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10</a:t>
            </a:fld>
            <a:endParaRPr/>
          </a:p>
        </p:txBody>
      </p:sp>
      <p:pic>
        <p:nvPicPr>
          <p:cNvPr id="191" name="Google Shape;191;p34"/>
          <p:cNvPicPr preferRelativeResize="0"/>
          <p:nvPr/>
        </p:nvPicPr>
        <p:blipFill>
          <a:blip r:embed="rId3">
            <a:alphaModFix/>
          </a:blip>
          <a:stretch>
            <a:fillRect/>
          </a:stretch>
        </p:blipFill>
        <p:spPr>
          <a:xfrm>
            <a:off x="143756" y="107288"/>
            <a:ext cx="3993413" cy="2246289"/>
          </a:xfrm>
          <a:prstGeom prst="rect">
            <a:avLst/>
          </a:prstGeom>
          <a:noFill/>
          <a:ln w="9525" cap="flat" cmpd="sng">
            <a:solidFill>
              <a:schemeClr val="dk2"/>
            </a:solidFill>
            <a:prstDash val="solid"/>
            <a:round/>
            <a:headEnd type="none" w="sm" len="sm"/>
            <a:tailEnd type="none" w="sm" len="sm"/>
          </a:ln>
        </p:spPr>
      </p:pic>
      <p:pic>
        <p:nvPicPr>
          <p:cNvPr id="192" name="Google Shape;192;p34"/>
          <p:cNvPicPr preferRelativeResize="0"/>
          <p:nvPr/>
        </p:nvPicPr>
        <p:blipFill>
          <a:blip r:embed="rId4">
            <a:alphaModFix/>
          </a:blip>
          <a:stretch>
            <a:fillRect/>
          </a:stretch>
        </p:blipFill>
        <p:spPr>
          <a:xfrm>
            <a:off x="4847981" y="107288"/>
            <a:ext cx="3993403" cy="2246289"/>
          </a:xfrm>
          <a:prstGeom prst="rect">
            <a:avLst/>
          </a:prstGeom>
          <a:noFill/>
          <a:ln w="19050" cap="flat" cmpd="sng">
            <a:solidFill>
              <a:schemeClr val="dk2"/>
            </a:solidFill>
            <a:prstDash val="solid"/>
            <a:round/>
            <a:headEnd type="none" w="sm" len="sm"/>
            <a:tailEnd type="none" w="sm" len="sm"/>
          </a:ln>
        </p:spPr>
      </p:pic>
      <p:pic>
        <p:nvPicPr>
          <p:cNvPr id="193" name="Google Shape;193;p34"/>
          <p:cNvPicPr preferRelativeResize="0"/>
          <p:nvPr/>
        </p:nvPicPr>
        <p:blipFill>
          <a:blip r:embed="rId5">
            <a:alphaModFix/>
          </a:blip>
          <a:stretch>
            <a:fillRect/>
          </a:stretch>
        </p:blipFill>
        <p:spPr>
          <a:xfrm>
            <a:off x="98325" y="2675531"/>
            <a:ext cx="3993413" cy="2246289"/>
          </a:xfrm>
          <a:prstGeom prst="rect">
            <a:avLst/>
          </a:prstGeom>
          <a:noFill/>
          <a:ln w="9525" cap="flat" cmpd="sng">
            <a:solidFill>
              <a:schemeClr val="dk2"/>
            </a:solidFill>
            <a:prstDash val="solid"/>
            <a:round/>
            <a:headEnd type="none" w="sm" len="sm"/>
            <a:tailEnd type="none" w="sm" len="sm"/>
          </a:ln>
        </p:spPr>
      </p:pic>
      <p:pic>
        <p:nvPicPr>
          <p:cNvPr id="194" name="Google Shape;194;p34"/>
          <p:cNvPicPr preferRelativeResize="0"/>
          <p:nvPr/>
        </p:nvPicPr>
        <p:blipFill>
          <a:blip r:embed="rId6">
            <a:alphaModFix/>
          </a:blip>
          <a:stretch>
            <a:fillRect/>
          </a:stretch>
        </p:blipFill>
        <p:spPr>
          <a:xfrm>
            <a:off x="4847981" y="2675531"/>
            <a:ext cx="3993394" cy="2246281"/>
          </a:xfrm>
          <a:prstGeom prst="rect">
            <a:avLst/>
          </a:prstGeom>
          <a:noFill/>
          <a:ln w="9525" cap="flat" cmpd="sng">
            <a:solidFill>
              <a:schemeClr val="dk2"/>
            </a:solidFill>
            <a:prstDash val="solid"/>
            <a:round/>
            <a:headEnd type="none" w="sm" len="sm"/>
            <a:tailEnd type="none" w="sm" len="sm"/>
          </a:ln>
        </p:spPr>
      </p:pic>
      <p:sp>
        <p:nvSpPr>
          <p:cNvPr id="195" name="Google Shape;195;p34"/>
          <p:cNvSpPr txBox="1"/>
          <p:nvPr/>
        </p:nvSpPr>
        <p:spPr>
          <a:xfrm>
            <a:off x="1817025" y="2353575"/>
            <a:ext cx="467400" cy="3078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100" b="1">
                <a:latin typeface="Calibri"/>
                <a:ea typeface="Calibri"/>
                <a:cs typeface="Calibri"/>
                <a:sym typeface="Calibri"/>
              </a:rPr>
              <a:t>Sine</a:t>
            </a:r>
            <a:endParaRPr sz="1100" b="1">
              <a:latin typeface="Calibri"/>
              <a:ea typeface="Calibri"/>
              <a:cs typeface="Calibri"/>
              <a:sym typeface="Calibri"/>
            </a:endParaRPr>
          </a:p>
        </p:txBody>
      </p:sp>
      <p:sp>
        <p:nvSpPr>
          <p:cNvPr id="196" name="Google Shape;196;p34"/>
          <p:cNvSpPr txBox="1"/>
          <p:nvPr/>
        </p:nvSpPr>
        <p:spPr>
          <a:xfrm>
            <a:off x="6605081" y="2364488"/>
            <a:ext cx="678900" cy="3078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100" b="1">
                <a:latin typeface="Calibri"/>
                <a:ea typeface="Calibri"/>
                <a:cs typeface="Calibri"/>
                <a:sym typeface="Calibri"/>
              </a:rPr>
              <a:t>Square</a:t>
            </a:r>
            <a:endParaRPr sz="1100" b="1">
              <a:latin typeface="Calibri"/>
              <a:ea typeface="Calibri"/>
              <a:cs typeface="Calibri"/>
              <a:sym typeface="Calibri"/>
            </a:endParaRPr>
          </a:p>
        </p:txBody>
      </p:sp>
      <p:sp>
        <p:nvSpPr>
          <p:cNvPr id="197" name="Google Shape;197;p34"/>
          <p:cNvSpPr txBox="1"/>
          <p:nvPr/>
        </p:nvSpPr>
        <p:spPr>
          <a:xfrm>
            <a:off x="1526494" y="4921819"/>
            <a:ext cx="757800" cy="3078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100" b="1">
                <a:latin typeface="Calibri"/>
                <a:ea typeface="Calibri"/>
                <a:cs typeface="Calibri"/>
                <a:sym typeface="Calibri"/>
              </a:rPr>
              <a:t>Sawtooth</a:t>
            </a:r>
            <a:endParaRPr sz="1100" b="1">
              <a:latin typeface="Calibri"/>
              <a:ea typeface="Calibri"/>
              <a:cs typeface="Calibri"/>
              <a:sym typeface="Calibri"/>
            </a:endParaRPr>
          </a:p>
        </p:txBody>
      </p:sp>
      <p:sp>
        <p:nvSpPr>
          <p:cNvPr id="198" name="Google Shape;198;p34"/>
          <p:cNvSpPr txBox="1"/>
          <p:nvPr/>
        </p:nvSpPr>
        <p:spPr>
          <a:xfrm>
            <a:off x="6710831" y="4921819"/>
            <a:ext cx="757800" cy="3078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100" b="1">
                <a:latin typeface="Calibri"/>
                <a:ea typeface="Calibri"/>
                <a:cs typeface="Calibri"/>
                <a:sym typeface="Calibri"/>
              </a:rPr>
              <a:t>Triangle</a:t>
            </a:r>
            <a:endParaRPr sz="11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174900" y="0"/>
            <a:ext cx="89691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200" dirty="0">
                <a:latin typeface="Times New Roman"/>
                <a:ea typeface="Times New Roman"/>
                <a:cs typeface="Times New Roman"/>
                <a:sym typeface="Times New Roman"/>
              </a:rPr>
              <a:t>Algorithm Analysis</a:t>
            </a:r>
            <a:endParaRPr sz="2200" dirty="0">
              <a:latin typeface="Times New Roman"/>
              <a:ea typeface="Times New Roman"/>
              <a:cs typeface="Times New Roman"/>
              <a:sym typeface="Times New Roman"/>
            </a:endParaRPr>
          </a:p>
        </p:txBody>
      </p:sp>
      <p:sp>
        <p:nvSpPr>
          <p:cNvPr id="204" name="Google Shape;204;p35"/>
          <p:cNvSpPr txBox="1">
            <a:spLocks noGrp="1"/>
          </p:cNvSpPr>
          <p:nvPr>
            <p:ph type="body" idx="1"/>
          </p:nvPr>
        </p:nvSpPr>
        <p:spPr>
          <a:xfrm>
            <a:off x="0" y="918475"/>
            <a:ext cx="8969100" cy="3833700"/>
          </a:xfrm>
          <a:prstGeom prst="rect">
            <a:avLst/>
          </a:prstGeom>
        </p:spPr>
        <p:txBody>
          <a:bodyPr spcFirstLastPara="1" wrap="square" lIns="68575" tIns="34275" rIns="68575" bIns="34275" anchor="t" anchorCtr="0">
            <a:noAutofit/>
          </a:bodyPr>
          <a:lstStyle/>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Psychoacoustics - Masking Effects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A “weak” sound is difficult to be heard while a “strong” sound is also being played.</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Temporal Masking - Amplitude (Volume)</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Frequency Masking - Amplitude in Frequency</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Image parameters - width="370" height="270“.</a:t>
            </a:r>
          </a:p>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DC Watermarking</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DC Watermarking puts the information into the part of music, where the magnitude is lower than the perceptual threshold of human ears. </a:t>
            </a:r>
          </a:p>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Frequency Watermarking</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For Frequency Watermarking, since human ear has limit on distinguishing audio frequency, it is possible to find out a frequency band loud enough while the frequency near it are rather quiet. Therefore, we replace the frequency band with low magnitude to our information to make the watermark.</a:t>
            </a:r>
          </a:p>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Process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We implemented Frequency Watermarking in this project to achieve our goal.</a:t>
            </a:r>
          </a:p>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The original soundtrack we used in this project is: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Length: 30 seconds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Sampling Rate: 44100 (1/s)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Frame Length: 512 samples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5E29C41-387E-4EFD-9CD0-6EE69708F82E}"/>
              </a:ext>
            </a:extLst>
          </p:cNvPr>
          <p:cNvPicPr>
            <a:picLocks noChangeAspect="1"/>
          </p:cNvPicPr>
          <p:nvPr/>
        </p:nvPicPr>
        <p:blipFill>
          <a:blip r:embed="rId2"/>
          <a:stretch>
            <a:fillRect/>
          </a:stretch>
        </p:blipFill>
        <p:spPr>
          <a:xfrm>
            <a:off x="1412731" y="211402"/>
            <a:ext cx="6318537" cy="4598396"/>
          </a:xfrm>
          <a:prstGeom prst="rect">
            <a:avLst/>
          </a:prstGeom>
        </p:spPr>
      </p:pic>
    </p:spTree>
    <p:extLst>
      <p:ext uri="{BB962C8B-B14F-4D97-AF65-F5344CB8AC3E}">
        <p14:creationId xmlns:p14="http://schemas.microsoft.com/office/powerpoint/2010/main" val="396880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xfrm>
            <a:off x="39925" y="0"/>
            <a:ext cx="91041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Code Snippet </a:t>
            </a:r>
            <a:r>
              <a:rPr lang="en" sz="1200" i="1">
                <a:latin typeface="Times New Roman"/>
                <a:ea typeface="Times New Roman"/>
                <a:cs typeface="Times New Roman"/>
                <a:sym typeface="Times New Roman"/>
              </a:rPr>
              <a:t>(Watermark Embedding)</a:t>
            </a:r>
            <a:endParaRPr sz="1200" i="1">
              <a:latin typeface="Times New Roman"/>
              <a:ea typeface="Times New Roman"/>
              <a:cs typeface="Times New Roman"/>
              <a:sym typeface="Times New Roman"/>
            </a:endParaRPr>
          </a:p>
        </p:txBody>
      </p:sp>
      <p:pic>
        <p:nvPicPr>
          <p:cNvPr id="211" name="Google Shape;211;p36"/>
          <p:cNvPicPr preferRelativeResize="0"/>
          <p:nvPr/>
        </p:nvPicPr>
        <p:blipFill>
          <a:blip r:embed="rId3">
            <a:alphaModFix/>
          </a:blip>
          <a:stretch>
            <a:fillRect/>
          </a:stretch>
        </p:blipFill>
        <p:spPr>
          <a:xfrm>
            <a:off x="0" y="670800"/>
            <a:ext cx="9144000" cy="4373879"/>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body" idx="1"/>
          </p:nvPr>
        </p:nvSpPr>
        <p:spPr>
          <a:xfrm>
            <a:off x="0" y="798675"/>
            <a:ext cx="9144000" cy="4344900"/>
          </a:xfrm>
          <a:prstGeom prst="rect">
            <a:avLst/>
          </a:prstGeom>
        </p:spPr>
        <p:txBody>
          <a:bodyPr spcFirstLastPara="1" wrap="square" lIns="68575" tIns="34275" rIns="68575" bIns="34275" anchor="t" anchorCtr="0">
            <a:noAutofit/>
          </a:bodyPr>
          <a:lstStyle/>
          <a:p>
            <a:pPr marL="457200" lvl="0" indent="-311150" algn="just" rtl="0">
              <a:lnSpc>
                <a:spcPct val="115000"/>
              </a:lnSpc>
              <a:spcBef>
                <a:spcPts val="80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First of all we run a command to clear all the previous system clutter(memory) and get a clean command window.</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Then we use the “audioread” command to load the host audio and store it in a variable with its address stored into an index variable (which in our code is named as f).</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Then we load the watermark image (which is a png) into a using the “imread” command and store it is a variable named “wm”</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Then we use a 2D array to store the dimensions of the image we are using as a watermark.</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Then we use a conditional statement to check if the length of the host file is less than the length of the watermark * 8. </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If it is then we reject that image as a watermark and display a message saying to use a different watermark. </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Then we call the predefined MATLAB function called “dec2bin” to start the binary host.</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Then we write the code to prepare the watermark:</a:t>
            </a:r>
            <a:endParaRPr sz="1200" dirty="0">
              <a:latin typeface="Times New Roman" panose="02020603050405020304" pitchFamily="18" charset="0"/>
              <a:ea typeface="Arial"/>
              <a:cs typeface="Times New Roman" panose="02020603050405020304" pitchFamily="18" charset="0"/>
              <a:sym typeface="Arial"/>
            </a:endParaRPr>
          </a:p>
          <a:p>
            <a:pPr marL="914400" lvl="1"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Firstly we call the dec2bin function used just above this function.</a:t>
            </a:r>
            <a:endParaRPr sz="1200" dirty="0">
              <a:latin typeface="Times New Roman" panose="02020603050405020304" pitchFamily="18" charset="0"/>
              <a:ea typeface="Arial"/>
              <a:cs typeface="Times New Roman" panose="02020603050405020304" pitchFamily="18" charset="0"/>
              <a:sym typeface="Arial"/>
            </a:endParaRPr>
          </a:p>
          <a:p>
            <a:pPr marL="914400" lvl="1"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Then we declare a n X 8 zeroes matrix (where n in the proportional row size of the watermark).</a:t>
            </a:r>
            <a:endParaRPr sz="1200" dirty="0">
              <a:latin typeface="Times New Roman" panose="02020603050405020304" pitchFamily="18" charset="0"/>
              <a:ea typeface="Arial"/>
              <a:cs typeface="Times New Roman" panose="02020603050405020304" pitchFamily="18" charset="0"/>
              <a:sym typeface="Arial"/>
            </a:endParaRPr>
          </a:p>
          <a:p>
            <a:pPr marL="914400" lvl="1"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Then we run a for loop to insert a watermark into the first plane of the host signal.</a:t>
            </a:r>
            <a:endParaRPr sz="1200" dirty="0">
              <a:latin typeface="Times New Roman" panose="02020603050405020304" pitchFamily="18" charset="0"/>
              <a:ea typeface="Arial"/>
              <a:cs typeface="Times New Roman" panose="02020603050405020304" pitchFamily="18" charset="0"/>
              <a:sym typeface="Arial"/>
            </a:endParaRPr>
          </a:p>
          <a:p>
            <a:pPr marL="914400" lvl="1"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Then for every iteration of the for loop declare the LSB by using the command “host_bin(i, 8) = dec2bin(wm_str(i))”</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Finally host the watermark using the bin2dec() function and specify the data type as “double”.</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End the code block.</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Save the host code.</a:t>
            </a:r>
            <a:endParaRPr sz="1200" dirty="0">
              <a:latin typeface="Times New Roman" panose="02020603050405020304" pitchFamily="18" charset="0"/>
              <a:ea typeface="Arial"/>
              <a:cs typeface="Times New Roman" panose="02020603050405020304" pitchFamily="18" charset="0"/>
              <a:sym typeface="Arial"/>
            </a:endParaRPr>
          </a:p>
          <a:p>
            <a:pPr marL="457200" lvl="0" indent="-311150" algn="just" rtl="0">
              <a:lnSpc>
                <a:spcPct val="115000"/>
              </a:lnSpc>
              <a:spcBef>
                <a:spcPts val="0"/>
              </a:spcBef>
              <a:spcAft>
                <a:spcPts val="0"/>
              </a:spcAft>
              <a:buSzPts val="1300"/>
              <a:buFont typeface="Arial" panose="020B0604020202020204" pitchFamily="34" charset="0"/>
              <a:buChar char="•"/>
            </a:pPr>
            <a:r>
              <a:rPr lang="en" sz="1200" dirty="0">
                <a:latin typeface="Times New Roman" panose="02020603050405020304" pitchFamily="18" charset="0"/>
                <a:ea typeface="Arial"/>
                <a:cs typeface="Times New Roman" panose="02020603050405020304" pitchFamily="18" charset="0"/>
                <a:sym typeface="Arial"/>
              </a:rPr>
              <a:t>RUN the code to insert the watermark.</a:t>
            </a:r>
            <a:endParaRPr sz="1200" dirty="0">
              <a:latin typeface="Times New Roman" panose="02020603050405020304" pitchFamily="18" charset="0"/>
              <a:ea typeface="Arial"/>
              <a:cs typeface="Times New Roman" panose="02020603050405020304" pitchFamily="18" charset="0"/>
              <a:sym typeface="Arial"/>
            </a:endParaRPr>
          </a:p>
        </p:txBody>
      </p:sp>
      <p:sp>
        <p:nvSpPr>
          <p:cNvPr id="218" name="Google Shape;218;p37"/>
          <p:cNvSpPr txBox="1">
            <a:spLocks noGrp="1"/>
          </p:cNvSpPr>
          <p:nvPr>
            <p:ph type="title"/>
          </p:nvPr>
        </p:nvSpPr>
        <p:spPr>
          <a:xfrm>
            <a:off x="135775" y="0"/>
            <a:ext cx="90081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Working </a:t>
            </a:r>
            <a:r>
              <a:rPr lang="en" sz="1200" i="1">
                <a:latin typeface="Times New Roman"/>
                <a:ea typeface="Times New Roman"/>
                <a:cs typeface="Times New Roman"/>
                <a:sym typeface="Times New Roman"/>
              </a:rPr>
              <a:t>(Watermark Embedding)</a:t>
            </a:r>
            <a:endParaRPr sz="2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174900" y="0"/>
            <a:ext cx="89691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200" dirty="0">
                <a:latin typeface="Times New Roman"/>
                <a:ea typeface="Times New Roman"/>
                <a:cs typeface="Times New Roman"/>
                <a:sym typeface="Times New Roman"/>
              </a:rPr>
              <a:t>Algorithm Analysis Contd…</a:t>
            </a:r>
            <a:endParaRPr sz="2200" dirty="0">
              <a:latin typeface="Times New Roman"/>
              <a:ea typeface="Times New Roman"/>
              <a:cs typeface="Times New Roman"/>
              <a:sym typeface="Times New Roman"/>
            </a:endParaRPr>
          </a:p>
        </p:txBody>
      </p:sp>
      <p:sp>
        <p:nvSpPr>
          <p:cNvPr id="204" name="Google Shape;204;p35"/>
          <p:cNvSpPr txBox="1">
            <a:spLocks noGrp="1"/>
          </p:cNvSpPr>
          <p:nvPr>
            <p:ph type="body" idx="1"/>
          </p:nvPr>
        </p:nvSpPr>
        <p:spPr>
          <a:xfrm>
            <a:off x="0" y="918475"/>
            <a:ext cx="8969100" cy="3833700"/>
          </a:xfrm>
          <a:prstGeom prst="rect">
            <a:avLst/>
          </a:prstGeom>
        </p:spPr>
        <p:txBody>
          <a:bodyPr spcFirstLastPara="1" wrap="square" lIns="68575" tIns="34275" rIns="68575" bIns="34275" anchor="t" anchorCtr="0">
            <a:normAutofit/>
          </a:bodyPr>
          <a:lstStyle/>
          <a:p>
            <a:pPr marL="457200" lvl="0" indent="-317500" algn="just" rtl="0">
              <a:lnSpc>
                <a:spcPct val="115000"/>
              </a:lnSpc>
              <a:spcBef>
                <a:spcPts val="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Therefore after analyzing the previous outputs and studying their disadvantages we see that using digital watermarking of audio signals for enhanced signal protection is indeed one of the most convenient ways to go about the problem statement of audio encryption.</a:t>
            </a:r>
            <a:endParaRPr sz="140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15000"/>
              </a:lnSpc>
              <a:spcBef>
                <a:spcPts val="0"/>
              </a:spcBef>
              <a:spcAft>
                <a:spcPts val="0"/>
              </a:spcAft>
              <a:buNone/>
            </a:pPr>
            <a:endParaRPr sz="1400" dirty="0">
              <a:latin typeface="Times New Roman" panose="02020603050405020304" pitchFamily="18" charset="0"/>
              <a:ea typeface="Arial"/>
              <a:cs typeface="Times New Roman" panose="02020603050405020304" pitchFamily="18" charset="0"/>
              <a:sym typeface="Arial"/>
            </a:endParaRPr>
          </a:p>
          <a:p>
            <a:pPr marL="457200" lvl="0" indent="-317500" algn="just" rtl="0">
              <a:lnSpc>
                <a:spcPct val="115000"/>
              </a:lnSpc>
              <a:spcBef>
                <a:spcPts val="80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Algorithm:</a:t>
            </a:r>
            <a:endParaRPr sz="1400" dirty="0">
              <a:latin typeface="Times New Roman" panose="02020603050405020304" pitchFamily="18" charset="0"/>
              <a:ea typeface="Arial"/>
              <a:cs typeface="Times New Roman" panose="02020603050405020304" pitchFamily="18" charset="0"/>
              <a:sym typeface="Arial"/>
            </a:endParaRPr>
          </a:p>
          <a:p>
            <a:pPr marL="914400" lvl="1" indent="-317500" algn="just" rtl="0">
              <a:lnSpc>
                <a:spcPct val="115000"/>
              </a:lnSpc>
              <a:spcBef>
                <a:spcPts val="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Clear memory and command window</a:t>
            </a:r>
            <a:endParaRPr sz="1400" dirty="0">
              <a:latin typeface="Times New Roman" panose="02020603050405020304" pitchFamily="18" charset="0"/>
              <a:ea typeface="Arial"/>
              <a:cs typeface="Times New Roman" panose="02020603050405020304" pitchFamily="18" charset="0"/>
              <a:sym typeface="Arial"/>
            </a:endParaRPr>
          </a:p>
          <a:p>
            <a:pPr marL="914400" lvl="1" indent="-317500" algn="just" rtl="0">
              <a:lnSpc>
                <a:spcPct val="115000"/>
              </a:lnSpc>
              <a:spcBef>
                <a:spcPts val="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Load data</a:t>
            </a:r>
            <a:endParaRPr sz="1400" dirty="0">
              <a:latin typeface="Times New Roman" panose="02020603050405020304" pitchFamily="18" charset="0"/>
              <a:ea typeface="Arial"/>
              <a:cs typeface="Times New Roman" panose="02020603050405020304" pitchFamily="18" charset="0"/>
              <a:sym typeface="Arial"/>
            </a:endParaRPr>
          </a:p>
          <a:p>
            <a:pPr marL="914400" lvl="1" indent="-317500" algn="just" rtl="0">
              <a:lnSpc>
                <a:spcPct val="115000"/>
              </a:lnSpc>
              <a:spcBef>
                <a:spcPts val="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Watermarking</a:t>
            </a:r>
            <a:endParaRPr sz="1400" dirty="0">
              <a:latin typeface="Times New Roman" panose="02020603050405020304" pitchFamily="18" charset="0"/>
              <a:ea typeface="Arial"/>
              <a:cs typeface="Times New Roman" panose="02020603050405020304" pitchFamily="18" charset="0"/>
              <a:sym typeface="Arial"/>
            </a:endParaRPr>
          </a:p>
          <a:p>
            <a:pPr marL="914400" lvl="1" indent="-317500" algn="just" rtl="0">
              <a:lnSpc>
                <a:spcPct val="115000"/>
              </a:lnSpc>
              <a:spcBef>
                <a:spcPts val="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Prepare host</a:t>
            </a:r>
            <a:endParaRPr sz="1400" dirty="0">
              <a:latin typeface="Times New Roman" panose="02020603050405020304" pitchFamily="18" charset="0"/>
              <a:ea typeface="Arial"/>
              <a:cs typeface="Times New Roman" panose="02020603050405020304" pitchFamily="18" charset="0"/>
              <a:sym typeface="Arial"/>
            </a:endParaRPr>
          </a:p>
          <a:p>
            <a:pPr marL="914400" lvl="1" indent="-317500" algn="just" rtl="0">
              <a:lnSpc>
                <a:spcPct val="115000"/>
              </a:lnSpc>
              <a:spcBef>
                <a:spcPts val="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Prepare watermark</a:t>
            </a:r>
            <a:endParaRPr sz="1400" dirty="0">
              <a:latin typeface="Times New Roman" panose="02020603050405020304" pitchFamily="18" charset="0"/>
              <a:ea typeface="Arial"/>
              <a:cs typeface="Times New Roman" panose="02020603050405020304" pitchFamily="18" charset="0"/>
              <a:sym typeface="Arial"/>
            </a:endParaRPr>
          </a:p>
          <a:p>
            <a:pPr marL="914400" lvl="1" indent="-317500" algn="just" rtl="0">
              <a:lnSpc>
                <a:spcPct val="115000"/>
              </a:lnSpc>
              <a:spcBef>
                <a:spcPts val="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Insert watermark into host</a:t>
            </a:r>
            <a:endParaRPr sz="1400" dirty="0">
              <a:latin typeface="Times New Roman" panose="02020603050405020304" pitchFamily="18" charset="0"/>
              <a:ea typeface="Arial"/>
              <a:cs typeface="Times New Roman" panose="02020603050405020304" pitchFamily="18" charset="0"/>
              <a:sym typeface="Arial"/>
            </a:endParaRPr>
          </a:p>
          <a:p>
            <a:pPr marL="914400" lvl="1" indent="-317500" algn="just" rtl="0">
              <a:lnSpc>
                <a:spcPct val="115000"/>
              </a:lnSpc>
              <a:spcBef>
                <a:spcPts val="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Watermarked host</a:t>
            </a:r>
            <a:endParaRPr sz="1400" dirty="0">
              <a:latin typeface="Times New Roman" panose="02020603050405020304" pitchFamily="18" charset="0"/>
              <a:ea typeface="Arial"/>
              <a:cs typeface="Times New Roman" panose="02020603050405020304" pitchFamily="18" charset="0"/>
              <a:sym typeface="Arial"/>
            </a:endParaRPr>
          </a:p>
          <a:p>
            <a:pPr marL="914400" lvl="1" indent="-317500" algn="just" rtl="0">
              <a:lnSpc>
                <a:spcPct val="115000"/>
              </a:lnSpc>
              <a:spcBef>
                <a:spcPts val="0"/>
              </a:spcBef>
              <a:spcAft>
                <a:spcPts val="0"/>
              </a:spcAft>
              <a:buSzPts val="1400"/>
              <a:buChar char="○"/>
            </a:pPr>
            <a:r>
              <a:rPr lang="en" sz="1400" dirty="0">
                <a:latin typeface="Times New Roman" panose="02020603050405020304" pitchFamily="18" charset="0"/>
                <a:ea typeface="Arial"/>
                <a:cs typeface="Times New Roman" panose="02020603050405020304" pitchFamily="18" charset="0"/>
                <a:sym typeface="Arial"/>
              </a:rPr>
              <a:t>Save the watermarked host</a:t>
            </a:r>
            <a:endParaRPr sz="1400"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943105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body" idx="1"/>
          </p:nvPr>
        </p:nvSpPr>
        <p:spPr>
          <a:xfrm>
            <a:off x="0" y="798675"/>
            <a:ext cx="9144000" cy="4344900"/>
          </a:xfrm>
          <a:prstGeom prst="rect">
            <a:avLst/>
          </a:prstGeom>
        </p:spPr>
        <p:txBody>
          <a:bodyPr spcFirstLastPara="1" wrap="square" lIns="68575" tIns="34275" rIns="68575" bIns="34275" anchor="t" anchorCtr="0">
            <a:normAutofit/>
          </a:bodyPr>
          <a:lstStyle/>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First of all we run a command to clear all the previous system clutter(memory) and get a clean command window.</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Specify an upper range for the watermark size and store it in a variable.</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Divide that with 8 to get the number of pixels used in generating the size.</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Store the image size in a variable as the square root of the pixel size.</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Call the “audioread” function and pass the path of the watermarked host signal’s path name into the function.</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Use the double [-0.5 +0.5] to 'uint8' [0 255] parameter to match the watermark dimensions matched to the double data type.</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Define the host bin size at (1:max size) and store it in a variable.</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Call the “reshape function” and pass the above variable along with the pixel size and the constant number 8(that we used to divide in step 2 into the function.</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Define a zeros matrix.</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Run a for loop on this matrix:</a:t>
            </a:r>
            <a:endParaRPr sz="1400" dirty="0">
              <a:latin typeface="Times New Roman" panose="02020603050405020304" pitchFamily="18" charset="0"/>
              <a:ea typeface="Arial"/>
              <a:cs typeface="Times New Roman" panose="02020603050405020304" pitchFamily="18" charset="0"/>
              <a:sym typeface="Arial"/>
            </a:endParaRPr>
          </a:p>
          <a:p>
            <a:pPr lvl="1"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For every iteration of the for loop use the bin2dec to generate a LSB and store it in a variable.</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End the for loop.</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Call the reshape function used before and replace the constant 8 with the image size variable.</a:t>
            </a:r>
            <a:endParaRPr sz="1400" dirty="0">
              <a:latin typeface="Times New Roman" panose="02020603050405020304" pitchFamily="18" charset="0"/>
              <a:ea typeface="Arial"/>
              <a:cs typeface="Times New Roman" panose="02020603050405020304" pitchFamily="18" charset="0"/>
              <a:sym typeface="Arial"/>
            </a:endParaRPr>
          </a:p>
          <a:p>
            <a:pPr lvl="0" algn="l" rtl="0">
              <a:lnSpc>
                <a:spcPct val="115000"/>
              </a:lnSpc>
              <a:spcBef>
                <a:spcPts val="0"/>
              </a:spcBef>
              <a:spcAft>
                <a:spcPts val="0"/>
              </a:spcAft>
              <a:buSzPts val="1400"/>
              <a:buFont typeface="Arial" panose="020B0604020202020204" pitchFamily="34" charset="0"/>
              <a:buChar char="•"/>
            </a:pPr>
            <a:r>
              <a:rPr lang="en" sz="1400" dirty="0">
                <a:latin typeface="Times New Roman" panose="02020603050405020304" pitchFamily="18" charset="0"/>
                <a:ea typeface="Arial"/>
                <a:cs typeface="Times New Roman" panose="02020603050405020304" pitchFamily="18" charset="0"/>
                <a:sym typeface="Arial"/>
              </a:rPr>
              <a:t>Call in the imshow() function to finally extract and display the watermark.</a:t>
            </a:r>
            <a:endParaRPr sz="1500" dirty="0">
              <a:latin typeface="Times New Roman" panose="02020603050405020304" pitchFamily="18" charset="0"/>
              <a:ea typeface="Arial"/>
              <a:cs typeface="Times New Roman" panose="02020603050405020304" pitchFamily="18" charset="0"/>
              <a:sym typeface="Arial"/>
            </a:endParaRPr>
          </a:p>
        </p:txBody>
      </p:sp>
      <p:sp>
        <p:nvSpPr>
          <p:cNvPr id="230" name="Google Shape;230;p39"/>
          <p:cNvSpPr txBox="1">
            <a:spLocks noGrp="1"/>
          </p:cNvSpPr>
          <p:nvPr>
            <p:ph type="title"/>
          </p:nvPr>
        </p:nvSpPr>
        <p:spPr>
          <a:xfrm>
            <a:off x="135775" y="0"/>
            <a:ext cx="90081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Working </a:t>
            </a:r>
            <a:r>
              <a:rPr lang="en" sz="1200" i="1">
                <a:latin typeface="Times New Roman"/>
                <a:ea typeface="Times New Roman"/>
                <a:cs typeface="Times New Roman"/>
                <a:sym typeface="Times New Roman"/>
              </a:rPr>
              <a:t>(Watermark Extraction)</a:t>
            </a:r>
            <a:endParaRPr sz="2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39925" y="0"/>
            <a:ext cx="91041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Code Snippet </a:t>
            </a:r>
            <a:r>
              <a:rPr lang="en" sz="1200" i="1" dirty="0">
                <a:latin typeface="Times New Roman"/>
                <a:ea typeface="Times New Roman"/>
                <a:cs typeface="Times New Roman"/>
                <a:sym typeface="Times New Roman"/>
              </a:rPr>
              <a:t>(Watermark Extraction)</a:t>
            </a:r>
            <a:endParaRPr sz="1200" i="1" dirty="0">
              <a:latin typeface="Times New Roman"/>
              <a:ea typeface="Times New Roman"/>
              <a:cs typeface="Times New Roman"/>
              <a:sym typeface="Times New Roman"/>
            </a:endParaRPr>
          </a:p>
        </p:txBody>
      </p:sp>
      <p:pic>
        <p:nvPicPr>
          <p:cNvPr id="224" name="Google Shape;224;p38"/>
          <p:cNvPicPr preferRelativeResize="0"/>
          <p:nvPr/>
        </p:nvPicPr>
        <p:blipFill>
          <a:blip r:embed="rId3">
            <a:alphaModFix/>
          </a:blip>
          <a:stretch>
            <a:fillRect/>
          </a:stretch>
        </p:blipFill>
        <p:spPr>
          <a:xfrm>
            <a:off x="258775" y="670800"/>
            <a:ext cx="8666400" cy="4380150"/>
          </a:xfrm>
          <a:prstGeom prst="rect">
            <a:avLst/>
          </a:prstGeom>
          <a:noFill/>
          <a:ln w="12700" cap="flat" cmpd="sng">
            <a:solidFill>
              <a:srgbClr val="000000"/>
            </a:solidFill>
            <a:prstDash val="solid"/>
            <a:miter lim="8000"/>
            <a:headEnd type="none" w="sm" len="sm"/>
            <a:tailEnd type="none" w="sm" len="sm"/>
          </a:ln>
        </p:spPr>
      </p:pic>
      <p:pic>
        <p:nvPicPr>
          <p:cNvPr id="4" name="Google Shape;205;p35">
            <a:extLst>
              <a:ext uri="{FF2B5EF4-FFF2-40B4-BE49-F238E27FC236}">
                <a16:creationId xmlns:a16="http://schemas.microsoft.com/office/drawing/2014/main" id="{F61DA209-DD3A-4326-8FC2-30B2CB693D47}"/>
              </a:ext>
            </a:extLst>
          </p:cNvPr>
          <p:cNvPicPr preferRelativeResize="0"/>
          <p:nvPr/>
        </p:nvPicPr>
        <p:blipFill>
          <a:blip r:embed="rId4">
            <a:alphaModFix/>
          </a:blip>
          <a:stretch>
            <a:fillRect/>
          </a:stretch>
        </p:blipFill>
        <p:spPr>
          <a:xfrm>
            <a:off x="923918" y="3662686"/>
            <a:ext cx="579300" cy="569877"/>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0" y="0"/>
            <a:ext cx="91440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Result</a:t>
            </a:r>
            <a:endParaRPr sz="2400">
              <a:latin typeface="Times New Roman"/>
              <a:ea typeface="Times New Roman"/>
              <a:cs typeface="Times New Roman"/>
              <a:sym typeface="Times New Roman"/>
            </a:endParaRPr>
          </a:p>
        </p:txBody>
      </p:sp>
      <p:sp>
        <p:nvSpPr>
          <p:cNvPr id="236" name="Google Shape;236;p40"/>
          <p:cNvSpPr txBox="1">
            <a:spLocks noGrp="1"/>
          </p:cNvSpPr>
          <p:nvPr>
            <p:ph type="body" idx="1"/>
          </p:nvPr>
        </p:nvSpPr>
        <p:spPr>
          <a:xfrm>
            <a:off x="103825" y="734775"/>
            <a:ext cx="8913300" cy="4197443"/>
          </a:xfrm>
          <a:prstGeom prst="rect">
            <a:avLst/>
          </a:prstGeom>
        </p:spPr>
        <p:txBody>
          <a:bodyPr spcFirstLastPara="1" wrap="square" lIns="68575" tIns="34275" rIns="68575" bIns="34275" anchor="t" anchorCtr="0">
            <a:noAutofit/>
          </a:bodyPr>
          <a:lstStyle/>
          <a:p>
            <a:pPr marL="0" lvl="0" indent="0" algn="just" rtl="0">
              <a:lnSpc>
                <a:spcPct val="115000"/>
              </a:lnSpc>
              <a:spcBef>
                <a:spcPts val="0"/>
              </a:spcBef>
              <a:spcAft>
                <a:spcPts val="0"/>
              </a:spcAft>
              <a:buNone/>
            </a:pPr>
            <a:r>
              <a:rPr lang="en" sz="1200" dirty="0">
                <a:latin typeface="Times New Roman" panose="02020603050405020304" pitchFamily="18" charset="0"/>
                <a:ea typeface="Arial"/>
                <a:cs typeface="Times New Roman" panose="02020603050405020304" pitchFamily="18" charset="0"/>
                <a:sym typeface="Arial"/>
              </a:rPr>
              <a:t>We then generated the traditionally encrypted audio signal and studied its pros and cons. We believe that encrypting an audio file like this has several advantages and disadvantages. But in the domain of encrypting an audio signal the disadvantages top the advantages. Some of the disadvantages are which are:</a:t>
            </a:r>
          </a:p>
          <a:p>
            <a:pPr marL="0" lvl="0" indent="0" algn="just" rtl="0">
              <a:lnSpc>
                <a:spcPct val="115000"/>
              </a:lnSpc>
              <a:spcBef>
                <a:spcPts val="0"/>
              </a:spcBef>
              <a:spcAft>
                <a:spcPts val="0"/>
              </a:spcAft>
              <a:buNone/>
            </a:pPr>
            <a:endParaRPr sz="1200" dirty="0">
              <a:latin typeface="Times New Roman" panose="02020603050405020304" pitchFamily="18" charset="0"/>
              <a:ea typeface="Arial"/>
              <a:cs typeface="Times New Roman" panose="02020603050405020304" pitchFamily="18" charset="0"/>
              <a:sym typeface="Arial"/>
            </a:endParaRPr>
          </a:p>
          <a:p>
            <a:pPr marL="457200" lvl="0" indent="-304800" algn="just" rtl="0">
              <a:lnSpc>
                <a:spcPct val="115000"/>
              </a:lnSpc>
              <a:spcBef>
                <a:spcPts val="0"/>
              </a:spcBef>
              <a:spcAft>
                <a:spcPts val="0"/>
              </a:spcAft>
              <a:buSzPts val="1200"/>
              <a:buAutoNum type="arabicPeriod"/>
            </a:pPr>
            <a:r>
              <a:rPr lang="en" sz="1200" dirty="0">
                <a:latin typeface="Times New Roman" panose="02020603050405020304" pitchFamily="18" charset="0"/>
                <a:ea typeface="Arial"/>
                <a:cs typeface="Times New Roman" panose="02020603050405020304" pitchFamily="18" charset="0"/>
                <a:sym typeface="Arial"/>
              </a:rPr>
              <a:t>The original audio signal will be susceptible to noise.</a:t>
            </a:r>
            <a:endParaRPr sz="1200" dirty="0">
              <a:latin typeface="Times New Roman" panose="02020603050405020304" pitchFamily="18" charset="0"/>
              <a:ea typeface="Arial"/>
              <a:cs typeface="Times New Roman" panose="02020603050405020304" pitchFamily="18" charset="0"/>
              <a:sym typeface="Arial"/>
            </a:endParaRPr>
          </a:p>
          <a:p>
            <a:pPr marL="457200" lvl="0" indent="-304800" algn="just" rtl="0">
              <a:lnSpc>
                <a:spcPct val="115000"/>
              </a:lnSpc>
              <a:spcBef>
                <a:spcPts val="0"/>
              </a:spcBef>
              <a:spcAft>
                <a:spcPts val="0"/>
              </a:spcAft>
              <a:buSzPts val="1200"/>
              <a:buAutoNum type="arabicPeriod"/>
            </a:pPr>
            <a:r>
              <a:rPr lang="en" sz="1200" dirty="0">
                <a:latin typeface="Times New Roman" panose="02020603050405020304" pitchFamily="18" charset="0"/>
                <a:ea typeface="Arial"/>
                <a:cs typeface="Times New Roman" panose="02020603050405020304" pitchFamily="18" charset="0"/>
                <a:sym typeface="Arial"/>
              </a:rPr>
              <a:t>Anyone with the audio file can easily see the tune used to encrypt the file and remove it using a mediocre level software.</a:t>
            </a:r>
            <a:endParaRPr sz="1200" dirty="0">
              <a:latin typeface="Times New Roman" panose="02020603050405020304" pitchFamily="18" charset="0"/>
              <a:ea typeface="Arial"/>
              <a:cs typeface="Times New Roman" panose="02020603050405020304" pitchFamily="18" charset="0"/>
              <a:sym typeface="Arial"/>
            </a:endParaRPr>
          </a:p>
          <a:p>
            <a:pPr marL="457200" lvl="0" indent="-304800" algn="just" rtl="0">
              <a:lnSpc>
                <a:spcPct val="115000"/>
              </a:lnSpc>
              <a:spcBef>
                <a:spcPts val="0"/>
              </a:spcBef>
              <a:spcAft>
                <a:spcPts val="0"/>
              </a:spcAft>
              <a:buSzPts val="1200"/>
              <a:buAutoNum type="arabicPeriod"/>
            </a:pPr>
            <a:r>
              <a:rPr lang="en" sz="1200" dirty="0">
                <a:latin typeface="Times New Roman" panose="02020603050405020304" pitchFamily="18" charset="0"/>
                <a:ea typeface="Arial"/>
                <a:cs typeface="Times New Roman" panose="02020603050405020304" pitchFamily="18" charset="0"/>
                <a:sym typeface="Arial"/>
              </a:rPr>
              <a:t>The sender has almost no control over the encryption.</a:t>
            </a:r>
            <a:endParaRPr sz="1200" dirty="0">
              <a:latin typeface="Times New Roman" panose="02020603050405020304" pitchFamily="18" charset="0"/>
              <a:ea typeface="Arial"/>
              <a:cs typeface="Times New Roman" panose="02020603050405020304" pitchFamily="18" charset="0"/>
              <a:sym typeface="Arial"/>
            </a:endParaRPr>
          </a:p>
          <a:p>
            <a:pPr marL="457200" lvl="0" indent="-304800" algn="just" rtl="0">
              <a:lnSpc>
                <a:spcPct val="115000"/>
              </a:lnSpc>
              <a:spcBef>
                <a:spcPts val="0"/>
              </a:spcBef>
              <a:spcAft>
                <a:spcPts val="0"/>
              </a:spcAft>
              <a:buSzPts val="1200"/>
              <a:buAutoNum type="arabicPeriod"/>
            </a:pPr>
            <a:r>
              <a:rPr lang="en" sz="1200" dirty="0">
                <a:latin typeface="Times New Roman" panose="02020603050405020304" pitchFamily="18" charset="0"/>
                <a:ea typeface="Arial"/>
                <a:cs typeface="Times New Roman" panose="02020603050405020304" pitchFamily="18" charset="0"/>
                <a:sym typeface="Arial"/>
              </a:rPr>
              <a:t>The raw audio signal gets quite messy to discern the original content of the file</a:t>
            </a:r>
            <a:endParaRPr sz="120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15000"/>
              </a:lnSpc>
              <a:spcBef>
                <a:spcPts val="0"/>
              </a:spcBef>
              <a:spcAft>
                <a:spcPts val="0"/>
              </a:spcAft>
              <a:buNone/>
            </a:pPr>
            <a:endParaRPr sz="120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15000"/>
              </a:lnSpc>
              <a:spcBef>
                <a:spcPts val="0"/>
              </a:spcBef>
              <a:spcAft>
                <a:spcPts val="0"/>
              </a:spcAft>
              <a:buNone/>
            </a:pPr>
            <a:r>
              <a:rPr lang="en" sz="1200" dirty="0">
                <a:latin typeface="Times New Roman" panose="02020603050405020304" pitchFamily="18" charset="0"/>
                <a:ea typeface="Arial"/>
                <a:cs typeface="Times New Roman" panose="02020603050405020304" pitchFamily="18" charset="0"/>
                <a:sym typeface="Arial"/>
              </a:rPr>
              <a:t>Therefore after analyzing the previous outputs and studying their disadvantages we see that using digital watermarking of audio signals for enhanced signal protection is indeed one of the most convenient ways to go about the problem statement of audio encryption. </a:t>
            </a:r>
          </a:p>
          <a:p>
            <a:pPr marL="0" lvl="0" indent="0" algn="just" rtl="0">
              <a:lnSpc>
                <a:spcPct val="115000"/>
              </a:lnSpc>
              <a:spcBef>
                <a:spcPts val="0"/>
              </a:spcBef>
              <a:spcAft>
                <a:spcPts val="0"/>
              </a:spcAft>
              <a:buNone/>
            </a:pPr>
            <a:endParaRPr lang="en" sz="120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15000"/>
              </a:lnSpc>
              <a:spcBef>
                <a:spcPts val="0"/>
              </a:spcBef>
              <a:spcAft>
                <a:spcPts val="0"/>
              </a:spcAft>
              <a:buNone/>
            </a:pPr>
            <a:r>
              <a:rPr lang="en" sz="1200" dirty="0">
                <a:latin typeface="Times New Roman" panose="02020603050405020304" pitchFamily="18" charset="0"/>
                <a:ea typeface="Arial"/>
                <a:cs typeface="Times New Roman" panose="02020603050405020304" pitchFamily="18" charset="0"/>
                <a:sym typeface="Arial"/>
              </a:rPr>
              <a:t>We drew the inference that using this form of audio encryption solves all the 4 disadvantages mentioned in the overlapping method of encryption. For starters not anyone who gets the encrypted audio can decode the audio as the sender has the numbers required to decrypt and extract the watermark. </a:t>
            </a:r>
          </a:p>
          <a:p>
            <a:pPr marL="0" lvl="0" indent="0" algn="just" rtl="0">
              <a:lnSpc>
                <a:spcPct val="115000"/>
              </a:lnSpc>
              <a:spcBef>
                <a:spcPts val="0"/>
              </a:spcBef>
              <a:spcAft>
                <a:spcPts val="0"/>
              </a:spcAft>
              <a:buNone/>
            </a:pPr>
            <a:endParaRPr lang="en" sz="1200" dirty="0">
              <a:latin typeface="Times New Roman" panose="02020603050405020304" pitchFamily="18" charset="0"/>
              <a:ea typeface="Arial"/>
              <a:cs typeface="Times New Roman" panose="02020603050405020304" pitchFamily="18" charset="0"/>
              <a:sym typeface="Arial"/>
            </a:endParaRPr>
          </a:p>
          <a:p>
            <a:pPr marL="0" lvl="0" indent="0" algn="just" rtl="0">
              <a:lnSpc>
                <a:spcPct val="115000"/>
              </a:lnSpc>
              <a:spcBef>
                <a:spcPts val="0"/>
              </a:spcBef>
              <a:spcAft>
                <a:spcPts val="0"/>
              </a:spcAft>
              <a:buNone/>
            </a:pPr>
            <a:r>
              <a:rPr lang="en" sz="1200" dirty="0">
                <a:latin typeface="Times New Roman" panose="02020603050405020304" pitchFamily="18" charset="0"/>
                <a:ea typeface="Arial"/>
                <a:cs typeface="Times New Roman" panose="02020603050405020304" pitchFamily="18" charset="0"/>
                <a:sym typeface="Arial"/>
              </a:rPr>
              <a:t>Secondly the sender has total control over the encryption which was not possible in the traditional encryption methods. And lastly the integrity of the original audio signal stays preserved and does not get out of sync or phase, so if we want to send the audio file to a 3rd party we can do so with the watermarked audio intact.</a:t>
            </a:r>
            <a:endParaRPr sz="12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1"/>
          <p:cNvPicPr preferRelativeResize="0"/>
          <p:nvPr/>
        </p:nvPicPr>
        <p:blipFill rotWithShape="1">
          <a:blip r:embed="rId3">
            <a:alphaModFix/>
          </a:blip>
          <a:srcRect t="8122"/>
          <a:stretch/>
        </p:blipFill>
        <p:spPr>
          <a:xfrm>
            <a:off x="3671455" y="152400"/>
            <a:ext cx="5386308" cy="4838700"/>
          </a:xfrm>
          <a:prstGeom prst="rect">
            <a:avLst/>
          </a:prstGeom>
          <a:noFill/>
          <a:ln w="12700" cap="flat" cmpd="sng">
            <a:solidFill>
              <a:srgbClr val="000000"/>
            </a:solidFill>
            <a:prstDash val="solid"/>
            <a:miter lim="8000"/>
            <a:headEnd type="none" w="sm" len="sm"/>
            <a:tailEnd type="none" w="sm" len="sm"/>
          </a:ln>
        </p:spPr>
      </p:pic>
      <p:pic>
        <p:nvPicPr>
          <p:cNvPr id="242" name="Google Shape;242;p41"/>
          <p:cNvPicPr preferRelativeResize="0"/>
          <p:nvPr/>
        </p:nvPicPr>
        <p:blipFill>
          <a:blip r:embed="rId4">
            <a:alphaModFix/>
          </a:blip>
          <a:stretch>
            <a:fillRect/>
          </a:stretch>
        </p:blipFill>
        <p:spPr>
          <a:xfrm>
            <a:off x="246273" y="2438400"/>
            <a:ext cx="3190875" cy="2552700"/>
          </a:xfrm>
          <a:prstGeom prst="rect">
            <a:avLst/>
          </a:prstGeom>
          <a:noFill/>
          <a:ln w="12700" cap="flat" cmpd="sng">
            <a:solidFill>
              <a:srgbClr val="000000"/>
            </a:solidFill>
            <a:prstDash val="solid"/>
            <a:miter lim="8000"/>
            <a:headEnd type="none" w="sm" len="sm"/>
            <a:tailEnd type="none" w="sm" len="sm"/>
          </a:ln>
        </p:spPr>
      </p:pic>
      <p:sp>
        <p:nvSpPr>
          <p:cNvPr id="4" name="Google Shape;223;p38">
            <a:extLst>
              <a:ext uri="{FF2B5EF4-FFF2-40B4-BE49-F238E27FC236}">
                <a16:creationId xmlns:a16="http://schemas.microsoft.com/office/drawing/2014/main" id="{C5F1B136-01C5-4F7D-A0C8-42C8D7F1A0E4}"/>
              </a:ext>
            </a:extLst>
          </p:cNvPr>
          <p:cNvSpPr txBox="1">
            <a:spLocks noGrp="1"/>
          </p:cNvSpPr>
          <p:nvPr>
            <p:ph type="title"/>
          </p:nvPr>
        </p:nvSpPr>
        <p:spPr>
          <a:xfrm>
            <a:off x="39925" y="0"/>
            <a:ext cx="3548402"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Hidden Encryption </a:t>
            </a:r>
            <a:r>
              <a:rPr lang="en" sz="1200" i="1" dirty="0">
                <a:latin typeface="Times New Roman"/>
                <a:ea typeface="Times New Roman"/>
                <a:cs typeface="Times New Roman"/>
                <a:sym typeface="Times New Roman"/>
              </a:rPr>
              <a:t>(Receiver Only)</a:t>
            </a:r>
            <a:endParaRPr sz="1200" i="1"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215650" y="0"/>
            <a:ext cx="8928300" cy="670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Abstract</a:t>
            </a:r>
            <a:endParaRPr sz="2400">
              <a:latin typeface="Times New Roman"/>
              <a:ea typeface="Times New Roman"/>
              <a:cs typeface="Times New Roman"/>
              <a:sym typeface="Times New Roman"/>
            </a:endParaRPr>
          </a:p>
        </p:txBody>
      </p:sp>
      <p:sp>
        <p:nvSpPr>
          <p:cNvPr id="143" name="Google Shape;143;p26"/>
          <p:cNvSpPr txBox="1">
            <a:spLocks noGrp="1"/>
          </p:cNvSpPr>
          <p:nvPr>
            <p:ph type="body" idx="1"/>
          </p:nvPr>
        </p:nvSpPr>
        <p:spPr>
          <a:xfrm>
            <a:off x="0" y="734775"/>
            <a:ext cx="8977200" cy="4408800"/>
          </a:xfrm>
          <a:prstGeom prst="rect">
            <a:avLst/>
          </a:prstGeom>
        </p:spPr>
        <p:txBody>
          <a:bodyPr spcFirstLastPara="1" wrap="square" lIns="68575" tIns="34275" rIns="68575" bIns="34275" anchor="t" anchorCtr="0">
            <a:normAutofit/>
          </a:bodyPr>
          <a:lstStyle/>
          <a:p>
            <a:pPr marL="457200" marR="109854" lvl="0" indent="-317500" algn="just" rtl="0">
              <a:lnSpc>
                <a:spcPct val="150000"/>
              </a:lnSpc>
              <a:spcBef>
                <a:spcPts val="605"/>
              </a:spcBef>
              <a:spcAft>
                <a:spcPts val="0"/>
              </a:spcAft>
              <a:buSzPts val="1400"/>
              <a:buFont typeface="Arial"/>
              <a:buChar char="•"/>
            </a:pPr>
            <a:r>
              <a:rPr lang="en" sz="1200" dirty="0">
                <a:highlight>
                  <a:srgbClr val="FFFFFF"/>
                </a:highlight>
                <a:latin typeface="Times New Roman" panose="02020603050405020304" pitchFamily="18" charset="0"/>
                <a:ea typeface="Arial"/>
                <a:cs typeface="Times New Roman" panose="02020603050405020304" pitchFamily="18" charset="0"/>
                <a:sym typeface="Arial"/>
              </a:rPr>
              <a:t>In today's world we know the importance of encryption and privacy and with data being the most prized possession it is more important than ever to protect that data. Therefore for our project we are aiming at using this as our principal objective for protecting signal and audio during transmission.</a:t>
            </a:r>
            <a:endParaRPr sz="1200" dirty="0">
              <a:highlight>
                <a:srgbClr val="FFFFFF"/>
              </a:highlight>
              <a:latin typeface="Times New Roman" panose="02020603050405020304" pitchFamily="18" charset="0"/>
              <a:ea typeface="Arial"/>
              <a:cs typeface="Times New Roman" panose="02020603050405020304" pitchFamily="18" charset="0"/>
              <a:sym typeface="Arial"/>
            </a:endParaRPr>
          </a:p>
          <a:p>
            <a:pPr marL="457200" marR="109854" lvl="0" indent="-317500" algn="just" rtl="0">
              <a:lnSpc>
                <a:spcPct val="150000"/>
              </a:lnSpc>
              <a:spcBef>
                <a:spcPts val="605"/>
              </a:spcBef>
              <a:spcAft>
                <a:spcPts val="0"/>
              </a:spcAft>
              <a:buSzPts val="1400"/>
              <a:buFont typeface="Arial"/>
              <a:buChar char="•"/>
            </a:pPr>
            <a:r>
              <a:rPr lang="en" sz="1200" dirty="0">
                <a:highlight>
                  <a:srgbClr val="FFFFFF"/>
                </a:highlight>
                <a:latin typeface="Times New Roman" panose="02020603050405020304" pitchFamily="18" charset="0"/>
                <a:ea typeface="Arial"/>
                <a:cs typeface="Times New Roman" panose="02020603050405020304" pitchFamily="18" charset="0"/>
                <a:sym typeface="Arial"/>
              </a:rPr>
              <a:t>To do this will use digital watermarking and using a digital image/unique code superimposing the signal and then transposing that image as a watermark on the audio signal.</a:t>
            </a:r>
            <a:endParaRPr sz="1200" dirty="0">
              <a:highlight>
                <a:srgbClr val="FFFFFF"/>
              </a:highlight>
              <a:latin typeface="Times New Roman" panose="02020603050405020304" pitchFamily="18" charset="0"/>
              <a:ea typeface="Arial"/>
              <a:cs typeface="Times New Roman" panose="02020603050405020304" pitchFamily="18" charset="0"/>
              <a:sym typeface="Arial"/>
            </a:endParaRPr>
          </a:p>
          <a:p>
            <a:pPr marL="457200" marR="109854" lvl="0" indent="-317500" algn="just" rtl="0">
              <a:lnSpc>
                <a:spcPct val="150000"/>
              </a:lnSpc>
              <a:spcBef>
                <a:spcPts val="605"/>
              </a:spcBef>
              <a:spcAft>
                <a:spcPts val="0"/>
              </a:spcAft>
              <a:buSzPts val="1400"/>
              <a:buFont typeface="Arial"/>
              <a:buChar char="•"/>
            </a:pPr>
            <a:r>
              <a:rPr lang="en" sz="1200" dirty="0">
                <a:highlight>
                  <a:srgbClr val="FFFFFF"/>
                </a:highlight>
                <a:latin typeface="Times New Roman" panose="02020603050405020304" pitchFamily="18" charset="0"/>
                <a:ea typeface="Arial"/>
                <a:cs typeface="Times New Roman" panose="02020603050405020304" pitchFamily="18" charset="0"/>
                <a:sym typeface="Arial"/>
              </a:rPr>
              <a:t>Watermarking is a technique used to label digital media by hiding copyright or other information into the underlying data. The aim is to create a watermark that must be imperceptible or undetectable by the user and should be robust to attacks and other types of distortion. In our method, the watermark is kept as a digital image or if contingency arises a masked signal copy.</a:t>
            </a:r>
            <a:endParaRPr sz="1200" dirty="0">
              <a:highlight>
                <a:srgbClr val="FFFFFF"/>
              </a:highlight>
              <a:latin typeface="Times New Roman" panose="02020603050405020304" pitchFamily="18" charset="0"/>
              <a:ea typeface="Arial"/>
              <a:cs typeface="Times New Roman" panose="02020603050405020304" pitchFamily="18" charset="0"/>
              <a:sym typeface="Arial"/>
            </a:endParaRPr>
          </a:p>
          <a:p>
            <a:pPr marL="457200" marR="109854" lvl="0" indent="-317500" algn="just" rtl="0">
              <a:lnSpc>
                <a:spcPct val="150000"/>
              </a:lnSpc>
              <a:spcBef>
                <a:spcPts val="605"/>
              </a:spcBef>
              <a:spcAft>
                <a:spcPts val="0"/>
              </a:spcAft>
              <a:buSzPts val="1400"/>
              <a:buFont typeface="Arial"/>
              <a:buChar char="•"/>
            </a:pPr>
            <a:r>
              <a:rPr lang="en" sz="1200" dirty="0">
                <a:highlight>
                  <a:srgbClr val="FFFFFF"/>
                </a:highlight>
                <a:latin typeface="Times New Roman" panose="02020603050405020304" pitchFamily="18" charset="0"/>
                <a:ea typeface="Arial"/>
                <a:cs typeface="Times New Roman" panose="02020603050405020304" pitchFamily="18" charset="0"/>
                <a:sym typeface="Arial"/>
              </a:rPr>
              <a:t>It is then weighted in the time domain to account for temporal masking. We discuss the detection of the watermark and assess the robustness of our watermarking approach to attacks and various signal manipulations.</a:t>
            </a:r>
            <a:endParaRPr sz="1200" dirty="0">
              <a:highlight>
                <a:srgbClr val="FFFFFF"/>
              </a:highlight>
              <a:latin typeface="Times New Roman" panose="02020603050405020304" pitchFamily="18" charset="0"/>
              <a:ea typeface="Arial"/>
              <a:cs typeface="Times New Roman" panose="02020603050405020304" pitchFamily="18" charset="0"/>
              <a:sym typeface="Arial"/>
            </a:endParaRPr>
          </a:p>
          <a:p>
            <a:pPr marL="457200" marR="109854" lvl="0" indent="-317500" algn="just" rtl="0">
              <a:lnSpc>
                <a:spcPct val="150000"/>
              </a:lnSpc>
              <a:spcBef>
                <a:spcPts val="605"/>
              </a:spcBef>
              <a:spcAft>
                <a:spcPts val="0"/>
              </a:spcAft>
              <a:buSzPts val="1400"/>
              <a:buFont typeface="Arial"/>
              <a:buChar char="•"/>
            </a:pPr>
            <a:r>
              <a:rPr lang="en" sz="1200" dirty="0">
                <a:highlight>
                  <a:srgbClr val="FFFFFF"/>
                </a:highlight>
                <a:latin typeface="Times New Roman" panose="02020603050405020304" pitchFamily="18" charset="0"/>
                <a:ea typeface="Arial"/>
                <a:cs typeface="Times New Roman" panose="02020603050405020304" pitchFamily="18" charset="0"/>
                <a:sym typeface="Arial"/>
              </a:rPr>
              <a:t>We believe that doing so will uniquely enhance security of the audio signal.</a:t>
            </a:r>
            <a:endParaRPr sz="12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4" name="Picture 3">
            <a:extLst>
              <a:ext uri="{FF2B5EF4-FFF2-40B4-BE49-F238E27FC236}">
                <a16:creationId xmlns:a16="http://schemas.microsoft.com/office/drawing/2014/main" id="{76FAE9E6-C64A-467B-B226-77C6BBE5DDED}"/>
              </a:ext>
            </a:extLst>
          </p:cNvPr>
          <p:cNvPicPr>
            <a:picLocks noChangeAspect="1"/>
          </p:cNvPicPr>
          <p:nvPr/>
        </p:nvPicPr>
        <p:blipFill>
          <a:blip r:embed="rId3"/>
          <a:stretch>
            <a:fillRect/>
          </a:stretch>
        </p:blipFill>
        <p:spPr>
          <a:xfrm>
            <a:off x="53660" y="0"/>
            <a:ext cx="9036679" cy="5143500"/>
          </a:xfrm>
          <a:prstGeom prst="rect">
            <a:avLst/>
          </a:prstGeom>
        </p:spPr>
      </p:pic>
    </p:spTree>
    <p:extLst>
      <p:ext uri="{BB962C8B-B14F-4D97-AF65-F5344CB8AC3E}">
        <p14:creationId xmlns:p14="http://schemas.microsoft.com/office/powerpoint/2010/main" val="145521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4AF9B-9082-4B96-A1D4-15998B2DC7D9}"/>
              </a:ext>
            </a:extLst>
          </p:cNvPr>
          <p:cNvPicPr>
            <a:picLocks noChangeAspect="1"/>
          </p:cNvPicPr>
          <p:nvPr/>
        </p:nvPicPr>
        <p:blipFill>
          <a:blip r:embed="rId2"/>
          <a:stretch>
            <a:fillRect/>
          </a:stretch>
        </p:blipFill>
        <p:spPr>
          <a:xfrm>
            <a:off x="62629" y="0"/>
            <a:ext cx="9018741" cy="5143500"/>
          </a:xfrm>
          <a:prstGeom prst="rect">
            <a:avLst/>
          </a:prstGeom>
        </p:spPr>
      </p:pic>
    </p:spTree>
    <p:extLst>
      <p:ext uri="{BB962C8B-B14F-4D97-AF65-F5344CB8AC3E}">
        <p14:creationId xmlns:p14="http://schemas.microsoft.com/office/powerpoint/2010/main" val="1995509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F5025C83-0B2F-48BC-8F17-4CE8EA8B4A90}"/>
              </a:ext>
            </a:extLst>
          </p:cNvPr>
          <p:cNvGraphicFramePr>
            <a:graphicFrameLocks noGrp="1"/>
          </p:cNvGraphicFramePr>
          <p:nvPr>
            <p:extLst>
              <p:ext uri="{D42A27DB-BD31-4B8C-83A1-F6EECF244321}">
                <p14:modId xmlns:p14="http://schemas.microsoft.com/office/powerpoint/2010/main" val="3758552584"/>
              </p:ext>
            </p:extLst>
          </p:nvPr>
        </p:nvGraphicFramePr>
        <p:xfrm>
          <a:off x="86591" y="678873"/>
          <a:ext cx="8970817" cy="3456531"/>
        </p:xfrm>
        <a:graphic>
          <a:graphicData uri="http://schemas.openxmlformats.org/drawingml/2006/table">
            <a:tbl>
              <a:tblPr firstRow="1" bandRow="1">
                <a:tableStyleId>{13E7A5E7-BBC3-468A-8A2E-F7CFD30ECC9A}</a:tableStyleId>
              </a:tblPr>
              <a:tblGrid>
                <a:gridCol w="2237422">
                  <a:extLst>
                    <a:ext uri="{9D8B030D-6E8A-4147-A177-3AD203B41FA5}">
                      <a16:colId xmlns:a16="http://schemas.microsoft.com/office/drawing/2014/main" val="1487116505"/>
                    </a:ext>
                  </a:extLst>
                </a:gridCol>
                <a:gridCol w="2244465">
                  <a:extLst>
                    <a:ext uri="{9D8B030D-6E8A-4147-A177-3AD203B41FA5}">
                      <a16:colId xmlns:a16="http://schemas.microsoft.com/office/drawing/2014/main" val="1688205709"/>
                    </a:ext>
                  </a:extLst>
                </a:gridCol>
                <a:gridCol w="2244465">
                  <a:extLst>
                    <a:ext uri="{9D8B030D-6E8A-4147-A177-3AD203B41FA5}">
                      <a16:colId xmlns:a16="http://schemas.microsoft.com/office/drawing/2014/main" val="118705066"/>
                    </a:ext>
                  </a:extLst>
                </a:gridCol>
                <a:gridCol w="2244465">
                  <a:extLst>
                    <a:ext uri="{9D8B030D-6E8A-4147-A177-3AD203B41FA5}">
                      <a16:colId xmlns:a16="http://schemas.microsoft.com/office/drawing/2014/main" val="2019158334"/>
                    </a:ext>
                  </a:extLst>
                </a:gridCol>
              </a:tblGrid>
              <a:tr h="636174">
                <a:tc>
                  <a:txBody>
                    <a:bodyPr/>
                    <a:lstStyle/>
                    <a:p>
                      <a:r>
                        <a:rPr lang="en-IN" sz="1200" b="1" dirty="0">
                          <a:latin typeface="Times New Roman" panose="02020603050405020304" pitchFamily="18" charset="0"/>
                          <a:cs typeface="Times New Roman" panose="02020603050405020304" pitchFamily="18" charset="0"/>
                        </a:rPr>
                        <a:t>PARAMETER</a:t>
                      </a:r>
                    </a:p>
                  </a:txBody>
                  <a:tcPr/>
                </a:tc>
                <a:tc>
                  <a:txBody>
                    <a:bodyPr/>
                    <a:lstStyle/>
                    <a:p>
                      <a:r>
                        <a:rPr lang="en-IN" sz="1200" b="1" dirty="0">
                          <a:latin typeface="Times New Roman" panose="02020603050405020304" pitchFamily="18" charset="0"/>
                          <a:cs typeface="Times New Roman" panose="02020603050405020304" pitchFamily="18" charset="0"/>
                        </a:rPr>
                        <a:t>EXPECTED</a:t>
                      </a:r>
                    </a:p>
                  </a:txBody>
                  <a:tcPr/>
                </a:tc>
                <a:tc>
                  <a:txBody>
                    <a:bodyPr/>
                    <a:lstStyle/>
                    <a:p>
                      <a:r>
                        <a:rPr lang="en-IN" sz="1200" b="1" dirty="0">
                          <a:latin typeface="Times New Roman" panose="02020603050405020304" pitchFamily="18" charset="0"/>
                          <a:cs typeface="Times New Roman" panose="02020603050405020304" pitchFamily="18" charset="0"/>
                        </a:rPr>
                        <a:t>ACTUAL</a:t>
                      </a:r>
                    </a:p>
                  </a:txBody>
                  <a:tcPr/>
                </a:tc>
                <a:tc>
                  <a:txBody>
                    <a:bodyPr/>
                    <a:lstStyle/>
                    <a:p>
                      <a:r>
                        <a:rPr lang="en-IN" sz="1200" b="1" dirty="0">
                          <a:latin typeface="Times New Roman" panose="02020603050405020304" pitchFamily="18" charset="0"/>
                          <a:cs typeface="Times New Roman" panose="02020603050405020304" pitchFamily="18" charset="0"/>
                        </a:rPr>
                        <a:t>TESTED ON</a:t>
                      </a:r>
                    </a:p>
                  </a:txBody>
                  <a:tcPr/>
                </a:tc>
                <a:extLst>
                  <a:ext uri="{0D108BD9-81ED-4DB2-BD59-A6C34878D82A}">
                    <a16:rowId xmlns:a16="http://schemas.microsoft.com/office/drawing/2014/main" val="458830923"/>
                  </a:ext>
                </a:extLst>
              </a:tr>
              <a:tr h="739373">
                <a:tc>
                  <a:txBody>
                    <a:bodyPr/>
                    <a:lstStyle/>
                    <a:p>
                      <a:r>
                        <a:rPr lang="en-IN" sz="1200" dirty="0">
                          <a:latin typeface="Times New Roman" panose="02020603050405020304" pitchFamily="18" charset="0"/>
                          <a:cs typeface="Times New Roman" panose="02020603050405020304" pitchFamily="18" charset="0"/>
                        </a:rPr>
                        <a:t>ISP Packet Loss</a:t>
                      </a:r>
                    </a:p>
                  </a:txBody>
                  <a:tcPr/>
                </a:tc>
                <a:tc>
                  <a:txBody>
                    <a:bodyPr/>
                    <a:lstStyle/>
                    <a:p>
                      <a:pPr marL="342900" indent="-342900">
                        <a:buFont typeface="Arial" panose="020B0604020202020204" pitchFamily="34" charset="0"/>
                        <a:buChar char="•"/>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212 / 228 Bytes</a:t>
                      </a:r>
                    </a:p>
                    <a:p>
                      <a:pPr marL="342900" indent="-342900">
                        <a:buFont typeface="Arial" panose="020B0604020202020204" pitchFamily="34" charset="0"/>
                        <a:buChar char="•"/>
                      </a:pPr>
                      <a:r>
                        <a:rPr lang="en-IN" sz="1200" b="0" i="0" dirty="0">
                          <a:solidFill>
                            <a:srgbClr val="000000"/>
                          </a:solidFill>
                          <a:effectLst/>
                          <a:latin typeface="Times New Roman" panose="02020603050405020304" pitchFamily="18" charset="0"/>
                          <a:cs typeface="Times New Roman" panose="02020603050405020304" pitchFamily="18" charset="0"/>
                        </a:rPr>
                        <a:t>5 Seconds</a:t>
                      </a:r>
                    </a:p>
                  </a:txBody>
                  <a:tcPr/>
                </a:tc>
                <a:tc>
                  <a:txBody>
                    <a:bodyPr/>
                    <a:lstStyle/>
                    <a:p>
                      <a:r>
                        <a:rPr lang="en-IN" sz="1200" dirty="0">
                          <a:latin typeface="Times New Roman" panose="02020603050405020304" pitchFamily="18" charset="0"/>
                          <a:cs typeface="Times New Roman" panose="02020603050405020304" pitchFamily="18" charset="0"/>
                        </a:rPr>
                        <a:t>144 bytes (77% of expected)</a:t>
                      </a:r>
                    </a:p>
                    <a:p>
                      <a:r>
                        <a:rPr lang="en-IN" sz="1200" dirty="0">
                          <a:latin typeface="Times New Roman" panose="02020603050405020304" pitchFamily="18" charset="0"/>
                          <a:cs typeface="Times New Roman" panose="02020603050405020304" pitchFamily="18" charset="0"/>
                        </a:rPr>
                        <a:t>10 seconds (282% better)</a:t>
                      </a:r>
                    </a:p>
                  </a:txBody>
                  <a:tcPr/>
                </a:tc>
                <a:tc>
                  <a:txBody>
                    <a:bodyPr/>
                    <a:lstStyle/>
                    <a:p>
                      <a:r>
                        <a:rPr lang="en-IN" sz="1200" dirty="0">
                          <a:latin typeface="Times New Roman" panose="02020603050405020304" pitchFamily="18" charset="0"/>
                          <a:cs typeface="Times New Roman" panose="02020603050405020304" pitchFamily="18" charset="0"/>
                          <a:hlinkClick r:id="rId3"/>
                        </a:rPr>
                        <a:t>https://packetlosstest.com</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7554361"/>
                  </a:ext>
                </a:extLst>
              </a:tr>
              <a:tr h="533114">
                <a:tc>
                  <a:txBody>
                    <a:bodyPr/>
                    <a:lstStyle/>
                    <a:p>
                      <a:r>
                        <a:rPr lang="en-IN" sz="1200" dirty="0">
                          <a:latin typeface="Times New Roman" panose="02020603050405020304" pitchFamily="18" charset="0"/>
                          <a:cs typeface="Times New Roman" panose="02020603050405020304" pitchFamily="18" charset="0"/>
                        </a:rPr>
                        <a:t>Latency</a:t>
                      </a:r>
                    </a:p>
                  </a:txBody>
                  <a:tcPr/>
                </a:tc>
                <a:tc>
                  <a:txBody>
                    <a:bodyPr/>
                    <a:lstStyle/>
                    <a:p>
                      <a:r>
                        <a:rPr lang="en-IN" sz="1200" dirty="0">
                          <a:latin typeface="Times New Roman" panose="02020603050405020304" pitchFamily="18" charset="0"/>
                          <a:cs typeface="Times New Roman" panose="02020603050405020304" pitchFamily="18" charset="0"/>
                        </a:rPr>
                        <a:t>Range = 80ms - 100ms</a:t>
                      </a:r>
                    </a:p>
                  </a:txBody>
                  <a:tcPr/>
                </a:tc>
                <a:tc>
                  <a:txBody>
                    <a:bodyPr/>
                    <a:lstStyle/>
                    <a:p>
                      <a:r>
                        <a:rPr lang="en-IN" sz="1200" dirty="0">
                          <a:latin typeface="Times New Roman" panose="02020603050405020304" pitchFamily="18" charset="0"/>
                          <a:cs typeface="Times New Roman" panose="02020603050405020304" pitchFamily="18" charset="0"/>
                        </a:rPr>
                        <a:t>87ms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hlinkClick r:id="rId4"/>
                        </a:rPr>
                        <a:t>https://superpowered.com/weblatency</a:t>
                      </a:r>
                      <a:r>
                        <a:rPr lang="en-IN" sz="12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626351285"/>
                  </a:ext>
                </a:extLst>
              </a:tr>
              <a:tr h="575721">
                <a:tc>
                  <a:txBody>
                    <a:bodyPr/>
                    <a:lstStyle/>
                    <a:p>
                      <a:r>
                        <a:rPr lang="en-IN" sz="1200" dirty="0">
                          <a:latin typeface="Times New Roman" panose="02020603050405020304" pitchFamily="18" charset="0"/>
                          <a:cs typeface="Times New Roman" panose="02020603050405020304" pitchFamily="18" charset="0"/>
                        </a:rPr>
                        <a:t>Delay</a:t>
                      </a:r>
                    </a:p>
                  </a:txBody>
                  <a:tcPr/>
                </a:tc>
                <a:tc>
                  <a:txBody>
                    <a:bodyPr/>
                    <a:lstStyle/>
                    <a:p>
                      <a:r>
                        <a:rPr lang="en-IN" sz="1200" dirty="0">
                          <a:latin typeface="Times New Roman" panose="02020603050405020304" pitchFamily="18" charset="0"/>
                          <a:cs typeface="Times New Roman" panose="02020603050405020304" pitchFamily="18" charset="0"/>
                        </a:rPr>
                        <a:t>Acceptable Delay:</a:t>
                      </a:r>
                      <a:r>
                        <a:rPr lang="en-IN" sz="1200" b="0" i="0" dirty="0">
                          <a:solidFill>
                            <a:srgbClr val="000000"/>
                          </a:solidFill>
                          <a:effectLst/>
                          <a:latin typeface="Times New Roman" panose="02020603050405020304" pitchFamily="18" charset="0"/>
                          <a:cs typeface="Times New Roman" panose="02020603050405020304" pitchFamily="18" charset="0"/>
                        </a:rPr>
                        <a:t> 24 Milliseconds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 milliseconds</a:t>
                      </a:r>
                    </a:p>
                  </a:txBody>
                  <a:tcPr/>
                </a:tc>
                <a:tc>
                  <a:txBody>
                    <a:bodyPr/>
                    <a:lstStyle/>
                    <a:p>
                      <a:r>
                        <a:rPr lang="en-IN" sz="1200" dirty="0">
                          <a:latin typeface="Times New Roman" panose="02020603050405020304" pitchFamily="18" charset="0"/>
                          <a:cs typeface="Times New Roman" panose="02020603050405020304" pitchFamily="18" charset="0"/>
                          <a:hlinkClick r:id="rId3"/>
                        </a:rPr>
                        <a:t>https://packetlosstest.com</a:t>
                      </a:r>
                      <a:r>
                        <a:rPr lang="en-IN" sz="12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341786252"/>
                  </a:ext>
                </a:extLst>
              </a:tr>
              <a:tr h="972149">
                <a:tc>
                  <a:txBody>
                    <a:bodyPr/>
                    <a:lstStyle/>
                    <a:p>
                      <a:r>
                        <a:rPr lang="en-IN" sz="1200" dirty="0">
                          <a:latin typeface="Times New Roman" panose="02020603050405020304" pitchFamily="18" charset="0"/>
                          <a:cs typeface="Times New Roman" panose="02020603050405020304" pitchFamily="18" charset="0"/>
                        </a:rPr>
                        <a:t>Distortion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Acceptable Delay: 7%</a:t>
                      </a:r>
                    </a:p>
                  </a:txBody>
                  <a:tcPr/>
                </a:tc>
                <a:tc>
                  <a:txBody>
                    <a:bodyPr/>
                    <a:lstStyle/>
                    <a:p>
                      <a:r>
                        <a:rPr lang="en-IN" sz="1200" dirty="0">
                          <a:latin typeface="Times New Roman" panose="02020603050405020304" pitchFamily="18" charset="0"/>
                          <a:cs typeface="Times New Roman" panose="02020603050405020304" pitchFamily="18" charset="0"/>
                        </a:rPr>
                        <a:t>6%</a:t>
                      </a:r>
                    </a:p>
                  </a:txBody>
                  <a:tcPr/>
                </a:tc>
                <a:tc>
                  <a:txBody>
                    <a:bodyPr/>
                    <a:lstStyle/>
                    <a:p>
                      <a:r>
                        <a:rPr lang="en-IN" sz="1200" dirty="0">
                          <a:latin typeface="Times New Roman" panose="02020603050405020304" pitchFamily="18" charset="0"/>
                          <a:cs typeface="Times New Roman" panose="02020603050405020304" pitchFamily="18" charset="0"/>
                        </a:rPr>
                        <a:t>(</a:t>
                      </a:r>
                      <a:r>
                        <a:rPr lang="en-US" sz="1200" i="1" dirty="0">
                          <a:latin typeface="Times New Roman" panose="02020603050405020304" pitchFamily="18" charset="0"/>
                          <a:cs typeface="Times New Roman" panose="02020603050405020304" pitchFamily="18" charset="0"/>
                        </a:rPr>
                        <a:t>No test available (needs manual monitoring)</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581911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A5045B-6998-4D5A-B917-AA2DA4AA7511}"/>
              </a:ext>
            </a:extLst>
          </p:cNvPr>
          <p:cNvSpPr txBox="1"/>
          <p:nvPr/>
        </p:nvSpPr>
        <p:spPr>
          <a:xfrm>
            <a:off x="138546" y="145472"/>
            <a:ext cx="762692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Corrections asked / Improvements made from 2nd review…</a:t>
            </a:r>
          </a:p>
        </p:txBody>
      </p:sp>
      <p:pic>
        <p:nvPicPr>
          <p:cNvPr id="8" name="Picture 7">
            <a:extLst>
              <a:ext uri="{FF2B5EF4-FFF2-40B4-BE49-F238E27FC236}">
                <a16:creationId xmlns:a16="http://schemas.microsoft.com/office/drawing/2014/main" id="{9FE43105-6C07-4D66-A12F-001BA115D43E}"/>
              </a:ext>
            </a:extLst>
          </p:cNvPr>
          <p:cNvPicPr>
            <a:picLocks noChangeAspect="1"/>
          </p:cNvPicPr>
          <p:nvPr/>
        </p:nvPicPr>
        <p:blipFill>
          <a:blip r:embed="rId2"/>
          <a:stretch>
            <a:fillRect/>
          </a:stretch>
        </p:blipFill>
        <p:spPr>
          <a:xfrm>
            <a:off x="576280" y="727363"/>
            <a:ext cx="7752934" cy="4199506"/>
          </a:xfrm>
          <a:prstGeom prst="rect">
            <a:avLst/>
          </a:prstGeom>
          <a:ln w="12700">
            <a:solidFill>
              <a:schemeClr val="bg1"/>
            </a:solidFill>
            <a:prstDash val="solid"/>
          </a:ln>
        </p:spPr>
      </p:pic>
    </p:spTree>
    <p:extLst>
      <p:ext uri="{BB962C8B-B14F-4D97-AF65-F5344CB8AC3E}">
        <p14:creationId xmlns:p14="http://schemas.microsoft.com/office/powerpoint/2010/main" val="1655937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8C75-0644-4CE7-ADDF-25485F10D984}"/>
              </a:ext>
            </a:extLst>
          </p:cNvPr>
          <p:cNvSpPr>
            <a:spLocks noGrp="1"/>
          </p:cNvSpPr>
          <p:nvPr>
            <p:ph type="title"/>
          </p:nvPr>
        </p:nvSpPr>
        <p:spPr>
          <a:xfrm>
            <a:off x="143741" y="107590"/>
            <a:ext cx="7886700" cy="994200"/>
          </a:xfrm>
        </p:spPr>
        <p:txBody>
          <a:bodyPr>
            <a:normAutofit/>
          </a:bodyPr>
          <a:lstStyle/>
          <a:p>
            <a:r>
              <a:rPr lang="en-IN" sz="2000" dirty="0">
                <a:latin typeface="Times New Roman" panose="02020603050405020304" pitchFamily="18" charset="0"/>
                <a:cs typeface="Times New Roman" panose="02020603050405020304" pitchFamily="18" charset="0"/>
              </a:rPr>
              <a:t>Corrections in 2</a:t>
            </a:r>
            <a:r>
              <a:rPr lang="en-IN" sz="2000" baseline="30000" dirty="0">
                <a:latin typeface="Times New Roman" panose="02020603050405020304" pitchFamily="18" charset="0"/>
                <a:cs typeface="Times New Roman" panose="02020603050405020304" pitchFamily="18" charset="0"/>
              </a:rPr>
              <a:t>nd</a:t>
            </a:r>
            <a:r>
              <a:rPr lang="en-IN" sz="2000" dirty="0">
                <a:latin typeface="Times New Roman" panose="02020603050405020304" pitchFamily="18" charset="0"/>
                <a:cs typeface="Times New Roman" panose="02020603050405020304" pitchFamily="18" charset="0"/>
              </a:rPr>
              <a:t> review…</a:t>
            </a:r>
          </a:p>
        </p:txBody>
      </p:sp>
      <p:pic>
        <p:nvPicPr>
          <p:cNvPr id="24" name="Picture 23">
            <a:extLst>
              <a:ext uri="{FF2B5EF4-FFF2-40B4-BE49-F238E27FC236}">
                <a16:creationId xmlns:a16="http://schemas.microsoft.com/office/drawing/2014/main" id="{7A01C4EC-F525-4504-A84C-DAB5DC5D3291}"/>
              </a:ext>
            </a:extLst>
          </p:cNvPr>
          <p:cNvPicPr>
            <a:picLocks noChangeAspect="1"/>
          </p:cNvPicPr>
          <p:nvPr/>
        </p:nvPicPr>
        <p:blipFill>
          <a:blip r:embed="rId2"/>
          <a:stretch>
            <a:fillRect/>
          </a:stretch>
        </p:blipFill>
        <p:spPr>
          <a:xfrm>
            <a:off x="83128" y="796635"/>
            <a:ext cx="8569434" cy="4295429"/>
          </a:xfrm>
          <a:prstGeom prst="rect">
            <a:avLst/>
          </a:prstGeom>
        </p:spPr>
      </p:pic>
    </p:spTree>
    <p:extLst>
      <p:ext uri="{BB962C8B-B14F-4D97-AF65-F5344CB8AC3E}">
        <p14:creationId xmlns:p14="http://schemas.microsoft.com/office/powerpoint/2010/main" val="1360537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291F99-0A86-45D2-912E-F03DD2D8E2DC}"/>
              </a:ext>
            </a:extLst>
          </p:cNvPr>
          <p:cNvPicPr>
            <a:picLocks noChangeAspect="1"/>
          </p:cNvPicPr>
          <p:nvPr/>
        </p:nvPicPr>
        <p:blipFill>
          <a:blip r:embed="rId2"/>
          <a:stretch>
            <a:fillRect/>
          </a:stretch>
        </p:blipFill>
        <p:spPr>
          <a:xfrm>
            <a:off x="0" y="217690"/>
            <a:ext cx="9144000" cy="4583430"/>
          </a:xfrm>
          <a:prstGeom prst="rect">
            <a:avLst/>
          </a:prstGeom>
        </p:spPr>
      </p:pic>
    </p:spTree>
    <p:extLst>
      <p:ext uri="{BB962C8B-B14F-4D97-AF65-F5344CB8AC3E}">
        <p14:creationId xmlns:p14="http://schemas.microsoft.com/office/powerpoint/2010/main" val="2579550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39925" y="0"/>
            <a:ext cx="347913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Result and Findings</a:t>
            </a:r>
            <a:endParaRPr sz="1200" i="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0001219-E41C-49FF-90FB-EAABAF06C3DE}"/>
              </a:ext>
            </a:extLst>
          </p:cNvPr>
          <p:cNvPicPr>
            <a:picLocks noChangeAspect="1"/>
          </p:cNvPicPr>
          <p:nvPr/>
        </p:nvPicPr>
        <p:blipFill>
          <a:blip r:embed="rId3"/>
          <a:stretch>
            <a:fillRect/>
          </a:stretch>
        </p:blipFill>
        <p:spPr>
          <a:xfrm>
            <a:off x="4097678" y="0"/>
            <a:ext cx="5046322" cy="5143500"/>
          </a:xfrm>
          <a:prstGeom prst="rect">
            <a:avLst/>
          </a:prstGeom>
        </p:spPr>
      </p:pic>
    </p:spTree>
    <p:extLst>
      <p:ext uri="{BB962C8B-B14F-4D97-AF65-F5344CB8AC3E}">
        <p14:creationId xmlns:p14="http://schemas.microsoft.com/office/powerpoint/2010/main" val="1732410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aphicFrame>
        <p:nvGraphicFramePr>
          <p:cNvPr id="247" name="Google Shape;247;p42"/>
          <p:cNvGraphicFramePr/>
          <p:nvPr>
            <p:extLst>
              <p:ext uri="{D42A27DB-BD31-4B8C-83A1-F6EECF244321}">
                <p14:modId xmlns:p14="http://schemas.microsoft.com/office/powerpoint/2010/main" val="1625803454"/>
              </p:ext>
            </p:extLst>
          </p:nvPr>
        </p:nvGraphicFramePr>
        <p:xfrm>
          <a:off x="1495687" y="145472"/>
          <a:ext cx="6152625" cy="4852556"/>
        </p:xfrm>
        <a:graphic>
          <a:graphicData uri="http://schemas.openxmlformats.org/drawingml/2006/table">
            <a:tbl>
              <a:tblPr firstRow="1" firstCol="1" bandRow="1">
                <a:tableStyleId>{13E7A5E7-BBC3-468A-8A2E-F7CFD30ECC9A}</a:tableStyleId>
              </a:tblPr>
              <a:tblGrid>
                <a:gridCol w="698125">
                  <a:extLst>
                    <a:ext uri="{9D8B030D-6E8A-4147-A177-3AD203B41FA5}">
                      <a16:colId xmlns:a16="http://schemas.microsoft.com/office/drawing/2014/main" val="20000"/>
                    </a:ext>
                  </a:extLst>
                </a:gridCol>
                <a:gridCol w="2188650">
                  <a:extLst>
                    <a:ext uri="{9D8B030D-6E8A-4147-A177-3AD203B41FA5}">
                      <a16:colId xmlns:a16="http://schemas.microsoft.com/office/drawing/2014/main" val="20001"/>
                    </a:ext>
                  </a:extLst>
                </a:gridCol>
                <a:gridCol w="1581375">
                  <a:extLst>
                    <a:ext uri="{9D8B030D-6E8A-4147-A177-3AD203B41FA5}">
                      <a16:colId xmlns:a16="http://schemas.microsoft.com/office/drawing/2014/main" val="20002"/>
                    </a:ext>
                  </a:extLst>
                </a:gridCol>
                <a:gridCol w="1684475">
                  <a:extLst>
                    <a:ext uri="{9D8B030D-6E8A-4147-A177-3AD203B41FA5}">
                      <a16:colId xmlns:a16="http://schemas.microsoft.com/office/drawing/2014/main" val="20003"/>
                    </a:ext>
                  </a:extLst>
                </a:gridCol>
              </a:tblGrid>
              <a:tr h="439664">
                <a:tc>
                  <a:txBody>
                    <a:bodyPr/>
                    <a:lstStyle/>
                    <a:p>
                      <a:pPr marL="0" marR="0" lvl="0" indent="0" algn="ctr" rtl="0">
                        <a:lnSpc>
                          <a:spcPct val="107000"/>
                        </a:lnSpc>
                        <a:spcBef>
                          <a:spcPts val="0"/>
                        </a:spcBef>
                        <a:spcAft>
                          <a:spcPts val="0"/>
                        </a:spcAft>
                        <a:buNone/>
                      </a:pPr>
                      <a:r>
                        <a:rPr lang="en" sz="1400" b="1" u="none" strike="noStrike" cap="none" dirty="0">
                          <a:solidFill>
                            <a:schemeClr val="bg1"/>
                          </a:solidFill>
                          <a:sym typeface="Arial"/>
                        </a:rPr>
                        <a:t>S .No</a:t>
                      </a:r>
                      <a:endParaRPr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a:txBody>
                  <a:tcPr marL="51425" marR="51425" marT="0" marB="0">
                    <a:solidFill>
                      <a:schemeClr val="bg2"/>
                    </a:solidFill>
                  </a:tcPr>
                </a:tc>
                <a:tc>
                  <a:txBody>
                    <a:bodyPr/>
                    <a:lstStyle/>
                    <a:p>
                      <a:pPr marL="0" marR="0" lvl="0" indent="0" algn="ctr" rtl="0">
                        <a:lnSpc>
                          <a:spcPct val="107000"/>
                        </a:lnSpc>
                        <a:spcBef>
                          <a:spcPts val="0"/>
                        </a:spcBef>
                        <a:spcAft>
                          <a:spcPts val="0"/>
                        </a:spcAft>
                        <a:buNone/>
                      </a:pPr>
                      <a:r>
                        <a:rPr lang="en" sz="1400" b="1" u="none" strike="noStrike" cap="none" dirty="0">
                          <a:solidFill>
                            <a:schemeClr val="bg1"/>
                          </a:solidFill>
                          <a:sym typeface="Arial"/>
                        </a:rPr>
                        <a:t>Nature Of Work</a:t>
                      </a:r>
                      <a:endParaRPr sz="1400" b="1" u="none" strike="noStrike" cap="none" dirty="0">
                        <a:solidFill>
                          <a:schemeClr val="bg1"/>
                        </a:solidFill>
                        <a:latin typeface="Times New Roman" panose="02020603050405020304" pitchFamily="18" charset="0"/>
                        <a:ea typeface="Arial"/>
                        <a:cs typeface="Times New Roman" panose="02020603050405020304" pitchFamily="18" charset="0"/>
                        <a:sym typeface="Arial"/>
                      </a:endParaRPr>
                    </a:p>
                  </a:txBody>
                  <a:tcPr marL="51425" marR="51425" marT="0" marB="0">
                    <a:solidFill>
                      <a:schemeClr val="bg2"/>
                    </a:solidFill>
                  </a:tcPr>
                </a:tc>
                <a:tc>
                  <a:txBody>
                    <a:bodyPr/>
                    <a:lstStyle/>
                    <a:p>
                      <a:pPr marL="0" marR="0" lvl="0" indent="0" algn="ctr" rtl="0">
                        <a:lnSpc>
                          <a:spcPct val="107000"/>
                        </a:lnSpc>
                        <a:spcBef>
                          <a:spcPts val="0"/>
                        </a:spcBef>
                        <a:spcAft>
                          <a:spcPts val="0"/>
                        </a:spcAft>
                        <a:buNone/>
                      </a:pPr>
                      <a:r>
                        <a:rPr lang="en" sz="1400" b="1" u="none" strike="noStrike" cap="none" dirty="0">
                          <a:solidFill>
                            <a:schemeClr val="bg1"/>
                          </a:solidFill>
                          <a:sym typeface="Arial"/>
                        </a:rPr>
                        <a:t>Schedule</a:t>
                      </a:r>
                      <a:endParaRPr sz="1400" b="1" dirty="0">
                        <a:solidFill>
                          <a:schemeClr val="bg1"/>
                        </a:solidFill>
                        <a:latin typeface="Times New Roman" panose="02020603050405020304" pitchFamily="18" charset="0"/>
                        <a:ea typeface="Arial"/>
                        <a:cs typeface="Times New Roman" panose="02020603050405020304" pitchFamily="18" charset="0"/>
                        <a:sym typeface="Arial"/>
                      </a:endParaRPr>
                    </a:p>
                  </a:txBody>
                  <a:tcPr marL="51425" marR="51425" marT="0" marB="0">
                    <a:solidFill>
                      <a:schemeClr val="bg2"/>
                    </a:solidFill>
                  </a:tcPr>
                </a:tc>
                <a:tc>
                  <a:txBody>
                    <a:bodyPr/>
                    <a:lstStyle/>
                    <a:p>
                      <a:pPr marL="0" marR="0" lvl="0" indent="0" algn="ctr" rtl="0">
                        <a:lnSpc>
                          <a:spcPct val="107000"/>
                        </a:lnSpc>
                        <a:spcBef>
                          <a:spcPts val="0"/>
                        </a:spcBef>
                        <a:spcAft>
                          <a:spcPts val="0"/>
                        </a:spcAft>
                        <a:buNone/>
                      </a:pPr>
                      <a:r>
                        <a:rPr lang="en" sz="1400" b="1" u="none" strike="noStrike" cap="none" dirty="0">
                          <a:solidFill>
                            <a:schemeClr val="bg1"/>
                          </a:solidFill>
                          <a:sym typeface="Arial"/>
                        </a:rPr>
                        <a:t>Status</a:t>
                      </a:r>
                      <a:endParaRPr sz="1400" b="1" dirty="0">
                        <a:solidFill>
                          <a:schemeClr val="bg1"/>
                        </a:solidFill>
                        <a:latin typeface="Times New Roman" panose="02020603050405020304" pitchFamily="18" charset="0"/>
                        <a:ea typeface="Arial"/>
                        <a:cs typeface="Times New Roman" panose="02020603050405020304" pitchFamily="18" charset="0"/>
                        <a:sym typeface="Arial"/>
                      </a:endParaRPr>
                    </a:p>
                  </a:txBody>
                  <a:tcPr marL="51425" marR="51425" marT="0" marB="0">
                    <a:solidFill>
                      <a:schemeClr val="bg2"/>
                    </a:solidFill>
                  </a:tcPr>
                </a:tc>
                <a:extLst>
                  <a:ext uri="{0D108BD9-81ED-4DB2-BD59-A6C34878D82A}">
                    <a16:rowId xmlns:a16="http://schemas.microsoft.com/office/drawing/2014/main" val="10000"/>
                  </a:ext>
                </a:extLst>
              </a:tr>
              <a:tr h="464030">
                <a:tc>
                  <a:txBody>
                    <a:bodyPr/>
                    <a:lstStyle/>
                    <a:p>
                      <a:pPr marL="0" marR="0" lvl="0" indent="0" algn="ctr" rtl="0">
                        <a:lnSpc>
                          <a:spcPct val="107000"/>
                        </a:lnSpc>
                        <a:spcBef>
                          <a:spcPts val="0"/>
                        </a:spcBef>
                        <a:spcAft>
                          <a:spcPts val="0"/>
                        </a:spcAft>
                        <a:buNone/>
                      </a:pPr>
                      <a:r>
                        <a:rPr lang="en" sz="1400" u="none" strike="noStrike" cap="none" dirty="0">
                          <a:solidFill>
                            <a:schemeClr val="dk1"/>
                          </a:solidFill>
                          <a:latin typeface="Times New Roman" panose="02020603050405020304" pitchFamily="18" charset="0"/>
                          <a:cs typeface="Times New Roman" panose="02020603050405020304" pitchFamily="18" charset="0"/>
                          <a:sym typeface="Arial"/>
                        </a:rPr>
                        <a:t>1</a:t>
                      </a:r>
                      <a:endParaRPr sz="1400" dirty="0">
                        <a:solidFill>
                          <a:schemeClr val="dk1"/>
                        </a:solidFill>
                        <a:latin typeface="Times New Roman" panose="02020603050405020304" pitchFamily="18" charset="0"/>
                        <a:ea typeface="Arial"/>
                        <a:cs typeface="Times New Roman" panose="02020603050405020304" pitchFamily="18" charset="0"/>
                        <a:sym typeface="Arial"/>
                      </a:endParaRPr>
                    </a:p>
                  </a:txBody>
                  <a:tcPr marL="51425" marR="51425" marT="0" marB="0"/>
                </a:tc>
                <a:tc>
                  <a:txBody>
                    <a:bodyPr/>
                    <a:lstStyle/>
                    <a:p>
                      <a:pPr marL="0" marR="0" lvl="0" indent="0" algn="l" rtl="0">
                        <a:lnSpc>
                          <a:spcPct val="107000"/>
                        </a:lnSpc>
                        <a:spcBef>
                          <a:spcPts val="0"/>
                        </a:spcBef>
                        <a:spcAft>
                          <a:spcPts val="0"/>
                        </a:spcAft>
                        <a:buNone/>
                      </a:pPr>
                      <a:r>
                        <a:rPr lang="en" sz="1400" u="none" strike="noStrike" cap="none" dirty="0">
                          <a:latin typeface="Times New Roman" panose="02020603050405020304" pitchFamily="18" charset="0"/>
                          <a:cs typeface="Times New Roman" panose="02020603050405020304" pitchFamily="18" charset="0"/>
                          <a:sym typeface="Times New Roman"/>
                        </a:rPr>
                        <a:t>Literature Survey</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1425" marR="51425" marT="0" marB="0"/>
                </a:tc>
                <a:tc rowSpan="2">
                  <a:txBody>
                    <a:bodyPr/>
                    <a:lstStyle/>
                    <a:p>
                      <a:pPr marL="0" lvl="0" indent="0" algn="ctr" rtl="0">
                        <a:lnSpc>
                          <a:spcPct val="107000"/>
                        </a:lnSpc>
                        <a:spcBef>
                          <a:spcPts val="0"/>
                        </a:spcBef>
                        <a:spcAft>
                          <a:spcPts val="0"/>
                        </a:spcAft>
                        <a:buNone/>
                      </a:pPr>
                      <a:r>
                        <a:rPr lang="en" sz="1400" dirty="0">
                          <a:solidFill>
                            <a:schemeClr val="dk1"/>
                          </a:solidFill>
                          <a:latin typeface="Times New Roman" panose="02020603050405020304" pitchFamily="18" charset="0"/>
                          <a:cs typeface="Times New Roman" panose="02020603050405020304" pitchFamily="18" charset="0"/>
                          <a:sym typeface="Times New Roman"/>
                        </a:rPr>
                        <a:t>January 2022</a:t>
                      </a:r>
                      <a:endParaRPr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51425" marR="51425" marT="0" marB="0" anchor="ctr"/>
                </a:tc>
                <a:tc rowSpan="2">
                  <a:txBody>
                    <a:bodyPr/>
                    <a:lstStyle/>
                    <a:p>
                      <a:pPr marL="0" lvl="0" indent="0" algn="ctr" rtl="0">
                        <a:spcBef>
                          <a:spcPts val="0"/>
                        </a:spcBef>
                        <a:spcAft>
                          <a:spcPts val="0"/>
                        </a:spcAft>
                        <a:buNone/>
                      </a:pPr>
                      <a:r>
                        <a:rPr lang="en" sz="1400" b="0" u="sng" dirty="0">
                          <a:latin typeface="Times New Roman" panose="02020603050405020304" pitchFamily="18" charset="0"/>
                          <a:cs typeface="Times New Roman" panose="02020603050405020304" pitchFamily="18" charset="0"/>
                          <a:sym typeface="Arial"/>
                        </a:rPr>
                        <a:t>Completed</a:t>
                      </a:r>
                    </a:p>
                  </a:txBody>
                  <a:tcPr marL="51425" marR="51425" marT="0" marB="0" anchor="ctr"/>
                </a:tc>
                <a:extLst>
                  <a:ext uri="{0D108BD9-81ED-4DB2-BD59-A6C34878D82A}">
                    <a16:rowId xmlns:a16="http://schemas.microsoft.com/office/drawing/2014/main" val="10001"/>
                  </a:ext>
                </a:extLst>
              </a:tr>
              <a:tr h="573763">
                <a:tc>
                  <a:txBody>
                    <a:bodyPr/>
                    <a:lstStyle/>
                    <a:p>
                      <a:pPr marL="0" marR="0" lvl="0" indent="0" algn="ctr" rtl="0">
                        <a:lnSpc>
                          <a:spcPct val="107000"/>
                        </a:lnSpc>
                        <a:spcBef>
                          <a:spcPts val="0"/>
                        </a:spcBef>
                        <a:spcAft>
                          <a:spcPts val="0"/>
                        </a:spcAft>
                        <a:buNone/>
                      </a:pPr>
                      <a:r>
                        <a:rPr lang="en" sz="1400">
                          <a:solidFill>
                            <a:schemeClr val="dk1"/>
                          </a:solidFill>
                          <a:latin typeface="Times New Roman" panose="02020603050405020304" pitchFamily="18" charset="0"/>
                          <a:cs typeface="Times New Roman" panose="02020603050405020304" pitchFamily="18" charset="0"/>
                          <a:sym typeface="Arial"/>
                        </a:rPr>
                        <a:t>2</a:t>
                      </a:r>
                      <a:endParaRPr sz="140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51425" marR="51425" marT="0" marB="0"/>
                </a:tc>
                <a:tc>
                  <a:txBody>
                    <a:bodyPr/>
                    <a:lstStyle/>
                    <a:p>
                      <a:pPr marL="0" lvl="0" indent="0" algn="l" rtl="0">
                        <a:lnSpc>
                          <a:spcPct val="107000"/>
                        </a:lnSpc>
                        <a:spcBef>
                          <a:spcPts val="0"/>
                        </a:spcBef>
                        <a:spcAft>
                          <a:spcPts val="0"/>
                        </a:spcAft>
                        <a:buNone/>
                      </a:pPr>
                      <a:r>
                        <a:rPr lang="en" sz="1400" dirty="0">
                          <a:latin typeface="Times New Roman" panose="02020603050405020304" pitchFamily="18" charset="0"/>
                          <a:cs typeface="Times New Roman" panose="02020603050405020304" pitchFamily="18" charset="0"/>
                          <a:sym typeface="Times New Roman"/>
                        </a:rPr>
                        <a:t>Identification of basic Facilities for project.</a:t>
                      </a:r>
                      <a:endParaRPr sz="1400" dirty="0">
                        <a:latin typeface="Times New Roman" panose="02020603050405020304" pitchFamily="18" charset="0"/>
                        <a:ea typeface="Times New Roman"/>
                        <a:cs typeface="Times New Roman" panose="02020603050405020304" pitchFamily="18" charset="0"/>
                        <a:sym typeface="Times New Roman"/>
                      </a:endParaRPr>
                    </a:p>
                  </a:txBody>
                  <a:tcPr marL="51425" marR="51425" marT="0" marB="0"/>
                </a:tc>
                <a:tc vMerge="1">
                  <a:txBody>
                    <a:bodyPr/>
                    <a:lstStyle/>
                    <a:p>
                      <a:endParaRPr lang="en-US"/>
                    </a:p>
                  </a:txBody>
                  <a:tcPr/>
                </a:tc>
                <a:tc vMerge="1">
                  <a:txBody>
                    <a:bodyPr/>
                    <a:lstStyle/>
                    <a:p>
                      <a:pPr marL="0" lvl="0" indent="0" algn="ctr" rtl="0">
                        <a:spcBef>
                          <a:spcPts val="0"/>
                        </a:spcBef>
                        <a:spcAft>
                          <a:spcPts val="0"/>
                        </a:spcAft>
                        <a:buNone/>
                      </a:pPr>
                      <a:r>
                        <a:rPr lang="en" sz="1100" b="1" u="sng" dirty="0">
                          <a:sym typeface="Arial"/>
                        </a:rPr>
                        <a:t>Completed</a:t>
                      </a:r>
                      <a:endParaRPr sz="1100" b="1" u="sng" dirty="0">
                        <a:latin typeface="Arial"/>
                        <a:ea typeface="Arial"/>
                        <a:cs typeface="Arial"/>
                        <a:sym typeface="Arial"/>
                      </a:endParaRPr>
                    </a:p>
                  </a:txBody>
                  <a:tcPr marL="51425" marR="51425" marT="0" marB="0" anchor="ctr"/>
                </a:tc>
                <a:extLst>
                  <a:ext uri="{0D108BD9-81ED-4DB2-BD59-A6C34878D82A}">
                    <a16:rowId xmlns:a16="http://schemas.microsoft.com/office/drawing/2014/main" val="10002"/>
                  </a:ext>
                </a:extLst>
              </a:tr>
              <a:tr h="511638">
                <a:tc>
                  <a:txBody>
                    <a:bodyPr/>
                    <a:lstStyle/>
                    <a:p>
                      <a:pPr marL="0" marR="0" lvl="0" indent="0" algn="ctr" rtl="0">
                        <a:lnSpc>
                          <a:spcPct val="107000"/>
                        </a:lnSpc>
                        <a:spcBef>
                          <a:spcPts val="0"/>
                        </a:spcBef>
                        <a:spcAft>
                          <a:spcPts val="0"/>
                        </a:spcAft>
                        <a:buNone/>
                      </a:pPr>
                      <a:r>
                        <a:rPr lang="en" sz="1400">
                          <a:solidFill>
                            <a:schemeClr val="dk1"/>
                          </a:solidFill>
                          <a:latin typeface="Times New Roman" panose="02020603050405020304" pitchFamily="18" charset="0"/>
                          <a:cs typeface="Times New Roman" panose="02020603050405020304" pitchFamily="18" charset="0"/>
                          <a:sym typeface="Arial"/>
                        </a:rPr>
                        <a:t>3</a:t>
                      </a:r>
                      <a:endParaRPr sz="1400">
                        <a:solidFill>
                          <a:schemeClr val="dk1"/>
                        </a:solidFill>
                        <a:latin typeface="Times New Roman" panose="02020603050405020304" pitchFamily="18" charset="0"/>
                        <a:ea typeface="Arial"/>
                        <a:cs typeface="Times New Roman" panose="02020603050405020304" pitchFamily="18" charset="0"/>
                        <a:sym typeface="Arial"/>
                      </a:endParaRPr>
                    </a:p>
                  </a:txBody>
                  <a:tcPr marL="51425" marR="51425" marT="0" marB="0"/>
                </a:tc>
                <a:tc>
                  <a:txBody>
                    <a:bodyPr/>
                    <a:lstStyle/>
                    <a:p>
                      <a:pPr marL="0" marR="0" lvl="0" indent="0" algn="l" rtl="0">
                        <a:lnSpc>
                          <a:spcPct val="107000"/>
                        </a:lnSpc>
                        <a:spcBef>
                          <a:spcPts val="0"/>
                        </a:spcBef>
                        <a:spcAft>
                          <a:spcPts val="0"/>
                        </a:spcAft>
                        <a:buNone/>
                      </a:pPr>
                      <a:r>
                        <a:rPr lang="en" sz="1400" dirty="0">
                          <a:latin typeface="Times New Roman" panose="02020603050405020304" pitchFamily="18" charset="0"/>
                          <a:cs typeface="Times New Roman" panose="02020603050405020304" pitchFamily="18" charset="0"/>
                          <a:sym typeface="Times New Roman"/>
                        </a:rPr>
                        <a:t>Audio Classification</a:t>
                      </a:r>
                      <a:endParaRPr sz="1400" i="1" dirty="0">
                        <a:latin typeface="Times New Roman" panose="02020603050405020304" pitchFamily="18" charset="0"/>
                        <a:ea typeface="Times New Roman"/>
                        <a:cs typeface="Times New Roman" panose="02020603050405020304" pitchFamily="18" charset="0"/>
                        <a:sym typeface="Times New Roman"/>
                      </a:endParaRPr>
                    </a:p>
                  </a:txBody>
                  <a:tcPr marL="51425" marR="51425" marT="0" marB="0"/>
                </a:tc>
                <a:tc rowSpan="3">
                  <a:txBody>
                    <a:bodyPr/>
                    <a:lstStyle/>
                    <a:p>
                      <a:pPr marL="0" lvl="0" indent="0" algn="ctr" rtl="0">
                        <a:spcBef>
                          <a:spcPts val="0"/>
                        </a:spcBef>
                        <a:spcAft>
                          <a:spcPts val="0"/>
                        </a:spcAft>
                        <a:buNone/>
                      </a:pPr>
                      <a:r>
                        <a:rPr lang="en" sz="1400" dirty="0">
                          <a:solidFill>
                            <a:schemeClr val="dk1"/>
                          </a:solidFill>
                          <a:latin typeface="Times New Roman" panose="02020603050405020304" pitchFamily="18" charset="0"/>
                          <a:cs typeface="Times New Roman" panose="02020603050405020304" pitchFamily="18" charset="0"/>
                          <a:sym typeface="Times New Roman"/>
                        </a:rPr>
                        <a:t>February 2022</a:t>
                      </a:r>
                      <a:endParaRPr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51425" marR="51425" marT="0" marB="0" anchor="ctr"/>
                </a:tc>
                <a:tc rowSpan="3">
                  <a:txBody>
                    <a:bodyPr/>
                    <a:lstStyle/>
                    <a:p>
                      <a:pPr marL="0" lvl="0" indent="0" algn="ctr" rtl="0">
                        <a:spcBef>
                          <a:spcPts val="0"/>
                        </a:spcBef>
                        <a:spcAft>
                          <a:spcPts val="0"/>
                        </a:spcAft>
                        <a:buNone/>
                      </a:pPr>
                      <a:r>
                        <a:rPr lang="en" sz="1400" b="0" u="sng" dirty="0">
                          <a:latin typeface="Times New Roman" panose="02020603050405020304" pitchFamily="18" charset="0"/>
                          <a:cs typeface="Times New Roman" panose="02020603050405020304" pitchFamily="18" charset="0"/>
                          <a:sym typeface="Arial"/>
                        </a:rPr>
                        <a:t>Completed</a:t>
                      </a:r>
                    </a:p>
                  </a:txBody>
                  <a:tcPr marL="51425" marR="51425" marT="0" marB="0" anchor="ctr"/>
                </a:tc>
                <a:extLst>
                  <a:ext uri="{0D108BD9-81ED-4DB2-BD59-A6C34878D82A}">
                    <a16:rowId xmlns:a16="http://schemas.microsoft.com/office/drawing/2014/main" val="10003"/>
                  </a:ext>
                </a:extLst>
              </a:tr>
              <a:tr h="551474">
                <a:tc>
                  <a:txBody>
                    <a:bodyPr/>
                    <a:lstStyle/>
                    <a:p>
                      <a:pPr marL="0" marR="0" lvl="0" indent="0" algn="ctr" rtl="0">
                        <a:lnSpc>
                          <a:spcPct val="107000"/>
                        </a:lnSpc>
                        <a:spcBef>
                          <a:spcPts val="0"/>
                        </a:spcBef>
                        <a:spcAft>
                          <a:spcPts val="0"/>
                        </a:spcAft>
                        <a:buNone/>
                      </a:pPr>
                      <a:r>
                        <a:rPr lang="en" sz="1400">
                          <a:solidFill>
                            <a:schemeClr val="dk1"/>
                          </a:solidFill>
                          <a:latin typeface="Times New Roman" panose="02020603050405020304" pitchFamily="18" charset="0"/>
                          <a:cs typeface="Times New Roman" panose="02020603050405020304" pitchFamily="18" charset="0"/>
                          <a:sym typeface="Arial"/>
                        </a:rPr>
                        <a:t>4</a:t>
                      </a:r>
                      <a:endParaRPr sz="1400">
                        <a:solidFill>
                          <a:schemeClr val="dk1"/>
                        </a:solidFill>
                        <a:latin typeface="Times New Roman" panose="02020603050405020304" pitchFamily="18" charset="0"/>
                        <a:ea typeface="Arial"/>
                        <a:cs typeface="Times New Roman" panose="02020603050405020304" pitchFamily="18" charset="0"/>
                        <a:sym typeface="Arial"/>
                      </a:endParaRPr>
                    </a:p>
                  </a:txBody>
                  <a:tcPr marL="51425" marR="51425" marT="0" marB="0"/>
                </a:tc>
                <a:tc>
                  <a:txBody>
                    <a:bodyPr/>
                    <a:lstStyle/>
                    <a:p>
                      <a:pPr marL="0" marR="0" lvl="0" indent="0" algn="l" rtl="0">
                        <a:lnSpc>
                          <a:spcPct val="107000"/>
                        </a:lnSpc>
                        <a:spcBef>
                          <a:spcPts val="0"/>
                        </a:spcBef>
                        <a:spcAft>
                          <a:spcPts val="0"/>
                        </a:spcAft>
                        <a:buClr>
                          <a:schemeClr val="dk1"/>
                        </a:buClr>
                        <a:buSzPts val="1200"/>
                        <a:buFont typeface="Times New Roman"/>
                        <a:buNone/>
                      </a:pPr>
                      <a:r>
                        <a:rPr lang="en" sz="1400" dirty="0">
                          <a:latin typeface="Times New Roman" panose="02020603050405020304" pitchFamily="18" charset="0"/>
                          <a:cs typeface="Times New Roman" panose="02020603050405020304" pitchFamily="18" charset="0"/>
                          <a:sym typeface="Times New Roman"/>
                        </a:rPr>
                        <a:t>Algorithmic Study</a:t>
                      </a:r>
                      <a:endParaRPr sz="1400" dirty="0">
                        <a:latin typeface="Times New Roman" panose="02020603050405020304" pitchFamily="18" charset="0"/>
                        <a:cs typeface="Times New Roman" panose="02020603050405020304" pitchFamily="18" charset="0"/>
                        <a:sym typeface="Times New Roman"/>
                      </a:endParaRPr>
                    </a:p>
                    <a:p>
                      <a:pPr marL="0" marR="0" lvl="0" indent="0" algn="l" rtl="0">
                        <a:lnSpc>
                          <a:spcPct val="107000"/>
                        </a:lnSpc>
                        <a:spcBef>
                          <a:spcPts val="0"/>
                        </a:spcBef>
                        <a:spcAft>
                          <a:spcPts val="0"/>
                        </a:spcAft>
                        <a:buClr>
                          <a:schemeClr val="dk1"/>
                        </a:buClr>
                        <a:buSzPts val="1200"/>
                        <a:buFont typeface="Times New Roman"/>
                        <a:buNone/>
                      </a:pPr>
                      <a:endParaRPr sz="1400" dirty="0">
                        <a:latin typeface="Times New Roman" panose="02020603050405020304" pitchFamily="18" charset="0"/>
                        <a:ea typeface="Times New Roman"/>
                        <a:cs typeface="Times New Roman" panose="02020603050405020304" pitchFamily="18" charset="0"/>
                        <a:sym typeface="Times New Roman"/>
                      </a:endParaRPr>
                    </a:p>
                  </a:txBody>
                  <a:tcPr marL="51425" marR="51425" marT="0" marB="0"/>
                </a:tc>
                <a:tc vMerge="1">
                  <a:txBody>
                    <a:bodyPr/>
                    <a:lstStyle/>
                    <a:p>
                      <a:endParaRPr lang="en-US"/>
                    </a:p>
                  </a:txBody>
                  <a:tcPr/>
                </a:tc>
                <a:tc vMerge="1">
                  <a:txBody>
                    <a:bodyPr/>
                    <a:lstStyle/>
                    <a:p>
                      <a:pPr marL="0" lvl="0" indent="0" algn="ctr" rtl="0">
                        <a:spcBef>
                          <a:spcPts val="0"/>
                        </a:spcBef>
                        <a:spcAft>
                          <a:spcPts val="0"/>
                        </a:spcAft>
                        <a:buNone/>
                      </a:pPr>
                      <a:r>
                        <a:rPr lang="en" sz="1100" b="1" u="sng" dirty="0">
                          <a:sym typeface="Arial"/>
                        </a:rPr>
                        <a:t>Completed</a:t>
                      </a:r>
                      <a:endParaRPr sz="1100" dirty="0">
                        <a:latin typeface="Arial"/>
                        <a:ea typeface="Arial"/>
                        <a:cs typeface="Arial"/>
                        <a:sym typeface="Arial"/>
                      </a:endParaRPr>
                    </a:p>
                  </a:txBody>
                  <a:tcPr marL="51425" marR="51425" marT="0" marB="0" anchor="ctr"/>
                </a:tc>
                <a:extLst>
                  <a:ext uri="{0D108BD9-81ED-4DB2-BD59-A6C34878D82A}">
                    <a16:rowId xmlns:a16="http://schemas.microsoft.com/office/drawing/2014/main" val="10004"/>
                  </a:ext>
                </a:extLst>
              </a:tr>
              <a:tr h="551474">
                <a:tc>
                  <a:txBody>
                    <a:bodyPr/>
                    <a:lstStyle/>
                    <a:p>
                      <a:pPr marL="0" marR="0" lvl="0" indent="0" algn="ctr" rtl="0">
                        <a:lnSpc>
                          <a:spcPct val="107000"/>
                        </a:lnSpc>
                        <a:spcBef>
                          <a:spcPts val="0"/>
                        </a:spcBef>
                        <a:spcAft>
                          <a:spcPts val="0"/>
                        </a:spcAft>
                        <a:buNone/>
                      </a:pPr>
                      <a:r>
                        <a:rPr lang="en" sz="1400">
                          <a:solidFill>
                            <a:schemeClr val="dk1"/>
                          </a:solidFill>
                          <a:latin typeface="Times New Roman" panose="02020603050405020304" pitchFamily="18" charset="0"/>
                          <a:cs typeface="Times New Roman" panose="02020603050405020304" pitchFamily="18" charset="0"/>
                          <a:sym typeface="Arial"/>
                        </a:rPr>
                        <a:t>5</a:t>
                      </a:r>
                      <a:endParaRPr sz="140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51425" marR="51425" marT="0" marB="0"/>
                </a:tc>
                <a:tc>
                  <a:txBody>
                    <a:bodyPr/>
                    <a:lstStyle/>
                    <a:p>
                      <a:pPr marL="0" lvl="0" indent="0" algn="l" rtl="0">
                        <a:lnSpc>
                          <a:spcPct val="107000"/>
                        </a:lnSpc>
                        <a:spcBef>
                          <a:spcPts val="0"/>
                        </a:spcBef>
                        <a:spcAft>
                          <a:spcPts val="0"/>
                        </a:spcAft>
                        <a:buClr>
                          <a:schemeClr val="dk1"/>
                        </a:buClr>
                        <a:buSzPts val="1200"/>
                        <a:buFont typeface="Arial"/>
                        <a:buNone/>
                      </a:pPr>
                      <a:r>
                        <a:rPr lang="en" sz="1400" dirty="0">
                          <a:latin typeface="Times New Roman" panose="02020603050405020304" pitchFamily="18" charset="0"/>
                          <a:cs typeface="Times New Roman" panose="02020603050405020304" pitchFamily="18" charset="0"/>
                          <a:sym typeface="Times New Roman"/>
                        </a:rPr>
                        <a:t>QoS Analysis</a:t>
                      </a:r>
                      <a:endParaRPr sz="1400" dirty="0">
                        <a:latin typeface="Times New Roman" panose="02020603050405020304" pitchFamily="18" charset="0"/>
                        <a:ea typeface="Times New Roman"/>
                        <a:cs typeface="Times New Roman" panose="02020603050405020304" pitchFamily="18" charset="0"/>
                        <a:sym typeface="Times New Roman"/>
                      </a:endParaRPr>
                    </a:p>
                  </a:txBody>
                  <a:tcPr marL="51425" marR="51425" marT="0" marB="0"/>
                </a:tc>
                <a:tc vMerge="1">
                  <a:txBody>
                    <a:bodyPr/>
                    <a:lstStyle/>
                    <a:p>
                      <a:endParaRPr lang="en-US"/>
                    </a:p>
                  </a:txBody>
                  <a:tcPr/>
                </a:tc>
                <a:tc vMerge="1">
                  <a:txBody>
                    <a:bodyPr/>
                    <a:lstStyle/>
                    <a:p>
                      <a:pPr marL="0" lvl="0" indent="0" algn="ctr" rtl="0">
                        <a:spcBef>
                          <a:spcPts val="0"/>
                        </a:spcBef>
                        <a:spcAft>
                          <a:spcPts val="0"/>
                        </a:spcAft>
                        <a:buClr>
                          <a:schemeClr val="dk1"/>
                        </a:buClr>
                        <a:buSzPts val="1100"/>
                        <a:buFont typeface="Arial"/>
                        <a:buNone/>
                      </a:pPr>
                      <a:r>
                        <a:rPr lang="en" sz="1100" b="1" u="sng" dirty="0">
                          <a:sym typeface="Arial"/>
                        </a:rPr>
                        <a:t>Completed</a:t>
                      </a:r>
                      <a:endParaRPr sz="1100" b="1" u="sng" dirty="0">
                        <a:latin typeface="Arial"/>
                        <a:ea typeface="Arial"/>
                        <a:cs typeface="Arial"/>
                        <a:sym typeface="Arial"/>
                      </a:endParaRPr>
                    </a:p>
                  </a:txBody>
                  <a:tcPr marL="51425" marR="51425" marT="0" marB="0" anchor="ctr"/>
                </a:tc>
                <a:extLst>
                  <a:ext uri="{0D108BD9-81ED-4DB2-BD59-A6C34878D82A}">
                    <a16:rowId xmlns:a16="http://schemas.microsoft.com/office/drawing/2014/main" val="10005"/>
                  </a:ext>
                </a:extLst>
              </a:tr>
              <a:tr h="626894">
                <a:tc>
                  <a:txBody>
                    <a:bodyPr/>
                    <a:lstStyle/>
                    <a:p>
                      <a:pPr marL="0" marR="0" lvl="0" indent="0" algn="ctr" rtl="0">
                        <a:lnSpc>
                          <a:spcPct val="107000"/>
                        </a:lnSpc>
                        <a:spcBef>
                          <a:spcPts val="0"/>
                        </a:spcBef>
                        <a:spcAft>
                          <a:spcPts val="0"/>
                        </a:spcAft>
                        <a:buNone/>
                      </a:pPr>
                      <a:r>
                        <a:rPr lang="en" sz="1400">
                          <a:solidFill>
                            <a:schemeClr val="dk1"/>
                          </a:solidFill>
                          <a:latin typeface="Times New Roman" panose="02020603050405020304" pitchFamily="18" charset="0"/>
                          <a:cs typeface="Times New Roman" panose="02020603050405020304" pitchFamily="18" charset="0"/>
                          <a:sym typeface="Arial"/>
                        </a:rPr>
                        <a:t>6</a:t>
                      </a:r>
                      <a:endParaRPr sz="1400">
                        <a:solidFill>
                          <a:schemeClr val="dk1"/>
                        </a:solidFill>
                        <a:latin typeface="Times New Roman" panose="02020603050405020304" pitchFamily="18" charset="0"/>
                        <a:ea typeface="Arial"/>
                        <a:cs typeface="Times New Roman" panose="02020603050405020304" pitchFamily="18" charset="0"/>
                        <a:sym typeface="Arial"/>
                      </a:endParaRPr>
                    </a:p>
                  </a:txBody>
                  <a:tcPr marL="51425" marR="51425" marT="0" marB="0"/>
                </a:tc>
                <a:tc>
                  <a:txBody>
                    <a:bodyPr/>
                    <a:lstStyle/>
                    <a:p>
                      <a:pPr marL="0" lvl="0" indent="0" algn="l" rtl="0">
                        <a:lnSpc>
                          <a:spcPct val="107000"/>
                        </a:lnSpc>
                        <a:spcBef>
                          <a:spcPts val="0"/>
                        </a:spcBef>
                        <a:spcAft>
                          <a:spcPts val="0"/>
                        </a:spcAft>
                        <a:buClr>
                          <a:schemeClr val="dk1"/>
                        </a:buClr>
                        <a:buFont typeface="Arial"/>
                        <a:buNone/>
                      </a:pPr>
                      <a:r>
                        <a:rPr lang="en" sz="1400" dirty="0">
                          <a:latin typeface="Times New Roman" panose="02020603050405020304" pitchFamily="18" charset="0"/>
                          <a:cs typeface="Times New Roman" panose="02020603050405020304" pitchFamily="18" charset="0"/>
                          <a:sym typeface="Times New Roman"/>
                        </a:rPr>
                        <a:t>Digital Watermarking</a:t>
                      </a:r>
                      <a:endParaRPr sz="1400" dirty="0">
                        <a:latin typeface="Times New Roman" panose="02020603050405020304" pitchFamily="18" charset="0"/>
                        <a:cs typeface="Times New Roman" panose="02020603050405020304" pitchFamily="18" charset="0"/>
                        <a:sym typeface="Times New Roman"/>
                      </a:endParaRPr>
                    </a:p>
                    <a:p>
                      <a:pPr marL="0" lvl="0" indent="0" algn="l" rtl="0">
                        <a:lnSpc>
                          <a:spcPct val="107000"/>
                        </a:lnSpc>
                        <a:spcBef>
                          <a:spcPts val="0"/>
                        </a:spcBef>
                        <a:spcAft>
                          <a:spcPts val="0"/>
                        </a:spcAft>
                        <a:buClr>
                          <a:schemeClr val="dk1"/>
                        </a:buClr>
                        <a:buFont typeface="Arial"/>
                        <a:buNone/>
                      </a:pPr>
                      <a:r>
                        <a:rPr lang="en" sz="1400" dirty="0">
                          <a:latin typeface="Times New Roman" panose="02020603050405020304" pitchFamily="18" charset="0"/>
                          <a:cs typeface="Times New Roman" panose="02020603050405020304" pitchFamily="18" charset="0"/>
                          <a:sym typeface="Times New Roman"/>
                        </a:rPr>
                        <a:t>(Embedding and extraction)</a:t>
                      </a:r>
                      <a:endParaRPr sz="1400" dirty="0">
                        <a:latin typeface="Times New Roman" panose="02020603050405020304" pitchFamily="18" charset="0"/>
                        <a:ea typeface="Times New Roman"/>
                        <a:cs typeface="Times New Roman" panose="02020603050405020304" pitchFamily="18" charset="0"/>
                        <a:sym typeface="Times New Roman"/>
                      </a:endParaRPr>
                    </a:p>
                  </a:txBody>
                  <a:tcPr marL="51425" marR="51425" marT="0" marB="0"/>
                </a:tc>
                <a:tc rowSpan="3">
                  <a:txBody>
                    <a:bodyPr/>
                    <a:lstStyle/>
                    <a:p>
                      <a:pPr marL="0" lvl="0" indent="0" algn="ctr" rtl="0">
                        <a:spcBef>
                          <a:spcPts val="0"/>
                        </a:spcBef>
                        <a:spcAft>
                          <a:spcPts val="0"/>
                        </a:spcAft>
                        <a:buNone/>
                      </a:pPr>
                      <a:r>
                        <a:rPr lang="en" sz="1400" dirty="0">
                          <a:solidFill>
                            <a:schemeClr val="dk1"/>
                          </a:solidFill>
                          <a:latin typeface="Times New Roman" panose="02020603050405020304" pitchFamily="18" charset="0"/>
                          <a:cs typeface="Times New Roman" panose="02020603050405020304" pitchFamily="18" charset="0"/>
                          <a:sym typeface="Times New Roman"/>
                        </a:rPr>
                        <a:t>March 2022</a:t>
                      </a:r>
                      <a:endParaRPr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51425" marR="51425" marT="0" marB="0" anchor="ctr"/>
                </a:tc>
                <a:tc rowSpan="3">
                  <a:txBody>
                    <a:bodyPr/>
                    <a:lstStyle/>
                    <a:p>
                      <a:pPr marL="0" lvl="0" indent="0" algn="ctr" rtl="0">
                        <a:spcBef>
                          <a:spcPts val="0"/>
                        </a:spcBef>
                        <a:spcAft>
                          <a:spcPts val="0"/>
                        </a:spcAft>
                        <a:buClr>
                          <a:schemeClr val="dk1"/>
                        </a:buClr>
                        <a:buSzPts val="1100"/>
                        <a:buFont typeface="Arial"/>
                        <a:buNone/>
                      </a:pPr>
                      <a:r>
                        <a:rPr lang="en" sz="1400" b="0" u="sng" dirty="0">
                          <a:latin typeface="Times New Roman" panose="02020603050405020304" pitchFamily="18" charset="0"/>
                          <a:cs typeface="Times New Roman" panose="02020603050405020304" pitchFamily="18" charset="0"/>
                          <a:sym typeface="Arial"/>
                        </a:rPr>
                        <a:t>Completed</a:t>
                      </a:r>
                    </a:p>
                  </a:txBody>
                  <a:tcPr marL="51425" marR="51425" marT="0" marB="0" anchor="ctr"/>
                </a:tc>
                <a:extLst>
                  <a:ext uri="{0D108BD9-81ED-4DB2-BD59-A6C34878D82A}">
                    <a16:rowId xmlns:a16="http://schemas.microsoft.com/office/drawing/2014/main" val="10006"/>
                  </a:ext>
                </a:extLst>
              </a:tr>
              <a:tr h="583098">
                <a:tc>
                  <a:txBody>
                    <a:bodyPr/>
                    <a:lstStyle/>
                    <a:p>
                      <a:pPr marL="0" marR="0" lvl="0" indent="0" algn="ctr" rtl="0">
                        <a:lnSpc>
                          <a:spcPct val="107000"/>
                        </a:lnSpc>
                        <a:spcBef>
                          <a:spcPts val="0"/>
                        </a:spcBef>
                        <a:spcAft>
                          <a:spcPts val="0"/>
                        </a:spcAft>
                        <a:buNone/>
                      </a:pPr>
                      <a:r>
                        <a:rPr lang="en" sz="1400">
                          <a:solidFill>
                            <a:schemeClr val="dk1"/>
                          </a:solidFill>
                          <a:latin typeface="Times New Roman" panose="02020603050405020304" pitchFamily="18" charset="0"/>
                          <a:cs typeface="Times New Roman" panose="02020603050405020304" pitchFamily="18" charset="0"/>
                          <a:sym typeface="Arial"/>
                        </a:rPr>
                        <a:t>7</a:t>
                      </a:r>
                      <a:endParaRPr sz="1400">
                        <a:solidFill>
                          <a:schemeClr val="dk1"/>
                        </a:solidFill>
                        <a:latin typeface="Times New Roman" panose="02020603050405020304" pitchFamily="18" charset="0"/>
                        <a:ea typeface="Arial"/>
                        <a:cs typeface="Times New Roman" panose="02020603050405020304" pitchFamily="18" charset="0"/>
                        <a:sym typeface="Arial"/>
                      </a:endParaRPr>
                    </a:p>
                  </a:txBody>
                  <a:tcPr marL="51425" marR="51425" marT="0" marB="0"/>
                </a:tc>
                <a:tc>
                  <a:txBody>
                    <a:bodyPr/>
                    <a:lstStyle/>
                    <a:p>
                      <a:pPr marL="0" marR="0" lvl="0" indent="0" algn="l" rtl="0">
                        <a:lnSpc>
                          <a:spcPct val="107000"/>
                        </a:lnSpc>
                        <a:spcBef>
                          <a:spcPts val="0"/>
                        </a:spcBef>
                        <a:spcAft>
                          <a:spcPts val="0"/>
                        </a:spcAft>
                        <a:buClr>
                          <a:schemeClr val="dk1"/>
                        </a:buClr>
                        <a:buSzPts val="1200"/>
                        <a:buFont typeface="Times New Roman"/>
                        <a:buNone/>
                      </a:pPr>
                      <a:r>
                        <a:rPr lang="en" sz="1400" dirty="0">
                          <a:latin typeface="Times New Roman" panose="02020603050405020304" pitchFamily="18" charset="0"/>
                          <a:cs typeface="Times New Roman" panose="02020603050405020304" pitchFamily="18" charset="0"/>
                          <a:sym typeface="Times New Roman"/>
                        </a:rPr>
                        <a:t>Testing/Validation Phase</a:t>
                      </a:r>
                      <a:endParaRPr sz="1400" dirty="0">
                        <a:latin typeface="Times New Roman" panose="02020603050405020304" pitchFamily="18" charset="0"/>
                        <a:cs typeface="Times New Roman" panose="02020603050405020304" pitchFamily="18" charset="0"/>
                        <a:sym typeface="Times New Roman"/>
                      </a:endParaRPr>
                    </a:p>
                    <a:p>
                      <a:pPr marL="0" marR="0" lvl="0" indent="0" algn="l" rtl="0">
                        <a:lnSpc>
                          <a:spcPct val="107000"/>
                        </a:lnSpc>
                        <a:spcBef>
                          <a:spcPts val="0"/>
                        </a:spcBef>
                        <a:spcAft>
                          <a:spcPts val="0"/>
                        </a:spcAft>
                        <a:buClr>
                          <a:schemeClr val="dk1"/>
                        </a:buClr>
                        <a:buSzPts val="1200"/>
                        <a:buFont typeface="Calibri"/>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1425" marR="51425" marT="0" marB="0"/>
                </a:tc>
                <a:tc vMerge="1">
                  <a:txBody>
                    <a:bodyPr/>
                    <a:lstStyle/>
                    <a:p>
                      <a:endParaRPr lang="en-US"/>
                    </a:p>
                  </a:txBody>
                  <a:tcPr/>
                </a:tc>
                <a:tc vMerge="1">
                  <a:txBody>
                    <a:bodyPr/>
                    <a:lstStyle/>
                    <a:p>
                      <a:pPr marL="0" lvl="0" indent="0" algn="ctr" rtl="0">
                        <a:spcBef>
                          <a:spcPts val="0"/>
                        </a:spcBef>
                        <a:spcAft>
                          <a:spcPts val="0"/>
                        </a:spcAft>
                        <a:buClr>
                          <a:schemeClr val="dk1"/>
                        </a:buClr>
                        <a:buSzPts val="1100"/>
                        <a:buFont typeface="Arial"/>
                        <a:buNone/>
                      </a:pPr>
                      <a:r>
                        <a:rPr lang="en" sz="1100" b="1" u="sng">
                          <a:sym typeface="Arial"/>
                        </a:rPr>
                        <a:t>Completed</a:t>
                      </a:r>
                      <a:endParaRPr sz="1100">
                        <a:latin typeface="Arial"/>
                        <a:ea typeface="Arial"/>
                        <a:cs typeface="Arial"/>
                        <a:sym typeface="Arial"/>
                      </a:endParaRPr>
                    </a:p>
                  </a:txBody>
                  <a:tcPr marL="51425" marR="51425" marT="0" marB="0" anchor="ctr"/>
                </a:tc>
                <a:extLst>
                  <a:ext uri="{0D108BD9-81ED-4DB2-BD59-A6C34878D82A}">
                    <a16:rowId xmlns:a16="http://schemas.microsoft.com/office/drawing/2014/main" val="10007"/>
                  </a:ext>
                </a:extLst>
              </a:tr>
              <a:tr h="550521">
                <a:tc>
                  <a:txBody>
                    <a:bodyPr/>
                    <a:lstStyle/>
                    <a:p>
                      <a:pPr marL="0" marR="0" lvl="0" indent="0" algn="ctr" rtl="0">
                        <a:lnSpc>
                          <a:spcPct val="107000"/>
                        </a:lnSpc>
                        <a:spcBef>
                          <a:spcPts val="0"/>
                        </a:spcBef>
                        <a:spcAft>
                          <a:spcPts val="0"/>
                        </a:spcAft>
                        <a:buNone/>
                      </a:pPr>
                      <a:r>
                        <a:rPr lang="en" sz="1400">
                          <a:solidFill>
                            <a:schemeClr val="dk1"/>
                          </a:solidFill>
                          <a:latin typeface="Times New Roman" panose="02020603050405020304" pitchFamily="18" charset="0"/>
                          <a:cs typeface="Times New Roman" panose="02020603050405020304" pitchFamily="18" charset="0"/>
                          <a:sym typeface="Arial"/>
                        </a:rPr>
                        <a:t>8</a:t>
                      </a:r>
                      <a:endParaRPr sz="1400">
                        <a:solidFill>
                          <a:schemeClr val="dk1"/>
                        </a:solidFill>
                        <a:latin typeface="Times New Roman" panose="02020603050405020304" pitchFamily="18" charset="0"/>
                        <a:ea typeface="Arial"/>
                        <a:cs typeface="Times New Roman" panose="02020603050405020304" pitchFamily="18" charset="0"/>
                        <a:sym typeface="Arial"/>
                      </a:endParaRPr>
                    </a:p>
                  </a:txBody>
                  <a:tcPr marL="51425" marR="51425" marT="0" marB="0"/>
                </a:tc>
                <a:tc>
                  <a:txBody>
                    <a:bodyPr/>
                    <a:lstStyle/>
                    <a:p>
                      <a:pPr marL="0" marR="0" lvl="0" indent="0" algn="l" rtl="0">
                        <a:lnSpc>
                          <a:spcPct val="107000"/>
                        </a:lnSpc>
                        <a:spcBef>
                          <a:spcPts val="0"/>
                        </a:spcBef>
                        <a:spcAft>
                          <a:spcPts val="0"/>
                        </a:spcAft>
                        <a:buClr>
                          <a:schemeClr val="dk1"/>
                        </a:buClr>
                        <a:buSzPts val="1200"/>
                        <a:buFont typeface="Times New Roman"/>
                        <a:buNone/>
                      </a:pPr>
                      <a:r>
                        <a:rPr lang="en" sz="1400" dirty="0">
                          <a:latin typeface="Times New Roman" panose="02020603050405020304" pitchFamily="18" charset="0"/>
                          <a:cs typeface="Times New Roman" panose="02020603050405020304" pitchFamily="18" charset="0"/>
                          <a:sym typeface="Times New Roman"/>
                        </a:rPr>
                        <a:t>Result Enhancement and Fine Tuning </a:t>
                      </a:r>
                      <a:endParaRPr sz="1400" i="1" dirty="0">
                        <a:latin typeface="Times New Roman" panose="02020603050405020304" pitchFamily="18" charset="0"/>
                        <a:ea typeface="Times New Roman"/>
                        <a:cs typeface="Times New Roman" panose="02020603050405020304" pitchFamily="18" charset="0"/>
                        <a:sym typeface="Times New Roman"/>
                      </a:endParaRPr>
                    </a:p>
                  </a:txBody>
                  <a:tcPr marL="51425" marR="51425" marT="0" marB="0"/>
                </a:tc>
                <a:tc vMerge="1">
                  <a:txBody>
                    <a:bodyPr/>
                    <a:lstStyle/>
                    <a:p>
                      <a:endParaRPr lang="en-US"/>
                    </a:p>
                  </a:txBody>
                  <a:tcPr/>
                </a:tc>
                <a:tc vMerge="1">
                  <a:txBody>
                    <a:bodyPr/>
                    <a:lstStyle/>
                    <a:p>
                      <a:pPr marL="0" lvl="0" indent="0" algn="ctr" rtl="0">
                        <a:spcBef>
                          <a:spcPts val="0"/>
                        </a:spcBef>
                        <a:spcAft>
                          <a:spcPts val="0"/>
                        </a:spcAft>
                        <a:buClr>
                          <a:schemeClr val="dk1"/>
                        </a:buClr>
                        <a:buSzPts val="1100"/>
                        <a:buFont typeface="Arial"/>
                        <a:buNone/>
                      </a:pPr>
                      <a:r>
                        <a:rPr lang="en" sz="1100" b="1" u="sng" dirty="0">
                          <a:sym typeface="Arial"/>
                        </a:rPr>
                        <a:t>Completed</a:t>
                      </a:r>
                      <a:endParaRPr sz="1100" dirty="0">
                        <a:latin typeface="Arial"/>
                        <a:ea typeface="Arial"/>
                        <a:cs typeface="Arial"/>
                        <a:sym typeface="Arial"/>
                      </a:endParaRPr>
                    </a:p>
                  </a:txBody>
                  <a:tcPr marL="51425" marR="51425"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a:spLocks noGrp="1"/>
          </p:cNvSpPr>
          <p:nvPr>
            <p:ph type="title"/>
          </p:nvPr>
        </p:nvSpPr>
        <p:spPr>
          <a:xfrm>
            <a:off x="0" y="0"/>
            <a:ext cx="9144000" cy="6708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sz="2400" dirty="0">
                <a:latin typeface="Times New Roman"/>
                <a:ea typeface="Times New Roman"/>
                <a:cs typeface="Times New Roman"/>
                <a:sym typeface="Times New Roman"/>
              </a:rPr>
              <a:t>References</a:t>
            </a:r>
            <a:endParaRPr sz="2400" dirty="0">
              <a:latin typeface="Times New Roman"/>
              <a:ea typeface="Times New Roman"/>
              <a:cs typeface="Times New Roman"/>
              <a:sym typeface="Times New Roman"/>
            </a:endParaRPr>
          </a:p>
        </p:txBody>
      </p:sp>
      <p:sp>
        <p:nvSpPr>
          <p:cNvPr id="254" name="Google Shape;254;p43"/>
          <p:cNvSpPr txBox="1">
            <a:spLocks noGrp="1"/>
          </p:cNvSpPr>
          <p:nvPr>
            <p:ph type="body" idx="1"/>
          </p:nvPr>
        </p:nvSpPr>
        <p:spPr>
          <a:xfrm>
            <a:off x="0" y="734775"/>
            <a:ext cx="8949000" cy="4280570"/>
          </a:xfrm>
          <a:prstGeom prst="rect">
            <a:avLst/>
          </a:prstGeom>
        </p:spPr>
        <p:txBody>
          <a:bodyPr spcFirstLastPara="1" wrap="square" lIns="68575" tIns="34275" rIns="68575" bIns="34275" anchor="t" anchorCtr="0">
            <a:normAutofit/>
          </a:bodyPr>
          <a:lstStyle/>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Pana, Flavius; Put, Ferdi (December 2014), "Performance evaluation of RSVP using OPNET Modeler", Simulation Modelling Practice and Theory, 49: 85–97, </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IPSphere: Enabling Advanced Service Delivery Archived January 13, 2011, at the Wayback Machine</a:t>
            </a:r>
            <a:endParaRPr sz="1200" dirty="0">
              <a:solidFill>
                <a:srgbClr val="0645AD"/>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highlight>
                  <a:srgbClr val="FFFFFF"/>
                </a:highlight>
                <a:latin typeface="Times New Roman" panose="02020603050405020304" pitchFamily="18" charset="0"/>
                <a:ea typeface="Arial"/>
                <a:cs typeface="Times New Roman" panose="02020603050405020304" pitchFamily="18" charset="0"/>
                <a:sym typeface="Arial"/>
              </a:rPr>
              <a:t>"End-to-end quality of service support over heterogeneous networks".</a:t>
            </a: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 Project description. European Community Research and Development Information Service. Retrieved October 12, 2011.</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Torsten Braun; Thomas Staub (2008). End-to-end quality of service over heterogeneous networks. Springer. ISBN 978-3-540-79119-5.</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"Multi Service Access Everywhere (MUSE)". Project website. Retrieved October 12, 2011.</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"Multi Service Access Everywhere". Project description. European Community Research and Development Information Service. Retrieved October 12, 2011.</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M. Davarynejad, S. Sedghi, M. Bahrepour, C.W. Ahn, M. Akbarzadeh, C. A. Coello Coello, "Detecting Hidden Information from Watermarked Signal using Granulation Based Fitness Approximation", Applications of Soft Computing: From Theory to Praxis, Springer, Series: Advances in Intelligent and Soft Computing, Volume 58/2009, ISBN 463–472, 2009.</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M. Davarynejad, C.W. Ahn, J. Vrancken, J. van den Berg, C .A. Coello Coello, "Evolutionary hidden information detection by granulation-based fitness approximation", Applied Soft Computing, Vol. 10(3), pp. 719–729, 2010.</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119800" y="0"/>
            <a:ext cx="90243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p:txBody>
      </p:sp>
      <p:sp>
        <p:nvSpPr>
          <p:cNvPr id="149" name="Google Shape;149;p27"/>
          <p:cNvSpPr txBox="1">
            <a:spLocks noGrp="1"/>
          </p:cNvSpPr>
          <p:nvPr>
            <p:ph type="body" idx="1"/>
          </p:nvPr>
        </p:nvSpPr>
        <p:spPr>
          <a:xfrm>
            <a:off x="119800" y="734775"/>
            <a:ext cx="8881200" cy="3961500"/>
          </a:xfrm>
          <a:prstGeom prst="rect">
            <a:avLst/>
          </a:prstGeom>
        </p:spPr>
        <p:txBody>
          <a:bodyPr spcFirstLastPara="1" wrap="square" lIns="68575" tIns="34275" rIns="68575" bIns="34275" anchor="t" anchorCtr="0">
            <a:normAutofit/>
          </a:bodyPr>
          <a:lstStyle/>
          <a:p>
            <a:pPr marL="457200" marR="109854" lvl="0" indent="-317500" algn="just" rtl="0">
              <a:lnSpc>
                <a:spcPct val="160000"/>
              </a:lnSpc>
              <a:spcBef>
                <a:spcPts val="605"/>
              </a:spcBef>
              <a:spcAft>
                <a:spcPts val="0"/>
              </a:spcAft>
              <a:buSzPts val="1400"/>
              <a:buFont typeface="Arial"/>
              <a:buChar char="•"/>
            </a:pPr>
            <a:r>
              <a:rPr lang="en" sz="1200" dirty="0">
                <a:highlight>
                  <a:srgbClr val="FFFFFF"/>
                </a:highlight>
                <a:latin typeface="Times New Roman" panose="02020603050405020304" pitchFamily="18" charset="0"/>
                <a:ea typeface="Arial"/>
                <a:cs typeface="Times New Roman" panose="02020603050405020304" pitchFamily="18" charset="0"/>
                <a:sym typeface="Arial"/>
              </a:rPr>
              <a:t>Audio watermarking is currently at the forefront of technology development to detect illegal reproduction and redistribution of audio recordings. Because the human auditory system (HAS) is more sensitive than the human visual system, audio watermarking is more challenging than visual watermarking.</a:t>
            </a:r>
            <a:endParaRPr sz="1200" dirty="0">
              <a:highlight>
                <a:srgbClr val="FFFFFF"/>
              </a:highlight>
              <a:latin typeface="Times New Roman" panose="02020603050405020304" pitchFamily="18" charset="0"/>
              <a:ea typeface="Arial"/>
              <a:cs typeface="Times New Roman" panose="02020603050405020304" pitchFamily="18" charset="0"/>
              <a:sym typeface="Arial"/>
            </a:endParaRPr>
          </a:p>
          <a:p>
            <a:pPr marL="457200" marR="109854" lvl="0" indent="-317500" algn="just" rtl="0">
              <a:lnSpc>
                <a:spcPct val="160000"/>
              </a:lnSpc>
              <a:spcBef>
                <a:spcPts val="605"/>
              </a:spcBef>
              <a:spcAft>
                <a:spcPts val="0"/>
              </a:spcAft>
              <a:buSzPts val="1400"/>
              <a:buFont typeface="Arial"/>
              <a:buChar char="•"/>
            </a:pPr>
            <a:r>
              <a:rPr lang="en" sz="1200" dirty="0">
                <a:highlight>
                  <a:srgbClr val="FFFFFF"/>
                </a:highlight>
                <a:latin typeface="Times New Roman" panose="02020603050405020304" pitchFamily="18" charset="0"/>
                <a:ea typeface="Arial"/>
                <a:cs typeface="Times New Roman" panose="02020603050405020304" pitchFamily="18" charset="0"/>
                <a:sym typeface="Arial"/>
              </a:rPr>
              <a:t>A reliable digital audio watermarking shall have imperceptibility, data capacity, and robustness. The watermark must be inaudible within the host audio to maintain audio quality. The watermark data capacity is the information embedded or hidden in the host audio without perceptible distortion. </a:t>
            </a:r>
          </a:p>
          <a:p>
            <a:pPr marL="457200" marR="109854" lvl="0" indent="-317500" algn="just" rtl="0">
              <a:lnSpc>
                <a:spcPct val="160000"/>
              </a:lnSpc>
              <a:spcBef>
                <a:spcPts val="605"/>
              </a:spcBef>
              <a:spcAft>
                <a:spcPts val="0"/>
              </a:spcAft>
              <a:buSzPts val="1400"/>
              <a:buFont typeface="Arial"/>
              <a:buChar char="•"/>
            </a:pPr>
            <a:r>
              <a:rPr lang="en" sz="1200" dirty="0">
                <a:highlight>
                  <a:srgbClr val="FFFFFF"/>
                </a:highlight>
                <a:latin typeface="Times New Roman" panose="02020603050405020304" pitchFamily="18" charset="0"/>
                <a:ea typeface="Arial"/>
                <a:cs typeface="Times New Roman" panose="02020603050405020304" pitchFamily="18" charset="0"/>
                <a:sym typeface="Arial"/>
              </a:rPr>
              <a:t>The watermark robustness is that the watermark must remain intact or identifiable through signal processing such as compression, time-scaling, filtering, and resampling performed on the watermarked audio.</a:t>
            </a:r>
            <a:endParaRPr sz="1200" dirty="0">
              <a:highlight>
                <a:srgbClr val="FFFFFF"/>
              </a:highlight>
              <a:latin typeface="Times New Roman" panose="02020603050405020304" pitchFamily="18" charset="0"/>
              <a:ea typeface="Arial"/>
              <a:cs typeface="Times New Roman" panose="02020603050405020304" pitchFamily="18" charset="0"/>
              <a:sym typeface="Arial"/>
            </a:endParaRPr>
          </a:p>
          <a:p>
            <a:pPr marL="457200" marR="109854" lvl="0" indent="-317500" algn="just" rtl="0">
              <a:lnSpc>
                <a:spcPct val="160000"/>
              </a:lnSpc>
              <a:spcBef>
                <a:spcPts val="605"/>
              </a:spcBef>
              <a:spcAft>
                <a:spcPts val="0"/>
              </a:spcAft>
              <a:buSzPts val="1400"/>
              <a:buFont typeface="Arial"/>
              <a:buChar char="•"/>
            </a:pPr>
            <a:r>
              <a:rPr lang="en" sz="1200" dirty="0">
                <a:highlight>
                  <a:srgbClr val="FFFFFF"/>
                </a:highlight>
                <a:latin typeface="Times New Roman" panose="02020603050405020304" pitchFamily="18" charset="0"/>
                <a:ea typeface="Arial"/>
                <a:cs typeface="Times New Roman" panose="02020603050405020304" pitchFamily="18" charset="0"/>
                <a:sym typeface="Arial"/>
              </a:rPr>
              <a:t>Therefore for our project we have aimed at a way to protect an audio signal or audio file by encrypting it with a watermark which will ensure that each audio signal transmission and reception is protected from both ends of the communication.</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192350" y="0"/>
            <a:ext cx="89517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Literature Review</a:t>
            </a:r>
            <a:endParaRPr sz="2400">
              <a:latin typeface="Times New Roman"/>
              <a:ea typeface="Times New Roman"/>
              <a:cs typeface="Times New Roman"/>
              <a:sym typeface="Times New Roman"/>
            </a:endParaRPr>
          </a:p>
        </p:txBody>
      </p:sp>
      <p:sp>
        <p:nvSpPr>
          <p:cNvPr id="155" name="Google Shape;155;p28"/>
          <p:cNvSpPr txBox="1">
            <a:spLocks noGrp="1"/>
          </p:cNvSpPr>
          <p:nvPr>
            <p:ph type="body" idx="1"/>
          </p:nvPr>
        </p:nvSpPr>
        <p:spPr>
          <a:xfrm>
            <a:off x="0" y="520030"/>
            <a:ext cx="9007500" cy="4841680"/>
          </a:xfrm>
          <a:prstGeom prst="rect">
            <a:avLst/>
          </a:prstGeom>
        </p:spPr>
        <p:txBody>
          <a:bodyPr spcFirstLastPara="1" wrap="square" lIns="68575" tIns="34275" rIns="68575" bIns="34275" anchor="t" anchorCtr="0">
            <a:noAutofit/>
          </a:bodyPr>
          <a:lstStyle/>
          <a:p>
            <a:pPr marL="457200" lvl="0" indent="-306546" algn="just" rtl="0">
              <a:lnSpc>
                <a:spcPct val="150000"/>
              </a:lnSpc>
              <a:spcBef>
                <a:spcPts val="800"/>
              </a:spcBef>
              <a:spcAft>
                <a:spcPts val="0"/>
              </a:spcAft>
              <a:buSzPts val="1228"/>
              <a:buFont typeface="Arial"/>
              <a:buChar char="•"/>
            </a:pPr>
            <a:r>
              <a:rPr lang="en" sz="1200" dirty="0">
                <a:latin typeface="Times New Roman" panose="02020603050405020304" pitchFamily="18" charset="0"/>
                <a:ea typeface="Arial"/>
                <a:cs typeface="Times New Roman" panose="02020603050405020304" pitchFamily="18" charset="0"/>
                <a:sym typeface="Arial"/>
              </a:rPr>
              <a:t>To accomplish the targets of this research project on “DIGITAL WATERMARKING OF AUDIO SIGNALS FOR ENHANCED SIGNAL PROTECTION”, We have reviewed some literature papers to gain insights and to identify the gaps as it is the foremost and mandatory step to proceed with the research and to fulfill the requirement of the research. Having drawn inferences from the literature, I would like to summarize the points under this topic here for the audience to get a better understanding about this project as this topic is not much familiar and research in this field is in the growth phase. </a:t>
            </a:r>
            <a:endParaRPr sz="1200" dirty="0">
              <a:latin typeface="Times New Roman" panose="02020603050405020304" pitchFamily="18" charset="0"/>
              <a:ea typeface="Arial"/>
              <a:cs typeface="Times New Roman" panose="02020603050405020304" pitchFamily="18" charset="0"/>
              <a:sym typeface="Arial"/>
            </a:endParaRPr>
          </a:p>
          <a:p>
            <a:pPr marL="457200" lvl="0" indent="-306546" algn="just" rtl="0">
              <a:lnSpc>
                <a:spcPct val="150000"/>
              </a:lnSpc>
              <a:spcBef>
                <a:spcPts val="800"/>
              </a:spcBef>
              <a:spcAft>
                <a:spcPts val="0"/>
              </a:spcAft>
              <a:buSzPts val="1228"/>
              <a:buFont typeface="Arial"/>
              <a:buChar char="•"/>
            </a:pPr>
            <a:r>
              <a:rPr lang="en" sz="1200" dirty="0">
                <a:latin typeface="Times New Roman" panose="02020603050405020304" pitchFamily="18" charset="0"/>
                <a:ea typeface="Arial"/>
                <a:cs typeface="Times New Roman" panose="02020603050405020304" pitchFamily="18" charset="0"/>
                <a:sym typeface="Arial"/>
              </a:rPr>
              <a:t>Before going to the facts and understanding the methods that others opted for, let me explain to you in brief that adding a watermark to data is similar to installing a lock on entry of the house. The times have changed and with the times, the technology has also evolved and so have the crimes. Therefore to protect our assets our solution should also be advanced and this is what this topic speaks about the different ways that the researchers have developed to tackle the problem of stealing the data, manipulating it and redistributing it illegally by making pirate attacks to it. </a:t>
            </a:r>
            <a:endParaRPr sz="1200" dirty="0">
              <a:latin typeface="Times New Roman" panose="02020603050405020304" pitchFamily="18" charset="0"/>
              <a:ea typeface="Arial"/>
              <a:cs typeface="Times New Roman" panose="02020603050405020304" pitchFamily="18" charset="0"/>
              <a:sym typeface="Arial"/>
            </a:endParaRPr>
          </a:p>
          <a:p>
            <a:pPr marL="457200" lvl="0" indent="-306546" algn="just" rtl="0">
              <a:lnSpc>
                <a:spcPct val="150000"/>
              </a:lnSpc>
              <a:spcBef>
                <a:spcPts val="800"/>
              </a:spcBef>
              <a:spcAft>
                <a:spcPts val="0"/>
              </a:spcAft>
              <a:buSzPts val="1228"/>
              <a:buFont typeface="Arial"/>
              <a:buChar char="•"/>
            </a:pPr>
            <a:r>
              <a:rPr lang="en" sz="1200" dirty="0">
                <a:latin typeface="Times New Roman" panose="02020603050405020304" pitchFamily="18" charset="0"/>
                <a:ea typeface="Arial"/>
                <a:cs typeface="Times New Roman" panose="02020603050405020304" pitchFamily="18" charset="0"/>
                <a:sym typeface="Arial"/>
              </a:rPr>
              <a:t>With everything going digital post pandemic it therefore demands the security of data even more than before. One familiar solution or method that is available to us to solve this problem is “Steganography or Data Hiding” but as locks on the entry of houses do not provide 100 percent security this method also does not guarantee security cent percent. A research paper written by Ahmed H. Tew k and Khaled N. Hamdy discusses how they have generated a watermark by filtering a PN sequence with a filter that approximates the frequency masking characteristics of the human auditory system.</a:t>
            </a:r>
            <a:endParaRPr sz="12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body" idx="1"/>
          </p:nvPr>
        </p:nvSpPr>
        <p:spPr>
          <a:xfrm>
            <a:off x="0" y="0"/>
            <a:ext cx="9040800" cy="5143500"/>
          </a:xfrm>
          <a:prstGeom prst="rect">
            <a:avLst/>
          </a:prstGeom>
        </p:spPr>
        <p:txBody>
          <a:bodyPr spcFirstLastPara="1" wrap="square" lIns="68575" tIns="34275" rIns="68575" bIns="34275" anchor="t" anchorCtr="0">
            <a:normAutofit fontScale="92500"/>
          </a:bodyPr>
          <a:lstStyle/>
          <a:p>
            <a:pPr marL="457200" lvl="0" indent="-305115" algn="just" rtl="0">
              <a:lnSpc>
                <a:spcPct val="115000"/>
              </a:lnSpc>
              <a:spcBef>
                <a:spcPts val="0"/>
              </a:spcBef>
              <a:spcAft>
                <a:spcPts val="0"/>
              </a:spcAft>
              <a:buSzPct val="100000"/>
              <a:buFont typeface="Times New Roman"/>
              <a:buChar char="•"/>
            </a:pPr>
            <a:endParaRPr lang="en-US" sz="1200" dirty="0">
              <a:latin typeface="Times New Roman" panose="02020603050405020304" pitchFamily="18" charset="0"/>
              <a:cs typeface="Times New Roman" panose="02020603050405020304" pitchFamily="18" charset="0"/>
            </a:endParaRPr>
          </a:p>
          <a:p>
            <a:pPr marL="457200" lvl="0" indent="-305115" algn="just" rtl="0">
              <a:lnSpc>
                <a:spcPct val="150000"/>
              </a:lnSpc>
              <a:spcBef>
                <a:spcPts val="0"/>
              </a:spcBef>
              <a:spcAft>
                <a:spcPts val="0"/>
              </a:spcAft>
              <a:buSzPct val="100000"/>
              <a:buFont typeface="Times New Roman"/>
              <a:buChar char="•"/>
            </a:pPr>
            <a:r>
              <a:rPr lang="en-US" sz="1300" dirty="0">
                <a:latin typeface="Times New Roman" panose="02020603050405020304" pitchFamily="18" charset="0"/>
                <a:cs typeface="Times New Roman" panose="02020603050405020304" pitchFamily="18" charset="0"/>
              </a:rPr>
              <a:t>A Watermark is embedded into the digital signal at each point of distribution which is unnoticeable to the human eye. If the data is copied the watermark is carried with the data and the watermark can be retrieved from the copy and the source of distribution is known.</a:t>
            </a:r>
          </a:p>
          <a:p>
            <a:pPr marL="457200" lvl="0" indent="-305115" algn="just" rtl="0">
              <a:lnSpc>
                <a:spcPct val="150000"/>
              </a:lnSpc>
              <a:spcBef>
                <a:spcPts val="0"/>
              </a:spcBef>
              <a:spcAft>
                <a:spcPts val="0"/>
              </a:spcAft>
              <a:buSzPct val="100000"/>
              <a:buFont typeface="Times New Roman"/>
              <a:buChar char="•"/>
            </a:pPr>
            <a:r>
              <a:rPr lang="en-US" sz="1300" dirty="0">
                <a:latin typeface="Times New Roman" panose="02020603050405020304" pitchFamily="18" charset="0"/>
                <a:cs typeface="Times New Roman" panose="02020603050405020304" pitchFamily="18" charset="0"/>
              </a:rPr>
              <a:t>Digital Watermarking is a technology that embeds machine readable information within the content of a digital media file that could be image, audio or video. </a:t>
            </a:r>
          </a:p>
          <a:p>
            <a:pPr marL="457200" lvl="0" indent="-305115" algn="just" rtl="0">
              <a:lnSpc>
                <a:spcPct val="150000"/>
              </a:lnSpc>
              <a:spcBef>
                <a:spcPts val="0"/>
              </a:spcBef>
              <a:spcAft>
                <a:spcPts val="0"/>
              </a:spcAft>
              <a:buSzPct val="100000"/>
              <a:buFont typeface="Times New Roman"/>
              <a:buChar char="•"/>
            </a:pPr>
            <a:r>
              <a:rPr lang="en-US" sz="1300" dirty="0">
                <a:latin typeface="Times New Roman" panose="02020603050405020304" pitchFamily="18" charset="0"/>
                <a:cs typeface="Times New Roman" panose="02020603050405020304" pitchFamily="18" charset="0"/>
              </a:rPr>
              <a:t>The information is encoded through subtle changes to the image, audio, or video. In other words the watermarking is a practice of modifying the digital data( software program, photos, songs, videos) without causing destruction to it to embed a message about that work. Multimedia watermarking is the practice of imperceptibly altering a work. </a:t>
            </a:r>
          </a:p>
          <a:p>
            <a:pPr marL="457200" lvl="0" indent="-305115" algn="just" rtl="0">
              <a:lnSpc>
                <a:spcPct val="150000"/>
              </a:lnSpc>
              <a:spcBef>
                <a:spcPts val="0"/>
              </a:spcBef>
              <a:spcAft>
                <a:spcPts val="0"/>
              </a:spcAft>
              <a:buSzPct val="100000"/>
              <a:buFont typeface="Times New Roman"/>
              <a:buChar char="•"/>
            </a:pPr>
            <a:r>
              <a:rPr lang="en-US" sz="1300" dirty="0">
                <a:latin typeface="Times New Roman" panose="02020603050405020304" pitchFamily="18" charset="0"/>
                <a:cs typeface="Times New Roman" panose="02020603050405020304" pitchFamily="18" charset="0"/>
              </a:rPr>
              <a:t>The watermarking is a technique related to steganography which means keeping the existence of messages secret by hiding them within objects, media, or other messages. </a:t>
            </a:r>
          </a:p>
          <a:p>
            <a:pPr marL="152085" lvl="0" indent="0" algn="just" rtl="0">
              <a:lnSpc>
                <a:spcPct val="150000"/>
              </a:lnSpc>
              <a:spcBef>
                <a:spcPts val="0"/>
              </a:spcBef>
              <a:spcAft>
                <a:spcPts val="0"/>
              </a:spcAft>
              <a:buSzPct val="100000"/>
              <a:buNone/>
            </a:pPr>
            <a:r>
              <a:rPr lang="en-US" sz="1300" dirty="0">
                <a:latin typeface="Times New Roman" panose="02020603050405020304" pitchFamily="18" charset="0"/>
                <a:cs typeface="Times New Roman" panose="02020603050405020304" pitchFamily="18" charset="0"/>
              </a:rPr>
              <a:t>					***</a:t>
            </a:r>
          </a:p>
          <a:p>
            <a:pPr marL="457200" lvl="0" indent="-305115" algn="just" rtl="0">
              <a:lnSpc>
                <a:spcPct val="150000"/>
              </a:lnSpc>
              <a:spcBef>
                <a:spcPts val="0"/>
              </a:spcBef>
              <a:spcAft>
                <a:spcPts val="0"/>
              </a:spcAft>
              <a:buSzPct val="100000"/>
              <a:buFont typeface="Courier New" panose="02070309020205020404" pitchFamily="49" charset="0"/>
              <a:buChar char="o"/>
            </a:pPr>
            <a:r>
              <a:rPr lang="en-US" sz="1300" dirty="0">
                <a:latin typeface="Times New Roman" panose="02020603050405020304" pitchFamily="18" charset="0"/>
                <a:cs typeface="Times New Roman" panose="02020603050405020304" pitchFamily="18" charset="0"/>
              </a:rPr>
              <a:t>There are two types of digital watermarking- visible and invisible. The visible watermark is similar to the corporation logo displayed at its letterhead but the invisible one that is embedded in the media is unnoticeable and undetectable to the human eye. </a:t>
            </a:r>
          </a:p>
          <a:p>
            <a:pPr marL="457200" lvl="0" indent="-305115" algn="just" rtl="0">
              <a:lnSpc>
                <a:spcPct val="150000"/>
              </a:lnSpc>
              <a:spcBef>
                <a:spcPts val="0"/>
              </a:spcBef>
              <a:spcAft>
                <a:spcPts val="0"/>
              </a:spcAft>
              <a:buSzPct val="100000"/>
              <a:buFont typeface="Courier New" panose="02070309020205020404" pitchFamily="49" charset="0"/>
              <a:buChar char="o"/>
            </a:pPr>
            <a:r>
              <a:rPr lang="en-US" sz="1300" dirty="0">
                <a:latin typeface="Times New Roman" panose="02020603050405020304" pitchFamily="18" charset="0"/>
                <a:cs typeface="Times New Roman" panose="02020603050405020304" pitchFamily="18" charset="0"/>
              </a:rPr>
              <a:t>There are some six types of watermarks- </a:t>
            </a:r>
          </a:p>
          <a:p>
            <a:pPr lvl="1" indent="-305115" algn="just">
              <a:lnSpc>
                <a:spcPct val="150000"/>
              </a:lnSpc>
              <a:spcBef>
                <a:spcPts val="0"/>
              </a:spcBef>
              <a:buSzPct val="100000"/>
              <a:buFont typeface="Courier New" panose="02070309020205020404" pitchFamily="49" charset="0"/>
              <a:buChar char="o"/>
            </a:pPr>
            <a:r>
              <a:rPr lang="en-US" sz="1300" dirty="0">
                <a:latin typeface="Times New Roman" panose="02020603050405020304" pitchFamily="18" charset="0"/>
                <a:cs typeface="Times New Roman" panose="02020603050405020304" pitchFamily="18" charset="0"/>
              </a:rPr>
              <a:t>visible, non-visible, private, public, perceptual and bit stream. This is a blind watermarking technique that meets the requirements of invisibility and robustness. </a:t>
            </a:r>
          </a:p>
          <a:p>
            <a:pPr marL="457200" lvl="0" indent="-305115" algn="just" rtl="0">
              <a:lnSpc>
                <a:spcPct val="150000"/>
              </a:lnSpc>
              <a:spcBef>
                <a:spcPts val="0"/>
              </a:spcBef>
              <a:spcAft>
                <a:spcPts val="0"/>
              </a:spcAft>
              <a:buSzPct val="100000"/>
              <a:buFont typeface="Courier New" panose="02070309020205020404" pitchFamily="49" charset="0"/>
              <a:buChar char="o"/>
            </a:pPr>
            <a:r>
              <a:rPr lang="en-US" sz="1300" dirty="0">
                <a:latin typeface="Times New Roman" panose="02020603050405020304" pitchFamily="18" charset="0"/>
                <a:cs typeface="Times New Roman" panose="02020603050405020304" pitchFamily="18" charset="0"/>
              </a:rPr>
              <a:t>Watermarking is performed by embedding a watermark in the middle-frequency coefficient block of three DWT levels. The PNN is used during watermark extraction. </a:t>
            </a:r>
            <a:endParaRPr sz="1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119800" y="0"/>
            <a:ext cx="90243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Methodology</a:t>
            </a:r>
            <a:endParaRPr sz="2400">
              <a:latin typeface="Times New Roman"/>
              <a:ea typeface="Times New Roman"/>
              <a:cs typeface="Times New Roman"/>
              <a:sym typeface="Times New Roman"/>
            </a:endParaRPr>
          </a:p>
        </p:txBody>
      </p:sp>
      <p:sp>
        <p:nvSpPr>
          <p:cNvPr id="166" name="Google Shape;166;p30"/>
          <p:cNvSpPr txBox="1">
            <a:spLocks noGrp="1"/>
          </p:cNvSpPr>
          <p:nvPr>
            <p:ph type="body" idx="1"/>
          </p:nvPr>
        </p:nvSpPr>
        <p:spPr>
          <a:xfrm>
            <a:off x="119800" y="734775"/>
            <a:ext cx="8817600" cy="4287498"/>
          </a:xfrm>
          <a:prstGeom prst="rect">
            <a:avLst/>
          </a:prstGeom>
        </p:spPr>
        <p:txBody>
          <a:bodyPr spcFirstLastPara="1" wrap="square" lIns="68575" tIns="34275" rIns="68575" bIns="34275" anchor="t" anchorCtr="0">
            <a:normAutofit/>
          </a:bodyPr>
          <a:lstStyle/>
          <a:p>
            <a:pPr marL="457200" lvl="0" indent="-304800" algn="just" rtl="0">
              <a:lnSpc>
                <a:spcPct val="150000"/>
              </a:lnSpc>
              <a:spcBef>
                <a:spcPts val="800"/>
              </a:spcBef>
              <a:spcAft>
                <a:spcPts val="0"/>
              </a:spcAft>
              <a:buSzPts val="1200"/>
              <a:buFont typeface="Arial"/>
              <a:buChar char="•"/>
            </a:pPr>
            <a:r>
              <a:rPr lang="en" sz="1200" dirty="0">
                <a:latin typeface="Times New Roman" panose="02020603050405020304" pitchFamily="18" charset="0"/>
                <a:ea typeface="Arial"/>
                <a:cs typeface="Times New Roman" panose="02020603050405020304" pitchFamily="18" charset="0"/>
                <a:sym typeface="Arial"/>
              </a:rPr>
              <a:t>We started with the classification of the audio signal and dividing it by parameters such as their bandwidth, nominal level, power level in decibels (dB), and voltage level. The relationship between power and voltage is determined by the impedance of the signal path. Signal paths may be single-ended or balanced.</a:t>
            </a:r>
            <a:endParaRPr sz="1200" dirty="0">
              <a:latin typeface="Times New Roman" panose="02020603050405020304" pitchFamily="18" charset="0"/>
              <a:ea typeface="Arial"/>
              <a:cs typeface="Times New Roman" panose="02020603050405020304" pitchFamily="18" charset="0"/>
              <a:sym typeface="Arial"/>
            </a:endParaRPr>
          </a:p>
          <a:p>
            <a:pPr marL="457200" lvl="0" indent="-304800" algn="just" rtl="0">
              <a:lnSpc>
                <a:spcPct val="150000"/>
              </a:lnSpc>
              <a:spcBef>
                <a:spcPts val="800"/>
              </a:spcBef>
              <a:spcAft>
                <a:spcPts val="0"/>
              </a:spcAft>
              <a:buSzPts val="1200"/>
              <a:buFont typeface="Arial"/>
              <a:buChar char="•"/>
            </a:pPr>
            <a:r>
              <a:rPr lang="en" sz="1200" dirty="0">
                <a:latin typeface="Times New Roman" panose="02020603050405020304" pitchFamily="18" charset="0"/>
                <a:ea typeface="Arial"/>
                <a:cs typeface="Times New Roman" panose="02020603050405020304" pitchFamily="18" charset="0"/>
                <a:sym typeface="Arial"/>
              </a:rPr>
              <a:t>After analysis some research papers we found that audio signals have somewhat standardized levels depending on the application. Outputs of professional mixing consoles are most commonly at line level. Consumer audio equipment will also output at a lower line level. Microphones generally output at an even lower level, commonly referred to as mic level. For our project we will focus on the line level.</a:t>
            </a:r>
            <a:endParaRPr sz="1200" dirty="0">
              <a:latin typeface="Times New Roman" panose="02020603050405020304" pitchFamily="18" charset="0"/>
              <a:ea typeface="Arial"/>
              <a:cs typeface="Times New Roman" panose="02020603050405020304" pitchFamily="18" charset="0"/>
              <a:sym typeface="Arial"/>
            </a:endParaRPr>
          </a:p>
          <a:p>
            <a:pPr marL="457200" lvl="0" indent="-304800" algn="just" rtl="0">
              <a:lnSpc>
                <a:spcPct val="150000"/>
              </a:lnSpc>
              <a:spcBef>
                <a:spcPts val="800"/>
              </a:spcBef>
              <a:spcAft>
                <a:spcPts val="0"/>
              </a:spcAft>
              <a:buSzPts val="1200"/>
              <a:buFont typeface="Arial"/>
              <a:buChar char="•"/>
            </a:pPr>
            <a:r>
              <a:rPr lang="en" sz="1200" dirty="0">
                <a:latin typeface="Times New Roman" panose="02020603050405020304" pitchFamily="18" charset="0"/>
                <a:ea typeface="Arial"/>
                <a:cs typeface="Times New Roman" panose="02020603050405020304" pitchFamily="18" charset="0"/>
                <a:sym typeface="Arial"/>
              </a:rPr>
              <a:t>For our work we will be using MATLAB and Audacity which is an open source - multi platform software. This is an inhouse project for which the minimum specifications required to run the project are as follows: a. OS - Windows 7 and Above b. Processing power - 1.8GHz minimum c. RAM - 2GB and above </a:t>
            </a:r>
            <a:endParaRPr sz="12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0" y="0"/>
            <a:ext cx="91440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 Quality Of Service Method of Execution</a:t>
            </a:r>
            <a:endParaRPr sz="2400" dirty="0">
              <a:latin typeface="Times New Roman"/>
              <a:ea typeface="Times New Roman"/>
              <a:cs typeface="Times New Roman"/>
              <a:sym typeface="Times New Roman"/>
            </a:endParaRPr>
          </a:p>
        </p:txBody>
      </p:sp>
      <p:sp>
        <p:nvSpPr>
          <p:cNvPr id="172" name="Google Shape;172;p31"/>
          <p:cNvSpPr txBox="1"/>
          <p:nvPr/>
        </p:nvSpPr>
        <p:spPr>
          <a:xfrm>
            <a:off x="71875" y="670800"/>
            <a:ext cx="8905800" cy="4361164"/>
          </a:xfrm>
          <a:prstGeom prst="rect">
            <a:avLst/>
          </a:prstGeom>
          <a:noFill/>
          <a:ln>
            <a:noFill/>
          </a:ln>
        </p:spPr>
        <p:txBody>
          <a:bodyPr spcFirstLastPara="1" wrap="square" lIns="91425" tIns="91425" rIns="91425" bIns="91425" anchor="t" anchorCtr="0">
            <a:spAutoFit/>
          </a:bodyPr>
          <a:lstStyle/>
          <a:p>
            <a:pPr marL="285750" lvl="0" indent="-285750" algn="just" rtl="0">
              <a:lnSpc>
                <a:spcPct val="115000"/>
              </a:lnSpc>
              <a:spcBef>
                <a:spcPts val="0"/>
              </a:spcBef>
              <a:spcAft>
                <a:spcPts val="0"/>
              </a:spcAft>
              <a:buClr>
                <a:schemeClr val="dk1"/>
              </a:buClr>
              <a:buSzPts val="1100"/>
              <a:buFont typeface="Arial" panose="020B0604020202020204" pitchFamily="34" charset="0"/>
              <a:buChar char="•"/>
            </a:pPr>
            <a:r>
              <a:rPr lang="en" dirty="0">
                <a:solidFill>
                  <a:schemeClr val="dk1"/>
                </a:solidFill>
                <a:latin typeface="Times New Roman" panose="02020603050405020304" pitchFamily="18" charset="0"/>
                <a:cs typeface="Times New Roman" panose="02020603050405020304" pitchFamily="18" charset="0"/>
              </a:rPr>
              <a:t>The QoS is known as the quality of services and refers to any technology that deals with data transmission. It is in place to reduce the packet loss, jitters and latency on the network. There are priorities in place that every transmission must follow to abide by these protocols. As applications such as phone, video, and time-sensitive data transit a network, enterprise networks must deliver predictable and quantifiable services. </a:t>
            </a:r>
            <a:endParaRPr dirty="0">
              <a:solidFill>
                <a:schemeClr val="dk1"/>
              </a:solidFill>
              <a:latin typeface="Times New Roman" panose="02020603050405020304" pitchFamily="18" charset="0"/>
              <a:cs typeface="Times New Roman" panose="02020603050405020304" pitchFamily="18" charset="0"/>
            </a:endParaRPr>
          </a:p>
          <a:p>
            <a:pPr marL="285750" lvl="0" indent="-285750" algn="just" rtl="0">
              <a:lnSpc>
                <a:spcPct val="115000"/>
              </a:lnSpc>
              <a:spcBef>
                <a:spcPts val="0"/>
              </a:spcBef>
              <a:spcAft>
                <a:spcPts val="0"/>
              </a:spcAft>
              <a:buClr>
                <a:schemeClr val="dk1"/>
              </a:buClr>
              <a:buSzPts val="1100"/>
              <a:buFont typeface="Arial" panose="020B0604020202020204" pitchFamily="34" charset="0"/>
              <a:buChar char="•"/>
            </a:pPr>
            <a:endParaRPr dirty="0">
              <a:solidFill>
                <a:schemeClr val="dk1"/>
              </a:solidFill>
              <a:latin typeface="Times New Roman" panose="02020603050405020304" pitchFamily="18" charset="0"/>
              <a:cs typeface="Times New Roman" panose="02020603050405020304" pitchFamily="18" charset="0"/>
            </a:endParaRPr>
          </a:p>
          <a:p>
            <a:pPr marL="285750" lvl="0" indent="-285750" algn="just" rtl="0">
              <a:lnSpc>
                <a:spcPct val="115000"/>
              </a:lnSpc>
              <a:spcBef>
                <a:spcPts val="0"/>
              </a:spcBef>
              <a:spcAft>
                <a:spcPts val="0"/>
              </a:spcAft>
              <a:buClr>
                <a:schemeClr val="dk1"/>
              </a:buClr>
              <a:buSzPts val="1100"/>
              <a:buFont typeface="Arial" panose="020B0604020202020204" pitchFamily="34" charset="0"/>
              <a:buChar char="•"/>
            </a:pPr>
            <a:r>
              <a:rPr lang="en" dirty="0">
                <a:solidFill>
                  <a:schemeClr val="dk1"/>
                </a:solidFill>
                <a:latin typeface="Times New Roman" panose="02020603050405020304" pitchFamily="18" charset="0"/>
                <a:cs typeface="Times New Roman" panose="02020603050405020304" pitchFamily="18" charset="0"/>
              </a:rPr>
              <a:t>QoS is utilized by organizations to fulfill the traffic requirements of sensitive applications like real-time voice and video, as well as to minimize quality deterioration caused by packet loss, delay, and jitter as mentioned before.</a:t>
            </a:r>
          </a:p>
          <a:p>
            <a:pPr marL="285750" lvl="0" indent="-285750" algn="just" rtl="0">
              <a:lnSpc>
                <a:spcPct val="115000"/>
              </a:lnSpc>
              <a:spcBef>
                <a:spcPts val="0"/>
              </a:spcBef>
              <a:spcAft>
                <a:spcPts val="0"/>
              </a:spcAft>
              <a:buClr>
                <a:schemeClr val="dk1"/>
              </a:buClr>
              <a:buSzPts val="1100"/>
              <a:buFont typeface="Arial" panose="020B0604020202020204" pitchFamily="34" charset="0"/>
              <a:buChar char="•"/>
            </a:pPr>
            <a:endParaRPr lang="en"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lvl="0" indent="-285750" algn="just" rtl="0">
              <a:lnSpc>
                <a:spcPct val="115000"/>
              </a:lnSpc>
              <a:spcBef>
                <a:spcPts val="0"/>
              </a:spcBef>
              <a:spcAft>
                <a:spcPts val="0"/>
              </a:spcAft>
              <a:buFont typeface="Arial" panose="020B0604020202020204" pitchFamily="34" charset="0"/>
              <a:buChar char="•"/>
            </a:pPr>
            <a:r>
              <a:rPr lang="en-US" dirty="0">
                <a:solidFill>
                  <a:schemeClr val="dk1"/>
                </a:solidFill>
                <a:latin typeface="Times New Roman" panose="02020603050405020304" pitchFamily="18" charset="0"/>
                <a:cs typeface="Times New Roman" panose="02020603050405020304" pitchFamily="18" charset="0"/>
              </a:rPr>
              <a:t>We used a similar software called Audacity to replicate the same and to find out for ourselves whether the theoretical flaws we found were practical or not.</a:t>
            </a:r>
          </a:p>
          <a:p>
            <a:pPr marL="285750" lvl="0" indent="-285750" algn="just" rtl="0">
              <a:lnSpc>
                <a:spcPct val="115000"/>
              </a:lnSpc>
              <a:spcBef>
                <a:spcPts val="0"/>
              </a:spcBef>
              <a:spcAft>
                <a:spcPts val="0"/>
              </a:spcAft>
              <a:buFont typeface="Arial" panose="020B0604020202020204" pitchFamily="34" charset="0"/>
              <a:buChar char="•"/>
            </a:pPr>
            <a:endParaRPr lang="en-US" dirty="0">
              <a:solidFill>
                <a:schemeClr val="dk1"/>
              </a:solidFill>
              <a:latin typeface="Times New Roman" panose="02020603050405020304" pitchFamily="18" charset="0"/>
              <a:cs typeface="Times New Roman" panose="02020603050405020304" pitchFamily="18" charset="0"/>
            </a:endParaRPr>
          </a:p>
          <a:p>
            <a:pPr marL="285750" lvl="0" indent="-285750" algn="just" rtl="0">
              <a:lnSpc>
                <a:spcPct val="115000"/>
              </a:lnSpc>
              <a:spcBef>
                <a:spcPts val="0"/>
              </a:spcBef>
              <a:spcAft>
                <a:spcPts val="0"/>
              </a:spcAft>
              <a:buFont typeface="Arial" panose="020B0604020202020204" pitchFamily="34" charset="0"/>
              <a:buChar char="•"/>
            </a:pPr>
            <a:r>
              <a:rPr lang="en-US" dirty="0">
                <a:solidFill>
                  <a:schemeClr val="dk1"/>
                </a:solidFill>
                <a:latin typeface="Times New Roman" panose="02020603050405020304" pitchFamily="18" charset="0"/>
                <a:cs typeface="Times New Roman" panose="02020603050405020304" pitchFamily="18" charset="0"/>
              </a:rPr>
              <a:t>For our audio we used a 1 minute clip from the audiobook called “The Adventures Of Sherlock Holmes”. This is an open source audio book available for sampling and free using. We added that audio file as a mono stereo file as tract one. Then we generated a secondary white noise and added it into track two (just below the previous track). Then we generate a tone (from the software) and superimpose it on the original audio file. In audacity we can basically change every single parameter of an audio file. For our sampling test we changed it to the following settings:</a:t>
            </a:r>
          </a:p>
          <a:p>
            <a:pPr marL="171450" lvl="0" indent="-171450" algn="just" rtl="0">
              <a:lnSpc>
                <a:spcPct val="115000"/>
              </a:lnSpc>
              <a:spcBef>
                <a:spcPts val="0"/>
              </a:spcBef>
              <a:spcAft>
                <a:spcPts val="0"/>
              </a:spcAft>
              <a:buClr>
                <a:schemeClr val="dk1"/>
              </a:buClr>
              <a:buSzPts val="1100"/>
              <a:buFont typeface="Arial" panose="020B0604020202020204" pitchFamily="34" charset="0"/>
              <a:buChar char="•"/>
            </a:pP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3;p31">
            <a:extLst>
              <a:ext uri="{FF2B5EF4-FFF2-40B4-BE49-F238E27FC236}">
                <a16:creationId xmlns:a16="http://schemas.microsoft.com/office/drawing/2014/main" id="{320F9807-CD0C-4CB9-A1B7-A844EDFE7FC0}"/>
              </a:ext>
            </a:extLst>
          </p:cNvPr>
          <p:cNvPicPr preferRelativeResize="0"/>
          <p:nvPr/>
        </p:nvPicPr>
        <p:blipFill>
          <a:blip r:embed="rId2">
            <a:alphaModFix/>
          </a:blip>
          <a:stretch>
            <a:fillRect/>
          </a:stretch>
        </p:blipFill>
        <p:spPr>
          <a:xfrm>
            <a:off x="166425" y="122233"/>
            <a:ext cx="8811320" cy="1872822"/>
          </a:xfrm>
          <a:prstGeom prst="rect">
            <a:avLst/>
          </a:prstGeom>
          <a:noFill/>
          <a:ln w="19050" cap="flat" cmpd="sng">
            <a:solidFill>
              <a:schemeClr val="dk2"/>
            </a:solidFill>
            <a:prstDash val="solid"/>
            <a:round/>
            <a:headEnd type="none" w="sm" len="sm"/>
            <a:tailEnd type="none" w="sm" len="sm"/>
          </a:ln>
        </p:spPr>
      </p:pic>
      <p:graphicFrame>
        <p:nvGraphicFramePr>
          <p:cNvPr id="5" name="Google Shape;179;p32">
            <a:extLst>
              <a:ext uri="{FF2B5EF4-FFF2-40B4-BE49-F238E27FC236}">
                <a16:creationId xmlns:a16="http://schemas.microsoft.com/office/drawing/2014/main" id="{B9C0CA64-02E0-4233-A55C-1D3EF1622709}"/>
              </a:ext>
            </a:extLst>
          </p:cNvPr>
          <p:cNvGraphicFramePr/>
          <p:nvPr>
            <p:extLst>
              <p:ext uri="{D42A27DB-BD31-4B8C-83A1-F6EECF244321}">
                <p14:modId xmlns:p14="http://schemas.microsoft.com/office/powerpoint/2010/main" val="3336272254"/>
              </p:ext>
            </p:extLst>
          </p:nvPr>
        </p:nvGraphicFramePr>
        <p:xfrm>
          <a:off x="2570018" y="2136875"/>
          <a:ext cx="3622032" cy="2717800"/>
        </p:xfrm>
        <a:graphic>
          <a:graphicData uri="http://schemas.openxmlformats.org/drawingml/2006/table">
            <a:tbl>
              <a:tblPr>
                <a:noFill/>
                <a:tableStyleId>{13E7A5E7-BBC3-468A-8A2E-F7CFD30ECC9A}</a:tableStyleId>
              </a:tblPr>
              <a:tblGrid>
                <a:gridCol w="1776243">
                  <a:extLst>
                    <a:ext uri="{9D8B030D-6E8A-4147-A177-3AD203B41FA5}">
                      <a16:colId xmlns:a16="http://schemas.microsoft.com/office/drawing/2014/main" val="20000"/>
                    </a:ext>
                  </a:extLst>
                </a:gridCol>
                <a:gridCol w="1845789">
                  <a:extLst>
                    <a:ext uri="{9D8B030D-6E8A-4147-A177-3AD203B41FA5}">
                      <a16:colId xmlns:a16="http://schemas.microsoft.com/office/drawing/2014/main" val="20001"/>
                    </a:ext>
                  </a:extLst>
                </a:gridCol>
              </a:tblGrid>
              <a:tr h="303685">
                <a:tc>
                  <a:txBody>
                    <a:bodyPr/>
                    <a:lstStyle/>
                    <a:p>
                      <a:pPr marL="0" lvl="0" indent="0" algn="l" rtl="0">
                        <a:spcBef>
                          <a:spcPts val="0"/>
                        </a:spcBef>
                        <a:spcAft>
                          <a:spcPts val="0"/>
                        </a:spcAft>
                        <a:buNone/>
                      </a:pPr>
                      <a:r>
                        <a:rPr lang="en" sz="1200" b="1" dirty="0"/>
                        <a:t>Parameter Name</a:t>
                      </a:r>
                      <a:endParaRPr sz="1200" b="1" dirty="0"/>
                    </a:p>
                  </a:txBody>
                  <a:tcPr marL="63500" marR="63500" marT="63500" marB="63500"/>
                </a:tc>
                <a:tc>
                  <a:txBody>
                    <a:bodyPr/>
                    <a:lstStyle/>
                    <a:p>
                      <a:pPr marL="0" lvl="0" indent="0" algn="l" rtl="0">
                        <a:spcBef>
                          <a:spcPts val="0"/>
                        </a:spcBef>
                        <a:spcAft>
                          <a:spcPts val="0"/>
                        </a:spcAft>
                        <a:buNone/>
                      </a:pPr>
                      <a:r>
                        <a:rPr lang="en" sz="1200" b="1"/>
                        <a:t>Value Set</a:t>
                      </a:r>
                      <a:endParaRPr sz="1200" b="1"/>
                    </a:p>
                  </a:txBody>
                  <a:tcPr marL="63500" marR="63500" marT="63500" marB="63500"/>
                </a:tc>
                <a:extLst>
                  <a:ext uri="{0D108BD9-81ED-4DB2-BD59-A6C34878D82A}">
                    <a16:rowId xmlns:a16="http://schemas.microsoft.com/office/drawing/2014/main" val="10000"/>
                  </a:ext>
                </a:extLst>
              </a:tr>
              <a:tr h="30368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Audio Type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MP3 or WAV</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30368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Audio Channel</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Mono</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30368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Frequency</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44100 Hz</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453621">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Bit point (floating)</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32 bit</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453621">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Mapping (range)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- 1.0 - 1.0</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453621">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Time Sampled</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Duration = 60 seconds</a:t>
                      </a: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331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p:nvPr/>
        </p:nvSpPr>
        <p:spPr>
          <a:xfrm>
            <a:off x="93518" y="180109"/>
            <a:ext cx="8956964" cy="4339619"/>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We then generated the traditionally encrypted audio signal and studied its pros and cons. We believe that encrypting an audio file like this has several advantages and disadvantages. But in the domain of encrypting an audio signal the disadvantages top the advantages.</a:t>
            </a: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Some of the disadvantages are which are:</a:t>
            </a:r>
            <a:endParaRPr sz="1200" dirty="0">
              <a:solidFill>
                <a:schemeClr val="dk1"/>
              </a:solidFill>
              <a:latin typeface="Times New Roman" panose="02020603050405020304" pitchFamily="18" charset="0"/>
              <a:cs typeface="Times New Roman" panose="02020603050405020304" pitchFamily="18" charset="0"/>
            </a:endParaRPr>
          </a:p>
          <a:p>
            <a:pPr marL="457200" lvl="0" indent="0" algn="just" rtl="0">
              <a:spcBef>
                <a:spcPts val="0"/>
              </a:spcBef>
              <a:spcAft>
                <a:spcPts val="0"/>
              </a:spcAft>
              <a:buNone/>
            </a:pP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chemeClr val="dk1"/>
              </a:buClr>
              <a:buSzPts val="1200"/>
              <a:buAutoNum type="arabicPeriod"/>
            </a:pPr>
            <a:r>
              <a:rPr lang="en" sz="1200" dirty="0">
                <a:solidFill>
                  <a:schemeClr val="dk1"/>
                </a:solidFill>
                <a:latin typeface="Times New Roman" panose="02020603050405020304" pitchFamily="18" charset="0"/>
                <a:cs typeface="Times New Roman" panose="02020603050405020304" pitchFamily="18" charset="0"/>
              </a:rPr>
              <a:t>The original audio signal will be susceptible to noise.</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chemeClr val="dk1"/>
              </a:buClr>
              <a:buSzPts val="1200"/>
              <a:buAutoNum type="arabicPeriod"/>
            </a:pPr>
            <a:r>
              <a:rPr lang="en" sz="1200" dirty="0">
                <a:solidFill>
                  <a:schemeClr val="dk1"/>
                </a:solidFill>
                <a:latin typeface="Times New Roman" panose="02020603050405020304" pitchFamily="18" charset="0"/>
                <a:cs typeface="Times New Roman" panose="02020603050405020304" pitchFamily="18" charset="0"/>
              </a:rPr>
              <a:t>Anyone with the audio file can easily see the tune used to encrypt the file and remove it using a mediocre level software.</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chemeClr val="dk1"/>
              </a:buClr>
              <a:buSzPts val="1200"/>
              <a:buAutoNum type="arabicPeriod"/>
            </a:pPr>
            <a:r>
              <a:rPr lang="en" sz="1200" dirty="0">
                <a:solidFill>
                  <a:schemeClr val="dk1"/>
                </a:solidFill>
                <a:latin typeface="Times New Roman" panose="02020603050405020304" pitchFamily="18" charset="0"/>
                <a:cs typeface="Times New Roman" panose="02020603050405020304" pitchFamily="18" charset="0"/>
              </a:rPr>
              <a:t>The sender has almost no control over the encryption.</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chemeClr val="dk1"/>
              </a:buClr>
              <a:buSzPts val="1200"/>
              <a:buAutoNum type="arabicPeriod"/>
            </a:pPr>
            <a:r>
              <a:rPr lang="en" sz="1200" dirty="0">
                <a:solidFill>
                  <a:schemeClr val="dk1"/>
                </a:solidFill>
                <a:latin typeface="Times New Roman" panose="02020603050405020304" pitchFamily="18" charset="0"/>
                <a:cs typeface="Times New Roman" panose="02020603050405020304" pitchFamily="18" charset="0"/>
              </a:rPr>
              <a:t>The raw audio signal gets quite messy to discern the original content of the file</a:t>
            </a: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Therefore with these crucial disadvantages we proceeded to test it with another method to see if this method actually be improved upon and whether digital watermarking is actually needed.</a:t>
            </a: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From the first method we saw that one of the major disadvantages was that “A TONE” was being used as the overlapping signal. This in turn generated noise that made the original audio quality bad. However what if we used a single waveform rather than a whole tone. We used Audacity as before to do the same. We kept our original audio the same but changed the overlapping signal from a tone to a single waveform. We did this with 4 separated waveforms (sine, square, sawtooth and triangle).</a:t>
            </a: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200" b="1"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Firstly we used a sine wave (400Hz, 1.0 Amplitude). From this we find that even though the raw audio file ended up retaining its original audio quality it showed no improvement in terms of encrypting the audio. All the open loopholes that were present when using tone overlapping are still present when using a waveform overlapping. The same result was seen while using square waveform, sawtooth waveform, triangle.</a:t>
            </a:r>
            <a:endParaRPr sz="12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3332</Words>
  <Application>Microsoft Office PowerPoint</Application>
  <PresentationFormat>On-screen Show (16:9)</PresentationFormat>
  <Paragraphs>221</Paragraphs>
  <Slides>28</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Courier New</vt:lpstr>
      <vt:lpstr>Times New Roman</vt:lpstr>
      <vt:lpstr>Simple Light</vt:lpstr>
      <vt:lpstr>Office Theme</vt:lpstr>
      <vt:lpstr>PowerPoint Presentation</vt:lpstr>
      <vt:lpstr>Abstract</vt:lpstr>
      <vt:lpstr>Introduction</vt:lpstr>
      <vt:lpstr>Literature Review</vt:lpstr>
      <vt:lpstr>PowerPoint Presentation</vt:lpstr>
      <vt:lpstr>Methodology</vt:lpstr>
      <vt:lpstr> Quality Of Service Method of Execution</vt:lpstr>
      <vt:lpstr>PowerPoint Presentation</vt:lpstr>
      <vt:lpstr>PowerPoint Presentation</vt:lpstr>
      <vt:lpstr>PowerPoint Presentation</vt:lpstr>
      <vt:lpstr>Algorithm Analysis</vt:lpstr>
      <vt:lpstr>PowerPoint Presentation</vt:lpstr>
      <vt:lpstr>Code Snippet (Watermark Embedding)</vt:lpstr>
      <vt:lpstr>Working (Watermark Embedding)</vt:lpstr>
      <vt:lpstr>Algorithm Analysis Contd…</vt:lpstr>
      <vt:lpstr>Working (Watermark Extraction)</vt:lpstr>
      <vt:lpstr>Code Snippet (Watermark Extraction)</vt:lpstr>
      <vt:lpstr>Result</vt:lpstr>
      <vt:lpstr>Hidden Encryption (Receiver Only)</vt:lpstr>
      <vt:lpstr>PowerPoint Presentation</vt:lpstr>
      <vt:lpstr>PowerPoint Presentation</vt:lpstr>
      <vt:lpstr>PowerPoint Presentation</vt:lpstr>
      <vt:lpstr>PowerPoint Presentation</vt:lpstr>
      <vt:lpstr>Corrections in 2nd review…</vt:lpstr>
      <vt:lpstr>PowerPoint Presentation</vt:lpstr>
      <vt:lpstr>Result and Findings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Gautam Nag</cp:lastModifiedBy>
  <cp:revision>6</cp:revision>
  <dcterms:modified xsi:type="dcterms:W3CDTF">2022-04-24T08:45:21Z</dcterms:modified>
</cp:coreProperties>
</file>