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8"/>
  </p:notesMasterIdLst>
  <p:sldIdLst>
    <p:sldId id="256" r:id="rId3"/>
    <p:sldId id="294" r:id="rId4"/>
    <p:sldId id="257" r:id="rId5"/>
    <p:sldId id="258" r:id="rId6"/>
    <p:sldId id="289" r:id="rId7"/>
    <p:sldId id="290" r:id="rId8"/>
    <p:sldId id="262" r:id="rId9"/>
    <p:sldId id="295" r:id="rId10"/>
    <p:sldId id="276" r:id="rId11"/>
    <p:sldId id="264" r:id="rId12"/>
    <p:sldId id="265" r:id="rId13"/>
    <p:sldId id="266" r:id="rId14"/>
    <p:sldId id="291" r:id="rId15"/>
    <p:sldId id="261" r:id="rId16"/>
    <p:sldId id="267" r:id="rId17"/>
    <p:sldId id="269" r:id="rId18"/>
    <p:sldId id="272" r:id="rId19"/>
    <p:sldId id="297" r:id="rId20"/>
    <p:sldId id="298" r:id="rId21"/>
    <p:sldId id="299" r:id="rId22"/>
    <p:sldId id="271" r:id="rId23"/>
    <p:sldId id="279" r:id="rId24"/>
    <p:sldId id="296" r:id="rId25"/>
    <p:sldId id="273" r:id="rId26"/>
    <p:sldId id="27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tam Nag" initials="GN" lastIdx="1" clrIdx="0">
    <p:extLst>
      <p:ext uri="{19B8F6BF-5375-455C-9EA6-DF929625EA0E}">
        <p15:presenceInfo xmlns:p15="http://schemas.microsoft.com/office/powerpoint/2012/main" userId="e24f5ef287a8f3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E7A5E7-BBC3-468A-8A2E-F7CFD30ECC9A}">
  <a:tblStyle styleId="{13E7A5E7-BBC3-468A-8A2E-F7CFD30ECC9A}"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0BD24C-3758-4325-BAB0-63A6FFCB08C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A4E1B9-599D-4349-94E7-86EDFB744D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29DBB2-0BF7-456B-A211-E8A20E37B18D}">
      <dgm:prSet/>
      <dgm:spPr/>
      <dgm:t>
        <a:bodyPr/>
        <a:lstStyle/>
        <a:p>
          <a:r>
            <a:rPr lang="en-US" b="0" i="0"/>
            <a:t>Audio watermarking is currently at the forefront of technology development to detect illegal reproduction and redistribution of audio recordings. </a:t>
          </a:r>
          <a:endParaRPr lang="en-US"/>
        </a:p>
      </dgm:t>
    </dgm:pt>
    <dgm:pt modelId="{5837214B-0AB0-4570-B84C-7BD91D2E6353}" type="parTrans" cxnId="{A8D9D2BD-64A0-4232-BB61-2B0C9831BAAF}">
      <dgm:prSet/>
      <dgm:spPr/>
      <dgm:t>
        <a:bodyPr/>
        <a:lstStyle/>
        <a:p>
          <a:endParaRPr lang="en-US"/>
        </a:p>
      </dgm:t>
    </dgm:pt>
    <dgm:pt modelId="{96703F9E-8130-4D2B-913F-2DF779A82059}" type="sibTrans" cxnId="{A8D9D2BD-64A0-4232-BB61-2B0C9831BAAF}">
      <dgm:prSet/>
      <dgm:spPr/>
      <dgm:t>
        <a:bodyPr/>
        <a:lstStyle/>
        <a:p>
          <a:endParaRPr lang="en-US"/>
        </a:p>
      </dgm:t>
    </dgm:pt>
    <dgm:pt modelId="{C54099B1-B2BD-45AB-836B-E93872B88DC0}">
      <dgm:prSet/>
      <dgm:spPr/>
      <dgm:t>
        <a:bodyPr/>
        <a:lstStyle/>
        <a:p>
          <a:r>
            <a:rPr lang="en-US" b="0" i="0"/>
            <a:t>Watermarking or Steganography embeds machine readable information like copyright or original information within the underlying data of the signal.</a:t>
          </a:r>
          <a:endParaRPr lang="en-US"/>
        </a:p>
      </dgm:t>
    </dgm:pt>
    <dgm:pt modelId="{BA5FA169-AAA2-4A91-B1A5-9047C56553B2}" type="parTrans" cxnId="{3DFB5FD2-D0D9-41B5-A5DF-C0E612780BA0}">
      <dgm:prSet/>
      <dgm:spPr/>
      <dgm:t>
        <a:bodyPr/>
        <a:lstStyle/>
        <a:p>
          <a:endParaRPr lang="en-US"/>
        </a:p>
      </dgm:t>
    </dgm:pt>
    <dgm:pt modelId="{A24D31B2-A1DB-4EAA-9F5E-D4CB3704F118}" type="sibTrans" cxnId="{3DFB5FD2-D0D9-41B5-A5DF-C0E612780BA0}">
      <dgm:prSet/>
      <dgm:spPr/>
      <dgm:t>
        <a:bodyPr/>
        <a:lstStyle/>
        <a:p>
          <a:endParaRPr lang="en-US"/>
        </a:p>
      </dgm:t>
    </dgm:pt>
    <dgm:pt modelId="{A00BCA5F-8FB2-4243-BE38-9F20DACBC23A}">
      <dgm:prSet/>
      <dgm:spPr/>
      <dgm:t>
        <a:bodyPr/>
        <a:lstStyle/>
        <a:p>
          <a:r>
            <a:rPr lang="en-US" b="0" i="0"/>
            <a:t>A reliable digital audio watermarking shall have imperceptibility, data capacity, and robustness. The watermark must be inaudible within the host audio to maintain audio quality. The objective of watermark should be to not destroy/alter the data within the signal.</a:t>
          </a:r>
          <a:endParaRPr lang="en-US"/>
        </a:p>
      </dgm:t>
    </dgm:pt>
    <dgm:pt modelId="{5068B72E-18BA-4EAD-8B36-347C3F20C473}" type="parTrans" cxnId="{94E56993-8D2F-4FD8-8D3A-5EDE07B9B086}">
      <dgm:prSet/>
      <dgm:spPr/>
      <dgm:t>
        <a:bodyPr/>
        <a:lstStyle/>
        <a:p>
          <a:endParaRPr lang="en-US"/>
        </a:p>
      </dgm:t>
    </dgm:pt>
    <dgm:pt modelId="{E9189DF7-DCAB-4C38-A938-B0BB7F546665}" type="sibTrans" cxnId="{94E56993-8D2F-4FD8-8D3A-5EDE07B9B086}">
      <dgm:prSet/>
      <dgm:spPr/>
      <dgm:t>
        <a:bodyPr/>
        <a:lstStyle/>
        <a:p>
          <a:endParaRPr lang="en-US"/>
        </a:p>
      </dgm:t>
    </dgm:pt>
    <dgm:pt modelId="{A1D6583D-D40F-4870-894D-116E92AC4FE4}">
      <dgm:prSet/>
      <dgm:spPr/>
      <dgm:t>
        <a:bodyPr/>
        <a:lstStyle/>
        <a:p>
          <a:r>
            <a:rPr lang="en-US" b="0" i="0"/>
            <a:t>One of the features of Watermark is that it can be copied and carried away with the data and the watermark can be retrieved from the copy and the source of distribution is known. </a:t>
          </a:r>
          <a:endParaRPr lang="en-US"/>
        </a:p>
      </dgm:t>
    </dgm:pt>
    <dgm:pt modelId="{E507F180-00D5-4D18-9F3D-38A9A9566B37}" type="parTrans" cxnId="{53889DCE-4CD9-4DCE-8C6F-C3D306F20364}">
      <dgm:prSet/>
      <dgm:spPr/>
      <dgm:t>
        <a:bodyPr/>
        <a:lstStyle/>
        <a:p>
          <a:endParaRPr lang="en-US"/>
        </a:p>
      </dgm:t>
    </dgm:pt>
    <dgm:pt modelId="{D676DAF8-DC53-436E-A4FA-84CE0C5A3C41}" type="sibTrans" cxnId="{53889DCE-4CD9-4DCE-8C6F-C3D306F20364}">
      <dgm:prSet/>
      <dgm:spPr/>
      <dgm:t>
        <a:bodyPr/>
        <a:lstStyle/>
        <a:p>
          <a:endParaRPr lang="en-US"/>
        </a:p>
      </dgm:t>
    </dgm:pt>
    <dgm:pt modelId="{39CC4858-7E60-4BF8-AC07-75563919C173}">
      <dgm:prSet/>
      <dgm:spPr/>
      <dgm:t>
        <a:bodyPr/>
        <a:lstStyle/>
        <a:p>
          <a:r>
            <a:rPr lang="en-US" b="0" i="0"/>
            <a:t>Therefore for our project we have aimed at a way to protect an audio signal or audio file by encrypting it with a watermark which will ensure that each audio signal transmission and reception is protected from both ends of the communication.</a:t>
          </a:r>
          <a:endParaRPr lang="en-US"/>
        </a:p>
      </dgm:t>
    </dgm:pt>
    <dgm:pt modelId="{ABA7BEA4-986C-44D4-BF6C-447A9081C7F0}" type="parTrans" cxnId="{2A505FC0-B387-46A8-9204-26B82F76C7D8}">
      <dgm:prSet/>
      <dgm:spPr/>
      <dgm:t>
        <a:bodyPr/>
        <a:lstStyle/>
        <a:p>
          <a:endParaRPr lang="en-US"/>
        </a:p>
      </dgm:t>
    </dgm:pt>
    <dgm:pt modelId="{63C608EC-C27A-4E45-B988-70719E279B93}" type="sibTrans" cxnId="{2A505FC0-B387-46A8-9204-26B82F76C7D8}">
      <dgm:prSet/>
      <dgm:spPr/>
      <dgm:t>
        <a:bodyPr/>
        <a:lstStyle/>
        <a:p>
          <a:endParaRPr lang="en-US"/>
        </a:p>
      </dgm:t>
    </dgm:pt>
    <dgm:pt modelId="{5CC6F81B-C8A5-4713-B04D-7150CC91A700}" type="pres">
      <dgm:prSet presAssocID="{6FA4E1B9-599D-4349-94E7-86EDFB744D42}" presName="linear" presStyleCnt="0">
        <dgm:presLayoutVars>
          <dgm:animLvl val="lvl"/>
          <dgm:resizeHandles val="exact"/>
        </dgm:presLayoutVars>
      </dgm:prSet>
      <dgm:spPr/>
    </dgm:pt>
    <dgm:pt modelId="{89F369CE-29D7-445F-9293-8130E52E9B8D}" type="pres">
      <dgm:prSet presAssocID="{F029DBB2-0BF7-456B-A211-E8A20E37B18D}" presName="parentText" presStyleLbl="node1" presStyleIdx="0" presStyleCnt="5">
        <dgm:presLayoutVars>
          <dgm:chMax val="0"/>
          <dgm:bulletEnabled val="1"/>
        </dgm:presLayoutVars>
      </dgm:prSet>
      <dgm:spPr/>
    </dgm:pt>
    <dgm:pt modelId="{24291800-30A8-4894-B86F-218E7D2182D2}" type="pres">
      <dgm:prSet presAssocID="{96703F9E-8130-4D2B-913F-2DF779A82059}" presName="spacer" presStyleCnt="0"/>
      <dgm:spPr/>
    </dgm:pt>
    <dgm:pt modelId="{E1DF83BF-C8BC-40EE-8659-FF96B70525F9}" type="pres">
      <dgm:prSet presAssocID="{C54099B1-B2BD-45AB-836B-E93872B88DC0}" presName="parentText" presStyleLbl="node1" presStyleIdx="1" presStyleCnt="5">
        <dgm:presLayoutVars>
          <dgm:chMax val="0"/>
          <dgm:bulletEnabled val="1"/>
        </dgm:presLayoutVars>
      </dgm:prSet>
      <dgm:spPr/>
    </dgm:pt>
    <dgm:pt modelId="{45141B42-64F7-40F6-A97F-85940534855F}" type="pres">
      <dgm:prSet presAssocID="{A24D31B2-A1DB-4EAA-9F5E-D4CB3704F118}" presName="spacer" presStyleCnt="0"/>
      <dgm:spPr/>
    </dgm:pt>
    <dgm:pt modelId="{680EF16D-8F2C-4DFD-A10B-4C56B81FB8C6}" type="pres">
      <dgm:prSet presAssocID="{A00BCA5F-8FB2-4243-BE38-9F20DACBC23A}" presName="parentText" presStyleLbl="node1" presStyleIdx="2" presStyleCnt="5">
        <dgm:presLayoutVars>
          <dgm:chMax val="0"/>
          <dgm:bulletEnabled val="1"/>
        </dgm:presLayoutVars>
      </dgm:prSet>
      <dgm:spPr/>
    </dgm:pt>
    <dgm:pt modelId="{63580971-5E2D-4B8B-994B-188AD7D994E2}" type="pres">
      <dgm:prSet presAssocID="{E9189DF7-DCAB-4C38-A938-B0BB7F546665}" presName="spacer" presStyleCnt="0"/>
      <dgm:spPr/>
    </dgm:pt>
    <dgm:pt modelId="{BDC81DB2-2ABC-4C6D-A554-4434C60A8083}" type="pres">
      <dgm:prSet presAssocID="{A1D6583D-D40F-4870-894D-116E92AC4FE4}" presName="parentText" presStyleLbl="node1" presStyleIdx="3" presStyleCnt="5">
        <dgm:presLayoutVars>
          <dgm:chMax val="0"/>
          <dgm:bulletEnabled val="1"/>
        </dgm:presLayoutVars>
      </dgm:prSet>
      <dgm:spPr/>
    </dgm:pt>
    <dgm:pt modelId="{00DCB19B-8667-4502-ABFB-41F46488C8C0}" type="pres">
      <dgm:prSet presAssocID="{D676DAF8-DC53-436E-A4FA-84CE0C5A3C41}" presName="spacer" presStyleCnt="0"/>
      <dgm:spPr/>
    </dgm:pt>
    <dgm:pt modelId="{AFAE27E0-FD4C-4418-8237-4135A5083307}" type="pres">
      <dgm:prSet presAssocID="{39CC4858-7E60-4BF8-AC07-75563919C173}" presName="parentText" presStyleLbl="node1" presStyleIdx="4" presStyleCnt="5">
        <dgm:presLayoutVars>
          <dgm:chMax val="0"/>
          <dgm:bulletEnabled val="1"/>
        </dgm:presLayoutVars>
      </dgm:prSet>
      <dgm:spPr/>
    </dgm:pt>
  </dgm:ptLst>
  <dgm:cxnLst>
    <dgm:cxn modelId="{BBB67A1C-380D-4A10-AE9C-F124A2D0173D}" type="presOf" srcId="{A1D6583D-D40F-4870-894D-116E92AC4FE4}" destId="{BDC81DB2-2ABC-4C6D-A554-4434C60A8083}" srcOrd="0" destOrd="0" presId="urn:microsoft.com/office/officeart/2005/8/layout/vList2"/>
    <dgm:cxn modelId="{60192241-E0F0-4B79-B997-CDD331AEA12E}" type="presOf" srcId="{6FA4E1B9-599D-4349-94E7-86EDFB744D42}" destId="{5CC6F81B-C8A5-4713-B04D-7150CC91A700}" srcOrd="0" destOrd="0" presId="urn:microsoft.com/office/officeart/2005/8/layout/vList2"/>
    <dgm:cxn modelId="{2F363F64-8445-4133-8A78-FD690CF897E0}" type="presOf" srcId="{A00BCA5F-8FB2-4243-BE38-9F20DACBC23A}" destId="{680EF16D-8F2C-4DFD-A10B-4C56B81FB8C6}" srcOrd="0" destOrd="0" presId="urn:microsoft.com/office/officeart/2005/8/layout/vList2"/>
    <dgm:cxn modelId="{41503954-66F8-42A4-A752-DBC677309A90}" type="presOf" srcId="{C54099B1-B2BD-45AB-836B-E93872B88DC0}" destId="{E1DF83BF-C8BC-40EE-8659-FF96B70525F9}" srcOrd="0" destOrd="0" presId="urn:microsoft.com/office/officeart/2005/8/layout/vList2"/>
    <dgm:cxn modelId="{80CBBE83-6DB3-47C9-AE8B-C4AF9D5B26DD}" type="presOf" srcId="{39CC4858-7E60-4BF8-AC07-75563919C173}" destId="{AFAE27E0-FD4C-4418-8237-4135A5083307}" srcOrd="0" destOrd="0" presId="urn:microsoft.com/office/officeart/2005/8/layout/vList2"/>
    <dgm:cxn modelId="{94E56993-8D2F-4FD8-8D3A-5EDE07B9B086}" srcId="{6FA4E1B9-599D-4349-94E7-86EDFB744D42}" destId="{A00BCA5F-8FB2-4243-BE38-9F20DACBC23A}" srcOrd="2" destOrd="0" parTransId="{5068B72E-18BA-4EAD-8B36-347C3F20C473}" sibTransId="{E9189DF7-DCAB-4C38-A938-B0BB7F546665}"/>
    <dgm:cxn modelId="{756481A8-C89D-4190-914E-405D9A72FB95}" type="presOf" srcId="{F029DBB2-0BF7-456B-A211-E8A20E37B18D}" destId="{89F369CE-29D7-445F-9293-8130E52E9B8D}" srcOrd="0" destOrd="0" presId="urn:microsoft.com/office/officeart/2005/8/layout/vList2"/>
    <dgm:cxn modelId="{A8D9D2BD-64A0-4232-BB61-2B0C9831BAAF}" srcId="{6FA4E1B9-599D-4349-94E7-86EDFB744D42}" destId="{F029DBB2-0BF7-456B-A211-E8A20E37B18D}" srcOrd="0" destOrd="0" parTransId="{5837214B-0AB0-4570-B84C-7BD91D2E6353}" sibTransId="{96703F9E-8130-4D2B-913F-2DF779A82059}"/>
    <dgm:cxn modelId="{2A505FC0-B387-46A8-9204-26B82F76C7D8}" srcId="{6FA4E1B9-599D-4349-94E7-86EDFB744D42}" destId="{39CC4858-7E60-4BF8-AC07-75563919C173}" srcOrd="4" destOrd="0" parTransId="{ABA7BEA4-986C-44D4-BF6C-447A9081C7F0}" sibTransId="{63C608EC-C27A-4E45-B988-70719E279B93}"/>
    <dgm:cxn modelId="{53889DCE-4CD9-4DCE-8C6F-C3D306F20364}" srcId="{6FA4E1B9-599D-4349-94E7-86EDFB744D42}" destId="{A1D6583D-D40F-4870-894D-116E92AC4FE4}" srcOrd="3" destOrd="0" parTransId="{E507F180-00D5-4D18-9F3D-38A9A9566B37}" sibTransId="{D676DAF8-DC53-436E-A4FA-84CE0C5A3C41}"/>
    <dgm:cxn modelId="{3DFB5FD2-D0D9-41B5-A5DF-C0E612780BA0}" srcId="{6FA4E1B9-599D-4349-94E7-86EDFB744D42}" destId="{C54099B1-B2BD-45AB-836B-E93872B88DC0}" srcOrd="1" destOrd="0" parTransId="{BA5FA169-AAA2-4A91-B1A5-9047C56553B2}" sibTransId="{A24D31B2-A1DB-4EAA-9F5E-D4CB3704F118}"/>
    <dgm:cxn modelId="{3C8A0475-5E6A-43DF-8460-615C440362E9}" type="presParOf" srcId="{5CC6F81B-C8A5-4713-B04D-7150CC91A700}" destId="{89F369CE-29D7-445F-9293-8130E52E9B8D}" srcOrd="0" destOrd="0" presId="urn:microsoft.com/office/officeart/2005/8/layout/vList2"/>
    <dgm:cxn modelId="{DB5845BE-78A1-455E-8596-81AD712538E1}" type="presParOf" srcId="{5CC6F81B-C8A5-4713-B04D-7150CC91A700}" destId="{24291800-30A8-4894-B86F-218E7D2182D2}" srcOrd="1" destOrd="0" presId="urn:microsoft.com/office/officeart/2005/8/layout/vList2"/>
    <dgm:cxn modelId="{F882ACE1-72AD-4231-AEA2-C877EC5D8ABF}" type="presParOf" srcId="{5CC6F81B-C8A5-4713-B04D-7150CC91A700}" destId="{E1DF83BF-C8BC-40EE-8659-FF96B70525F9}" srcOrd="2" destOrd="0" presId="urn:microsoft.com/office/officeart/2005/8/layout/vList2"/>
    <dgm:cxn modelId="{27661EF0-C918-47BB-89FE-68BA079E3E7F}" type="presParOf" srcId="{5CC6F81B-C8A5-4713-B04D-7150CC91A700}" destId="{45141B42-64F7-40F6-A97F-85940534855F}" srcOrd="3" destOrd="0" presId="urn:microsoft.com/office/officeart/2005/8/layout/vList2"/>
    <dgm:cxn modelId="{86FCAD60-BFCC-48C8-8BF4-EA1556100564}" type="presParOf" srcId="{5CC6F81B-C8A5-4713-B04D-7150CC91A700}" destId="{680EF16D-8F2C-4DFD-A10B-4C56B81FB8C6}" srcOrd="4" destOrd="0" presId="urn:microsoft.com/office/officeart/2005/8/layout/vList2"/>
    <dgm:cxn modelId="{6AF62060-A3F8-4A7E-A7CB-464539A7BB41}" type="presParOf" srcId="{5CC6F81B-C8A5-4713-B04D-7150CC91A700}" destId="{63580971-5E2D-4B8B-994B-188AD7D994E2}" srcOrd="5" destOrd="0" presId="urn:microsoft.com/office/officeart/2005/8/layout/vList2"/>
    <dgm:cxn modelId="{FC877B96-0F98-469D-9DFD-F573199E5779}" type="presParOf" srcId="{5CC6F81B-C8A5-4713-B04D-7150CC91A700}" destId="{BDC81DB2-2ABC-4C6D-A554-4434C60A8083}" srcOrd="6" destOrd="0" presId="urn:microsoft.com/office/officeart/2005/8/layout/vList2"/>
    <dgm:cxn modelId="{409C24D8-5977-4A83-949E-5FCD50D326F5}" type="presParOf" srcId="{5CC6F81B-C8A5-4713-B04D-7150CC91A700}" destId="{00DCB19B-8667-4502-ABFB-41F46488C8C0}" srcOrd="7" destOrd="0" presId="urn:microsoft.com/office/officeart/2005/8/layout/vList2"/>
    <dgm:cxn modelId="{5E484907-ADF9-4B44-B312-D8F40A1ADE45}" type="presParOf" srcId="{5CC6F81B-C8A5-4713-B04D-7150CC91A700}" destId="{AFAE27E0-FD4C-4418-8237-4135A5083307}"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369CE-29D7-445F-9293-8130E52E9B8D}">
      <dsp:nvSpPr>
        <dsp:cNvPr id="0" name=""/>
        <dsp:cNvSpPr/>
      </dsp:nvSpPr>
      <dsp:spPr>
        <a:xfrm>
          <a:off x="0" y="434177"/>
          <a:ext cx="5815462" cy="583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Audio watermarking is currently at the forefront of technology development to detect illegal reproduction and redistribution of audio recordings. </a:t>
          </a:r>
          <a:endParaRPr lang="en-US" sz="1100" kern="1200"/>
        </a:p>
      </dsp:txBody>
      <dsp:txXfrm>
        <a:off x="28507" y="462684"/>
        <a:ext cx="5758448" cy="526962"/>
      </dsp:txXfrm>
    </dsp:sp>
    <dsp:sp modelId="{E1DF83BF-C8BC-40EE-8659-FF96B70525F9}">
      <dsp:nvSpPr>
        <dsp:cNvPr id="0" name=""/>
        <dsp:cNvSpPr/>
      </dsp:nvSpPr>
      <dsp:spPr>
        <a:xfrm>
          <a:off x="0" y="1049834"/>
          <a:ext cx="5815462" cy="583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Watermarking or Steganography embeds machine readable information like copyright or original information within the underlying data of the signal.</a:t>
          </a:r>
          <a:endParaRPr lang="en-US" sz="1100" kern="1200"/>
        </a:p>
      </dsp:txBody>
      <dsp:txXfrm>
        <a:off x="28507" y="1078341"/>
        <a:ext cx="5758448" cy="526962"/>
      </dsp:txXfrm>
    </dsp:sp>
    <dsp:sp modelId="{680EF16D-8F2C-4DFD-A10B-4C56B81FB8C6}">
      <dsp:nvSpPr>
        <dsp:cNvPr id="0" name=""/>
        <dsp:cNvSpPr/>
      </dsp:nvSpPr>
      <dsp:spPr>
        <a:xfrm>
          <a:off x="0" y="1665490"/>
          <a:ext cx="5815462" cy="583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A reliable digital audio watermarking shall have imperceptibility, data capacity, and robustness. The watermark must be inaudible within the host audio to maintain audio quality. The objective of watermark should be to not destroy/alter the data within the signal.</a:t>
          </a:r>
          <a:endParaRPr lang="en-US" sz="1100" kern="1200"/>
        </a:p>
      </dsp:txBody>
      <dsp:txXfrm>
        <a:off x="28507" y="1693997"/>
        <a:ext cx="5758448" cy="526962"/>
      </dsp:txXfrm>
    </dsp:sp>
    <dsp:sp modelId="{BDC81DB2-2ABC-4C6D-A554-4434C60A8083}">
      <dsp:nvSpPr>
        <dsp:cNvPr id="0" name=""/>
        <dsp:cNvSpPr/>
      </dsp:nvSpPr>
      <dsp:spPr>
        <a:xfrm>
          <a:off x="0" y="2281146"/>
          <a:ext cx="5815462" cy="583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One of the features of Watermark is that it can be copied and carried away with the data and the watermark can be retrieved from the copy and the source of distribution is known. </a:t>
          </a:r>
          <a:endParaRPr lang="en-US" sz="1100" kern="1200"/>
        </a:p>
      </dsp:txBody>
      <dsp:txXfrm>
        <a:off x="28507" y="2309653"/>
        <a:ext cx="5758448" cy="526962"/>
      </dsp:txXfrm>
    </dsp:sp>
    <dsp:sp modelId="{AFAE27E0-FD4C-4418-8237-4135A5083307}">
      <dsp:nvSpPr>
        <dsp:cNvPr id="0" name=""/>
        <dsp:cNvSpPr/>
      </dsp:nvSpPr>
      <dsp:spPr>
        <a:xfrm>
          <a:off x="0" y="2896802"/>
          <a:ext cx="5815462" cy="583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kern="1200"/>
            <a:t>Therefore for our project we have aimed at a way to protect an audio signal or audio file by encrypting it with a watermark which will ensure that each audio signal transmission and reception is protected from both ends of the communication.</a:t>
          </a:r>
          <a:endParaRPr lang="en-US" sz="1100" kern="1200"/>
        </a:p>
      </dsp:txBody>
      <dsp:txXfrm>
        <a:off x="28507" y="2925309"/>
        <a:ext cx="5758448" cy="5269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75f29720d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75f29720d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75f29720d_0_87: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175f29720d_0_87: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30" name="Google Shape;130;g1175f29720d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75f29720d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75f29720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175f29720d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175f29720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9c28c1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9c28c1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2e10cde8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2e10cde8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75f29720d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75f29720d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9c28c15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9c28c15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8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75f29720d_0_2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1175f29720d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75f29720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75f29720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75f29720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175f29720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75f29720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75f29720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75f29720d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75f29720d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175f29720d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175f29720d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75f29720d_0_4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75f29720d_0_42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1175f29720d_0_4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75f29720d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75f29720d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7"/>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5" name="Google Shape;75;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0" name="Google Shape;80;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1" name="Google Shape;81;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2" name="Google Shape;82;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3" name="Google Shape;83;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7" name="Google Shape;87;p19"/>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8" name="Google Shape;88;p19"/>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9" name="Google Shape;89;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0" name="Google Shape;90;p19"/>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1" name="Google Shape;91;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hyperlink" Target="https://superpowered.com/weblatency" TargetMode="External"/><Relationship Id="rId4" Type="http://schemas.openxmlformats.org/officeDocument/2006/relationships/hyperlink" Target="https://packetlosstest.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topics/computer-science/wavelet-transform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subTitle" idx="1"/>
          </p:nvPr>
        </p:nvSpPr>
        <p:spPr>
          <a:xfrm>
            <a:off x="2141731" y="230095"/>
            <a:ext cx="4860600" cy="92220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120000"/>
              </a:lnSpc>
              <a:spcBef>
                <a:spcPts val="0"/>
              </a:spcBef>
              <a:spcAft>
                <a:spcPts val="0"/>
              </a:spcAft>
              <a:buClr>
                <a:schemeClr val="dk1"/>
              </a:buClr>
              <a:buSzPct val="100000"/>
              <a:buNone/>
            </a:pPr>
            <a:r>
              <a:rPr lang="en" b="1" dirty="0">
                <a:latin typeface="Times New Roman"/>
                <a:ea typeface="Times New Roman"/>
                <a:cs typeface="Times New Roman"/>
                <a:sym typeface="Times New Roman"/>
              </a:rPr>
              <a:t>DEPARTMENT OF ELECTRICAL AND ELECTRONICS ENGINEERING </a:t>
            </a:r>
            <a:endParaRPr dirty="0"/>
          </a:p>
          <a:p>
            <a:pPr marL="0" lvl="0" indent="0" algn="ctr" rtl="0">
              <a:lnSpc>
                <a:spcPct val="120000"/>
              </a:lnSpc>
              <a:spcBef>
                <a:spcPts val="800"/>
              </a:spcBef>
              <a:spcAft>
                <a:spcPts val="0"/>
              </a:spcAft>
              <a:buClr>
                <a:schemeClr val="dk1"/>
              </a:buClr>
              <a:buSzPct val="100000"/>
              <a:buNone/>
            </a:pPr>
            <a:r>
              <a:rPr lang="en" b="1" dirty="0">
                <a:latin typeface="Times New Roman"/>
                <a:ea typeface="Times New Roman"/>
                <a:cs typeface="Times New Roman"/>
                <a:sym typeface="Times New Roman"/>
              </a:rPr>
              <a:t>18EEP109L – MAJOR PROJECT FINAL REVIEW</a:t>
            </a:r>
            <a:endParaRPr dirty="0"/>
          </a:p>
        </p:txBody>
      </p:sp>
      <p:sp>
        <p:nvSpPr>
          <p:cNvPr id="133" name="Google Shape;133;p25"/>
          <p:cNvSpPr txBox="1"/>
          <p:nvPr/>
        </p:nvSpPr>
        <p:spPr>
          <a:xfrm>
            <a:off x="2952750" y="3644806"/>
            <a:ext cx="3600600" cy="931200"/>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500" b="1" i="0" u="none" strike="noStrike" cap="none">
                <a:solidFill>
                  <a:schemeClr val="dk1"/>
                </a:solidFill>
                <a:latin typeface="Times New Roman"/>
                <a:ea typeface="Times New Roman"/>
                <a:cs typeface="Times New Roman"/>
                <a:sym typeface="Times New Roman"/>
              </a:rPr>
              <a:t>Project guide :-</a:t>
            </a:r>
            <a:endParaRPr sz="1100"/>
          </a:p>
          <a:p>
            <a:pPr marL="0" marR="0" lvl="0" indent="0" algn="ctr" rtl="0">
              <a:spcBef>
                <a:spcPts val="0"/>
              </a:spcBef>
              <a:spcAft>
                <a:spcPts val="0"/>
              </a:spcAft>
              <a:buNone/>
            </a:pPr>
            <a:endParaRPr sz="1100"/>
          </a:p>
          <a:p>
            <a:pPr marL="0" marR="0" lvl="0" indent="0" algn="ctr" rtl="0">
              <a:spcBef>
                <a:spcPts val="0"/>
              </a:spcBef>
              <a:spcAft>
                <a:spcPts val="0"/>
              </a:spcAft>
              <a:buNone/>
            </a:pPr>
            <a:r>
              <a:rPr lang="en" sz="1500" b="1" i="0" u="none" strike="noStrike" cap="none">
                <a:solidFill>
                  <a:schemeClr val="dk1"/>
                </a:solidFill>
                <a:latin typeface="Times New Roman"/>
                <a:ea typeface="Times New Roman"/>
                <a:cs typeface="Times New Roman"/>
                <a:sym typeface="Times New Roman"/>
              </a:rPr>
              <a:t> Dr.  C. NAVEEN</a:t>
            </a:r>
            <a:endParaRPr sz="1100"/>
          </a:p>
          <a:p>
            <a:pPr marL="0" marR="0" lvl="0" indent="0" algn="ctr" rtl="0">
              <a:spcBef>
                <a:spcPts val="0"/>
              </a:spcBef>
              <a:spcAft>
                <a:spcPts val="0"/>
              </a:spcAft>
              <a:buNone/>
            </a:pPr>
            <a:r>
              <a:rPr lang="en" sz="1500">
                <a:solidFill>
                  <a:schemeClr val="dk1"/>
                </a:solidFill>
                <a:latin typeface="Times New Roman"/>
                <a:ea typeface="Times New Roman"/>
                <a:cs typeface="Times New Roman"/>
                <a:sym typeface="Times New Roman"/>
              </a:rPr>
              <a:t>Assistant Professor</a:t>
            </a:r>
            <a:r>
              <a:rPr lang="en" sz="1500" b="0" i="0" u="none" strike="noStrike" cap="none">
                <a:solidFill>
                  <a:schemeClr val="dk1"/>
                </a:solidFill>
                <a:latin typeface="Times New Roman"/>
                <a:ea typeface="Times New Roman"/>
                <a:cs typeface="Times New Roman"/>
                <a:sym typeface="Times New Roman"/>
              </a:rPr>
              <a:t>, Dept. of EEE</a:t>
            </a:r>
            <a:endParaRPr sz="1500">
              <a:solidFill>
                <a:schemeClr val="dk1"/>
              </a:solidFill>
              <a:latin typeface="Times New Roman"/>
              <a:ea typeface="Times New Roman"/>
              <a:cs typeface="Times New Roman"/>
              <a:sym typeface="Times New Roman"/>
            </a:endParaRPr>
          </a:p>
        </p:txBody>
      </p:sp>
      <p:pic>
        <p:nvPicPr>
          <p:cNvPr id="134" name="Google Shape;134;p25"/>
          <p:cNvPicPr preferRelativeResize="0"/>
          <p:nvPr/>
        </p:nvPicPr>
        <p:blipFill rotWithShape="1">
          <a:blip r:embed="rId3">
            <a:alphaModFix/>
          </a:blip>
          <a:srcRect/>
          <a:stretch/>
        </p:blipFill>
        <p:spPr>
          <a:xfrm>
            <a:off x="125006" y="0"/>
            <a:ext cx="1575413" cy="862575"/>
          </a:xfrm>
          <a:prstGeom prst="rect">
            <a:avLst/>
          </a:prstGeom>
          <a:noFill/>
          <a:ln>
            <a:noFill/>
          </a:ln>
        </p:spPr>
      </p:pic>
      <p:sp>
        <p:nvSpPr>
          <p:cNvPr id="135" name="Google Shape;135;p25"/>
          <p:cNvSpPr txBox="1"/>
          <p:nvPr/>
        </p:nvSpPr>
        <p:spPr>
          <a:xfrm>
            <a:off x="1431700" y="1435418"/>
            <a:ext cx="6318600" cy="623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800" b="1" i="0" u="none" strike="noStrike" cap="none" dirty="0">
                <a:solidFill>
                  <a:srgbClr val="FF0000"/>
                </a:solidFill>
                <a:latin typeface="Times New Roman"/>
                <a:ea typeface="Times New Roman"/>
                <a:cs typeface="Times New Roman"/>
                <a:sym typeface="Times New Roman"/>
              </a:rPr>
              <a:t>Digital Watermarking </a:t>
            </a:r>
            <a:r>
              <a:rPr lang="en" sz="1800" b="1" dirty="0">
                <a:solidFill>
                  <a:srgbClr val="FF0000"/>
                </a:solidFill>
                <a:latin typeface="Times New Roman"/>
                <a:ea typeface="Times New Roman"/>
                <a:cs typeface="Times New Roman"/>
                <a:sym typeface="Times New Roman"/>
              </a:rPr>
              <a:t>O</a:t>
            </a:r>
            <a:r>
              <a:rPr lang="en" sz="1800" b="1" i="0" u="none" strike="noStrike" cap="none" dirty="0">
                <a:solidFill>
                  <a:srgbClr val="FF0000"/>
                </a:solidFill>
                <a:latin typeface="Times New Roman"/>
                <a:ea typeface="Times New Roman"/>
                <a:cs typeface="Times New Roman"/>
                <a:sym typeface="Times New Roman"/>
              </a:rPr>
              <a:t>f Audio Signals </a:t>
            </a:r>
            <a:r>
              <a:rPr lang="en" sz="1800" b="1" dirty="0">
                <a:solidFill>
                  <a:srgbClr val="FF0000"/>
                </a:solidFill>
                <a:latin typeface="Times New Roman"/>
                <a:ea typeface="Times New Roman"/>
                <a:cs typeface="Times New Roman"/>
                <a:sym typeface="Times New Roman"/>
              </a:rPr>
              <a:t>F</a:t>
            </a:r>
            <a:r>
              <a:rPr lang="en" sz="1800" b="1" i="0" u="none" strike="noStrike" cap="none" dirty="0">
                <a:solidFill>
                  <a:srgbClr val="FF0000"/>
                </a:solidFill>
                <a:latin typeface="Times New Roman"/>
                <a:ea typeface="Times New Roman"/>
                <a:cs typeface="Times New Roman"/>
                <a:sym typeface="Times New Roman"/>
              </a:rPr>
              <a:t>or </a:t>
            </a:r>
            <a:r>
              <a:rPr lang="en" sz="1800" b="1" dirty="0">
                <a:solidFill>
                  <a:srgbClr val="FF0000"/>
                </a:solidFill>
                <a:latin typeface="Times New Roman"/>
                <a:ea typeface="Times New Roman"/>
                <a:cs typeface="Times New Roman"/>
                <a:sym typeface="Times New Roman"/>
              </a:rPr>
              <a:t>E</a:t>
            </a:r>
            <a:r>
              <a:rPr lang="en" sz="1800" b="1" i="0" u="none" strike="noStrike" cap="none" dirty="0">
                <a:solidFill>
                  <a:srgbClr val="FF0000"/>
                </a:solidFill>
                <a:latin typeface="Times New Roman"/>
                <a:ea typeface="Times New Roman"/>
                <a:cs typeface="Times New Roman"/>
                <a:sym typeface="Times New Roman"/>
              </a:rPr>
              <a:t>nhanced </a:t>
            </a:r>
            <a:r>
              <a:rPr lang="en" sz="1800" b="1" dirty="0">
                <a:solidFill>
                  <a:srgbClr val="FF0000"/>
                </a:solidFill>
                <a:latin typeface="Times New Roman"/>
                <a:ea typeface="Times New Roman"/>
                <a:cs typeface="Times New Roman"/>
                <a:sym typeface="Times New Roman"/>
              </a:rPr>
              <a:t>S</a:t>
            </a:r>
            <a:r>
              <a:rPr lang="en" sz="1800" b="1" i="0" u="none" strike="noStrike" cap="none" dirty="0">
                <a:solidFill>
                  <a:srgbClr val="FF0000"/>
                </a:solidFill>
                <a:latin typeface="Times New Roman"/>
                <a:ea typeface="Times New Roman"/>
                <a:cs typeface="Times New Roman"/>
                <a:sym typeface="Times New Roman"/>
              </a:rPr>
              <a:t>ignal </a:t>
            </a:r>
            <a:r>
              <a:rPr lang="en" sz="1800" b="1" dirty="0">
                <a:solidFill>
                  <a:srgbClr val="FF0000"/>
                </a:solidFill>
                <a:latin typeface="Times New Roman"/>
                <a:ea typeface="Times New Roman"/>
                <a:cs typeface="Times New Roman"/>
                <a:sym typeface="Times New Roman"/>
              </a:rPr>
              <a:t>P</a:t>
            </a:r>
            <a:r>
              <a:rPr lang="en" sz="1800" b="1" i="0" u="none" strike="noStrike" cap="none" dirty="0">
                <a:solidFill>
                  <a:srgbClr val="FF0000"/>
                </a:solidFill>
                <a:latin typeface="Times New Roman"/>
                <a:ea typeface="Times New Roman"/>
                <a:cs typeface="Times New Roman"/>
                <a:sym typeface="Times New Roman"/>
              </a:rPr>
              <a:t>rotection </a:t>
            </a:r>
            <a:endParaRPr sz="2100" b="1" i="0" u="none" strike="noStrike" cap="none" dirty="0">
              <a:solidFill>
                <a:srgbClr val="FF0000"/>
              </a:solidFill>
              <a:latin typeface="Times New Roman"/>
              <a:ea typeface="Times New Roman"/>
              <a:cs typeface="Times New Roman"/>
              <a:sym typeface="Times New Roman"/>
            </a:endParaRPr>
          </a:p>
        </p:txBody>
      </p:sp>
      <p:sp>
        <p:nvSpPr>
          <p:cNvPr id="136" name="Google Shape;136;p25"/>
          <p:cNvSpPr txBox="1"/>
          <p:nvPr/>
        </p:nvSpPr>
        <p:spPr>
          <a:xfrm>
            <a:off x="2381250" y="2339418"/>
            <a:ext cx="4743600" cy="992549"/>
          </a:xfrm>
          <a:prstGeom prst="rect">
            <a:avLst/>
          </a:prstGeom>
          <a:noFill/>
          <a:ln w="9525"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0" marR="0" lvl="0" indent="0" algn="ctr" rtl="0">
              <a:spcBef>
                <a:spcPts val="0"/>
              </a:spcBef>
              <a:spcAft>
                <a:spcPts val="0"/>
              </a:spcAft>
              <a:buNone/>
            </a:pPr>
            <a:r>
              <a:rPr lang="en" sz="1500" b="1" i="0" u="none" strike="noStrike" cap="none" dirty="0">
                <a:solidFill>
                  <a:schemeClr val="dk1"/>
                </a:solidFill>
                <a:latin typeface="Times New Roman"/>
                <a:ea typeface="Times New Roman"/>
                <a:cs typeface="Times New Roman"/>
                <a:sym typeface="Times New Roman"/>
              </a:rPr>
              <a:t>Project by:-</a:t>
            </a:r>
            <a:r>
              <a:rPr lang="en" sz="1500" b="1" i="0" u="sng" strike="noStrike" cap="none" dirty="0">
                <a:solidFill>
                  <a:schemeClr val="dk1"/>
                </a:solidFill>
                <a:latin typeface="Times New Roman"/>
                <a:ea typeface="Times New Roman"/>
                <a:cs typeface="Times New Roman"/>
                <a:sym typeface="Times New Roman"/>
              </a:rPr>
              <a:t> </a:t>
            </a:r>
            <a:endParaRPr sz="1500" b="1" u="sng" dirty="0">
              <a:solidFill>
                <a:schemeClr val="dk1"/>
              </a:solidFill>
              <a:latin typeface="Times New Roman"/>
              <a:ea typeface="Times New Roman"/>
              <a:cs typeface="Times New Roman"/>
              <a:sym typeface="Times New Roman"/>
            </a:endParaRPr>
          </a:p>
          <a:p>
            <a:pPr marL="342900"/>
            <a:r>
              <a:rPr lang="en" sz="1400" i="0" u="none" strike="noStrike" cap="none" dirty="0">
                <a:solidFill>
                  <a:schemeClr val="dk1"/>
                </a:solidFill>
                <a:latin typeface="Times New Roman"/>
                <a:ea typeface="Times New Roman"/>
                <a:cs typeface="Times New Roman"/>
                <a:sym typeface="Times New Roman"/>
              </a:rPr>
              <a:t>Shruti Srivastava</a:t>
            </a:r>
            <a:r>
              <a:rPr lang="en" sz="1500" dirty="0">
                <a:solidFill>
                  <a:schemeClr val="dk1"/>
                </a:solidFill>
                <a:latin typeface="Times New Roman"/>
                <a:ea typeface="Times New Roman"/>
                <a:cs typeface="Times New Roman"/>
                <a:sym typeface="Times New Roman"/>
              </a:rPr>
              <a:t> 		</a:t>
            </a:r>
            <a:r>
              <a:rPr lang="en-IN" sz="1500" i="0" u="none" strike="noStrike" cap="none" dirty="0">
                <a:solidFill>
                  <a:schemeClr val="dk1"/>
                </a:solidFill>
                <a:latin typeface="Times New Roman"/>
                <a:ea typeface="Times New Roman"/>
                <a:cs typeface="Times New Roman"/>
                <a:sym typeface="Times New Roman"/>
              </a:rPr>
              <a:t>(RA1811005010271)</a:t>
            </a:r>
            <a:endParaRPr lang="en-IN" sz="1100" dirty="0"/>
          </a:p>
          <a:p>
            <a:pPr marL="342900" marR="0" lvl="0" indent="0" algn="l" rtl="0">
              <a:spcBef>
                <a:spcPts val="0"/>
              </a:spcBef>
              <a:spcAft>
                <a:spcPts val="0"/>
              </a:spcAft>
              <a:buNone/>
            </a:pPr>
            <a:r>
              <a:rPr lang="en" sz="1500" i="0" u="none" strike="noStrike" cap="none" dirty="0">
                <a:solidFill>
                  <a:schemeClr val="dk1"/>
                </a:solidFill>
                <a:latin typeface="Times New Roman"/>
                <a:ea typeface="Times New Roman"/>
                <a:cs typeface="Times New Roman"/>
                <a:sym typeface="Times New Roman"/>
              </a:rPr>
              <a:t>Gautam Nag 		(RA1811005010278) 			</a:t>
            </a:r>
            <a:endParaRPr sz="1100" dirty="0"/>
          </a:p>
        </p:txBody>
      </p:sp>
      <p:sp>
        <p:nvSpPr>
          <p:cNvPr id="137" name="Google Shape;137;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dk1"/>
                </a:solidFill>
              </a:rPr>
              <a:t>1</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p:nvPr/>
        </p:nvSpPr>
        <p:spPr>
          <a:xfrm>
            <a:off x="93518" y="180109"/>
            <a:ext cx="8956964" cy="221596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dirty="0">
                <a:solidFill>
                  <a:schemeClr val="dk1"/>
                </a:solidFill>
                <a:latin typeface="Times New Roman" panose="02020603050405020304" pitchFamily="18" charset="0"/>
                <a:cs typeface="Times New Roman" panose="02020603050405020304" pitchFamily="18" charset="0"/>
              </a:rPr>
              <a:t>Some of the disadvantages of Waveform Variation and Overlapping Method:</a:t>
            </a:r>
          </a:p>
          <a:p>
            <a:pPr marL="457200" lvl="0" indent="0" algn="just" rtl="0">
              <a:spcBef>
                <a:spcPts val="0"/>
              </a:spcBef>
              <a:spcAft>
                <a:spcPts val="0"/>
              </a:spcAft>
              <a:buNone/>
            </a:pPr>
            <a:endParaRPr lang="en-US"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 </a:t>
            </a:r>
          </a:p>
          <a:p>
            <a:pPr marL="0" lvl="0" indent="0" algn="just" rtl="0">
              <a:spcBef>
                <a:spcPts val="0"/>
              </a:spcBef>
              <a:spcAft>
                <a:spcPts val="0"/>
              </a:spcAft>
              <a:buNone/>
            </a:pPr>
            <a:r>
              <a:rPr lang="en" sz="1200" dirty="0">
                <a:solidFill>
                  <a:schemeClr val="dk1"/>
                </a:solidFill>
                <a:latin typeface="Times New Roman" panose="02020603050405020304" pitchFamily="18" charset="0"/>
                <a:cs typeface="Times New Roman" panose="02020603050405020304" pitchFamily="18" charset="0"/>
              </a:rPr>
              <a:t>We believe that encrypting an audio file like this has several advantages and disadvantages. But in the domain of encrypting an audio signal the disadvantages top the advantages.</a:t>
            </a:r>
            <a:endParaRPr sz="1200" dirty="0">
              <a:solidFill>
                <a:schemeClr val="dk1"/>
              </a:solidFill>
              <a:latin typeface="Times New Roman" panose="02020603050405020304" pitchFamily="18" charset="0"/>
              <a:cs typeface="Times New Roman" panose="02020603050405020304" pitchFamily="18" charset="0"/>
            </a:endParaRPr>
          </a:p>
          <a:p>
            <a:pPr marL="381000" lvl="0" indent="-228600" algn="just" rtl="0">
              <a:spcBef>
                <a:spcPts val="0"/>
              </a:spcBef>
              <a:spcAft>
                <a:spcPts val="0"/>
              </a:spcAft>
              <a:buClr>
                <a:schemeClr val="dk1"/>
              </a:buClr>
              <a:buSzPts val="1200"/>
              <a:buFont typeface="+mj-lt"/>
              <a:buAutoNum type="arabicPeriod"/>
            </a:pPr>
            <a:endParaRPr lang="en" sz="1200" dirty="0">
              <a:solidFill>
                <a:schemeClr val="dk1"/>
              </a:solidFill>
              <a:latin typeface="Times New Roman" panose="02020603050405020304" pitchFamily="18" charset="0"/>
              <a:cs typeface="Times New Roman" panose="02020603050405020304" pitchFamily="18" charset="0"/>
            </a:endParaRPr>
          </a:p>
          <a:p>
            <a:pPr marL="381000" lvl="0" indent="-228600" algn="just" rtl="0">
              <a:spcBef>
                <a:spcPts val="0"/>
              </a:spcBef>
              <a:spcAft>
                <a:spcPts val="0"/>
              </a:spcAft>
              <a:buClr>
                <a:schemeClr val="dk1"/>
              </a:buClr>
              <a:buSzPts val="1200"/>
              <a:buFont typeface="+mj-lt"/>
              <a:buAutoNum type="arabicPeriod"/>
            </a:pPr>
            <a:r>
              <a:rPr lang="en" sz="1200" dirty="0">
                <a:solidFill>
                  <a:schemeClr val="dk1"/>
                </a:solidFill>
                <a:latin typeface="Times New Roman" panose="02020603050405020304" pitchFamily="18" charset="0"/>
                <a:cs typeface="Times New Roman" panose="02020603050405020304" pitchFamily="18" charset="0"/>
              </a:rPr>
              <a:t>The original audio signal will be susceptible to noise.</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Anyone with the audio file can easily see the tune used to encrypt the file and remove it using a mediocre level software.</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The sender has almost no control over the encryption.</a:t>
            </a:r>
            <a:endParaRPr sz="1200" dirty="0">
              <a:solidFill>
                <a:schemeClr val="dk1"/>
              </a:solidFill>
              <a:latin typeface="Times New Roman" panose="02020603050405020304" pitchFamily="18" charset="0"/>
              <a:cs typeface="Times New Roman" panose="02020603050405020304" pitchFamily="18" charset="0"/>
            </a:endParaRPr>
          </a:p>
          <a:p>
            <a:pPr marL="457200" lvl="0" indent="-304800" algn="just" rtl="0">
              <a:spcBef>
                <a:spcPts val="0"/>
              </a:spcBef>
              <a:spcAft>
                <a:spcPts val="0"/>
              </a:spcAft>
              <a:buClr>
                <a:schemeClr val="dk1"/>
              </a:buClr>
              <a:buSzPts val="1200"/>
              <a:buAutoNum type="arabicPeriod"/>
            </a:pPr>
            <a:r>
              <a:rPr lang="en" sz="1200" dirty="0">
                <a:solidFill>
                  <a:schemeClr val="dk1"/>
                </a:solidFill>
                <a:latin typeface="Times New Roman" panose="02020603050405020304" pitchFamily="18" charset="0"/>
                <a:cs typeface="Times New Roman" panose="02020603050405020304" pitchFamily="18" charset="0"/>
              </a:rPr>
              <a:t>The raw audio signal gets quite messy to discern the original content of the file</a:t>
            </a:r>
            <a:endParaRPr sz="12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4"/>
          <p:cNvSpPr txBox="1">
            <a:spLocks noGrp="1"/>
          </p:cNvSpPr>
          <p:nvPr>
            <p:ph type="sldNum" idx="12"/>
          </p:nvPr>
        </p:nvSpPr>
        <p:spPr>
          <a:xfrm>
            <a:off x="4843463" y="3575447"/>
            <a:ext cx="1543200" cy="2055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11</a:t>
            </a:fld>
            <a:endParaRPr/>
          </a:p>
        </p:txBody>
      </p:sp>
      <p:pic>
        <p:nvPicPr>
          <p:cNvPr id="191" name="Google Shape;191;p34"/>
          <p:cNvPicPr preferRelativeResize="0"/>
          <p:nvPr/>
        </p:nvPicPr>
        <p:blipFill>
          <a:blip r:embed="rId3">
            <a:alphaModFix/>
          </a:blip>
          <a:stretch>
            <a:fillRect/>
          </a:stretch>
        </p:blipFill>
        <p:spPr>
          <a:xfrm>
            <a:off x="143756" y="107288"/>
            <a:ext cx="3993413" cy="2246289"/>
          </a:xfrm>
          <a:prstGeom prst="rect">
            <a:avLst/>
          </a:prstGeom>
          <a:noFill/>
          <a:ln w="9525" cap="flat" cmpd="sng">
            <a:solidFill>
              <a:schemeClr val="dk2"/>
            </a:solidFill>
            <a:prstDash val="solid"/>
            <a:round/>
            <a:headEnd type="none" w="sm" len="sm"/>
            <a:tailEnd type="none" w="sm" len="sm"/>
          </a:ln>
        </p:spPr>
      </p:pic>
      <p:pic>
        <p:nvPicPr>
          <p:cNvPr id="192" name="Google Shape;192;p34"/>
          <p:cNvPicPr preferRelativeResize="0"/>
          <p:nvPr/>
        </p:nvPicPr>
        <p:blipFill>
          <a:blip r:embed="rId4">
            <a:alphaModFix/>
          </a:blip>
          <a:stretch>
            <a:fillRect/>
          </a:stretch>
        </p:blipFill>
        <p:spPr>
          <a:xfrm>
            <a:off x="4847981" y="107288"/>
            <a:ext cx="3993403" cy="2246289"/>
          </a:xfrm>
          <a:prstGeom prst="rect">
            <a:avLst/>
          </a:prstGeom>
          <a:noFill/>
          <a:ln w="19050" cap="flat" cmpd="sng">
            <a:solidFill>
              <a:schemeClr val="dk2"/>
            </a:solidFill>
            <a:prstDash val="solid"/>
            <a:round/>
            <a:headEnd type="none" w="sm" len="sm"/>
            <a:tailEnd type="none" w="sm" len="sm"/>
          </a:ln>
        </p:spPr>
      </p:pic>
      <p:pic>
        <p:nvPicPr>
          <p:cNvPr id="193" name="Google Shape;193;p34"/>
          <p:cNvPicPr preferRelativeResize="0"/>
          <p:nvPr/>
        </p:nvPicPr>
        <p:blipFill>
          <a:blip r:embed="rId5">
            <a:alphaModFix/>
          </a:blip>
          <a:stretch>
            <a:fillRect/>
          </a:stretch>
        </p:blipFill>
        <p:spPr>
          <a:xfrm>
            <a:off x="98325" y="2675531"/>
            <a:ext cx="3993413" cy="2246289"/>
          </a:xfrm>
          <a:prstGeom prst="rect">
            <a:avLst/>
          </a:prstGeom>
          <a:noFill/>
          <a:ln w="9525" cap="flat" cmpd="sng">
            <a:solidFill>
              <a:schemeClr val="dk2"/>
            </a:solidFill>
            <a:prstDash val="solid"/>
            <a:round/>
            <a:headEnd type="none" w="sm" len="sm"/>
            <a:tailEnd type="none" w="sm" len="sm"/>
          </a:ln>
        </p:spPr>
      </p:pic>
      <p:pic>
        <p:nvPicPr>
          <p:cNvPr id="194" name="Google Shape;194;p34"/>
          <p:cNvPicPr preferRelativeResize="0"/>
          <p:nvPr/>
        </p:nvPicPr>
        <p:blipFill>
          <a:blip r:embed="rId6">
            <a:alphaModFix/>
          </a:blip>
          <a:stretch>
            <a:fillRect/>
          </a:stretch>
        </p:blipFill>
        <p:spPr>
          <a:xfrm>
            <a:off x="4847981" y="2675531"/>
            <a:ext cx="3993394" cy="2246281"/>
          </a:xfrm>
          <a:prstGeom prst="rect">
            <a:avLst/>
          </a:prstGeom>
          <a:noFill/>
          <a:ln w="9525" cap="flat" cmpd="sng">
            <a:solidFill>
              <a:schemeClr val="dk2"/>
            </a:solidFill>
            <a:prstDash val="solid"/>
            <a:round/>
            <a:headEnd type="none" w="sm" len="sm"/>
            <a:tailEnd type="none" w="sm" len="sm"/>
          </a:ln>
        </p:spPr>
      </p:pic>
      <p:sp>
        <p:nvSpPr>
          <p:cNvPr id="195" name="Google Shape;195;p34"/>
          <p:cNvSpPr txBox="1"/>
          <p:nvPr/>
        </p:nvSpPr>
        <p:spPr>
          <a:xfrm>
            <a:off x="1817025" y="2353575"/>
            <a:ext cx="4674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Sine</a:t>
            </a:r>
            <a:endParaRPr sz="1100" b="1">
              <a:latin typeface="Calibri"/>
              <a:ea typeface="Calibri"/>
              <a:cs typeface="Calibri"/>
              <a:sym typeface="Calibri"/>
            </a:endParaRPr>
          </a:p>
        </p:txBody>
      </p:sp>
      <p:sp>
        <p:nvSpPr>
          <p:cNvPr id="196" name="Google Shape;196;p34"/>
          <p:cNvSpPr txBox="1"/>
          <p:nvPr/>
        </p:nvSpPr>
        <p:spPr>
          <a:xfrm>
            <a:off x="6605081" y="2364488"/>
            <a:ext cx="6789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Square</a:t>
            </a:r>
            <a:endParaRPr sz="1100" b="1">
              <a:latin typeface="Calibri"/>
              <a:ea typeface="Calibri"/>
              <a:cs typeface="Calibri"/>
              <a:sym typeface="Calibri"/>
            </a:endParaRPr>
          </a:p>
        </p:txBody>
      </p:sp>
      <p:sp>
        <p:nvSpPr>
          <p:cNvPr id="197" name="Google Shape;197;p34"/>
          <p:cNvSpPr txBox="1"/>
          <p:nvPr/>
        </p:nvSpPr>
        <p:spPr>
          <a:xfrm>
            <a:off x="1526494" y="4921819"/>
            <a:ext cx="7578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Sawtooth</a:t>
            </a:r>
            <a:endParaRPr sz="1100" b="1">
              <a:latin typeface="Calibri"/>
              <a:ea typeface="Calibri"/>
              <a:cs typeface="Calibri"/>
              <a:sym typeface="Calibri"/>
            </a:endParaRPr>
          </a:p>
        </p:txBody>
      </p:sp>
      <p:sp>
        <p:nvSpPr>
          <p:cNvPr id="198" name="Google Shape;198;p34"/>
          <p:cNvSpPr txBox="1"/>
          <p:nvPr/>
        </p:nvSpPr>
        <p:spPr>
          <a:xfrm>
            <a:off x="6710831" y="4921819"/>
            <a:ext cx="757800" cy="307800"/>
          </a:xfrm>
          <a:prstGeom prst="rect">
            <a:avLst/>
          </a:prstGeom>
          <a:noFill/>
          <a:ln>
            <a:noFill/>
          </a:ln>
        </p:spPr>
        <p:txBody>
          <a:bodyPr spcFirstLastPara="1" wrap="square" lIns="68575" tIns="68575" rIns="68575" bIns="68575" anchor="t" anchorCtr="0">
            <a:spAutoFit/>
          </a:bodyPr>
          <a:lstStyle/>
          <a:p>
            <a:pPr marL="0" lvl="0" indent="0" algn="l" rtl="0">
              <a:spcBef>
                <a:spcPts val="0"/>
              </a:spcBef>
              <a:spcAft>
                <a:spcPts val="0"/>
              </a:spcAft>
              <a:buNone/>
            </a:pPr>
            <a:r>
              <a:rPr lang="en" sz="1100" b="1">
                <a:latin typeface="Calibri"/>
                <a:ea typeface="Calibri"/>
                <a:cs typeface="Calibri"/>
                <a:sym typeface="Calibri"/>
              </a:rPr>
              <a:t>Triangle</a:t>
            </a:r>
            <a:endParaRPr sz="1100" b="1">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174900" y="0"/>
            <a:ext cx="89691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200" dirty="0">
                <a:latin typeface="Times New Roman"/>
                <a:ea typeface="Times New Roman"/>
                <a:cs typeface="Times New Roman"/>
                <a:sym typeface="Times New Roman"/>
              </a:rPr>
              <a:t>Algorithm Analysis</a:t>
            </a:r>
            <a:endParaRPr sz="2200" dirty="0">
              <a:latin typeface="Times New Roman"/>
              <a:ea typeface="Times New Roman"/>
              <a:cs typeface="Times New Roman"/>
              <a:sym typeface="Times New Roman"/>
            </a:endParaRPr>
          </a:p>
        </p:txBody>
      </p:sp>
      <p:sp>
        <p:nvSpPr>
          <p:cNvPr id="204" name="Google Shape;204;p35"/>
          <p:cNvSpPr txBox="1">
            <a:spLocks noGrp="1"/>
          </p:cNvSpPr>
          <p:nvPr>
            <p:ph type="body" idx="1"/>
          </p:nvPr>
        </p:nvSpPr>
        <p:spPr>
          <a:xfrm>
            <a:off x="174900" y="918475"/>
            <a:ext cx="8794200" cy="3833700"/>
          </a:xfrm>
          <a:prstGeom prst="rect">
            <a:avLst/>
          </a:prstGeom>
        </p:spPr>
        <p:txBody>
          <a:bodyPr spcFirstLastPara="1" wrap="square" lIns="68575" tIns="34275" rIns="68575" bIns="34275" anchor="t" anchorCtr="0">
            <a:noAutofit/>
          </a:bodyPr>
          <a:lstStyle/>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Masking Effects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A “weak” sound is difficult to be heard while a “strong” sound is also being played.</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Temporal Masking - Amplitude (Volume)</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Frequency Masking - Amplitude in Frequency</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Image parameters - width="370" height="270“.</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DC Watermarking</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DC Watermarking puts the information into the part of music, where the magnitude is lower than the perceptual threshold of human ears. </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Frequency Watermarking</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For Frequency Watermarking, since human ear has limit on distinguishing audio frequency, it is possible to find out a frequency band loud enough while the frequency near it are rather quiet. Therefore, we replace the frequency band with low magnitude to our information to make the watermark.</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Process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We implemented Frequency Watermarking in this project to achieve our goal.</a:t>
            </a:r>
          </a:p>
          <a:p>
            <a:pPr lvl="0" rtl="0">
              <a:lnSpc>
                <a:spcPct val="115000"/>
              </a:lnSpc>
              <a:spcBef>
                <a:spcPts val="0"/>
              </a:spcBef>
              <a:spcAft>
                <a:spcPts val="0"/>
              </a:spcAft>
              <a:buSzPts val="1400"/>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The original soundtrack we used in this project is: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Length: 30 seconds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Sampling Rate: 44100 (1/s)</a:t>
            </a:r>
          </a:p>
          <a:p>
            <a:pPr lvl="1">
              <a:lnSpc>
                <a:spcPct val="115000"/>
              </a:lnSpc>
              <a:spcBef>
                <a:spcPts val="0"/>
              </a:spcBef>
              <a:buFont typeface="Arial" panose="020B0604020202020204" pitchFamily="34" charset="0"/>
              <a:buChar char="•"/>
            </a:pPr>
            <a:r>
              <a:rPr lang="en-US" sz="1200" dirty="0">
                <a:latin typeface="Times New Roman" panose="02020603050405020304" pitchFamily="18" charset="0"/>
                <a:ea typeface="Arial"/>
                <a:cs typeface="Times New Roman" panose="02020603050405020304" pitchFamily="18" charset="0"/>
                <a:sym typeface="Arial"/>
              </a:rPr>
              <a:t>Frame Length: 512 samples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7B7BE6-7207-416C-9BAB-2F8BDD5C154E}"/>
              </a:ext>
            </a:extLst>
          </p:cNvPr>
          <p:cNvSpPr>
            <a:spLocks noGrp="1"/>
          </p:cNvSpPr>
          <p:nvPr>
            <p:ph type="body" idx="1"/>
          </p:nvPr>
        </p:nvSpPr>
        <p:spPr>
          <a:xfrm>
            <a:off x="193964" y="270163"/>
            <a:ext cx="8559464" cy="4760233"/>
          </a:xfrm>
        </p:spPr>
        <p:txBody>
          <a:bodyPr>
            <a:normAutofit/>
          </a:bodyPr>
          <a:lstStyle/>
          <a:p>
            <a:r>
              <a:rPr lang="en-IN" sz="1200" dirty="0">
                <a:latin typeface="Times New Roman" panose="02020603050405020304" pitchFamily="18" charset="0"/>
                <a:cs typeface="Times New Roman" panose="02020603050405020304" pitchFamily="18" charset="0"/>
              </a:rPr>
              <a:t>Audio masking is the effect by which a faint but audible sound becomes inaudible in the presence of another louder sound.</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pPr marL="139700" indent="0">
              <a:buNone/>
            </a:pPr>
            <a:endParaRPr lang="en-IN" sz="1200" dirty="0">
              <a:latin typeface="Times New Roman" panose="02020603050405020304" pitchFamily="18" charset="0"/>
              <a:cs typeface="Times New Roman" panose="02020603050405020304" pitchFamily="18" charset="0"/>
            </a:endParaRPr>
          </a:p>
          <a:p>
            <a:pPr marL="139700" indent="0">
              <a:buNone/>
            </a:pPr>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Temporal masking whereas is a form of audio masking when a signal and a maker are not present simultaneously. Backward masking is when the maker follows the signal and forward masking is when the signal follows the maker.</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Spectral masking (aka transmission masking) causes tones that can be heard in quite to be inaudible over higher spectral content.</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pic>
        <p:nvPicPr>
          <p:cNvPr id="1026" name="Picture 2" descr="Image result for audio masking">
            <a:extLst>
              <a:ext uri="{FF2B5EF4-FFF2-40B4-BE49-F238E27FC236}">
                <a16:creationId xmlns:a16="http://schemas.microsoft.com/office/drawing/2014/main" id="{AD19CC1B-62A7-43B1-9B4A-DAB11CD9F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960" y="4054035"/>
            <a:ext cx="1220079" cy="992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mporal masking from [15] | Download Scientific Diagram">
            <a:extLst>
              <a:ext uri="{FF2B5EF4-FFF2-40B4-BE49-F238E27FC236}">
                <a16:creationId xmlns:a16="http://schemas.microsoft.com/office/drawing/2014/main" id="{A08747B4-165E-400B-9B3E-9762C98F4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27" y="2571750"/>
            <a:ext cx="2638138" cy="8966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asking Effect - an overview | ScienceDirect Topics">
            <a:extLst>
              <a:ext uri="{FF2B5EF4-FFF2-40B4-BE49-F238E27FC236}">
                <a16:creationId xmlns:a16="http://schemas.microsoft.com/office/drawing/2014/main" id="{628A087F-EA12-4A00-92ED-950D676FB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554" y="750878"/>
            <a:ext cx="1618284" cy="103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119800" y="0"/>
            <a:ext cx="90243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IN" sz="2400" dirty="0">
                <a:latin typeface="Times New Roman"/>
                <a:ea typeface="Times New Roman"/>
                <a:cs typeface="Times New Roman"/>
                <a:sym typeface="Times New Roman"/>
              </a:rPr>
              <a:t>Methodology</a:t>
            </a:r>
          </a:p>
        </p:txBody>
      </p:sp>
      <p:pic>
        <p:nvPicPr>
          <p:cNvPr id="6" name="Picture 5">
            <a:extLst>
              <a:ext uri="{FF2B5EF4-FFF2-40B4-BE49-F238E27FC236}">
                <a16:creationId xmlns:a16="http://schemas.microsoft.com/office/drawing/2014/main" id="{96EBAFD9-43AA-42E8-97C9-D344CA4BC361}"/>
              </a:ext>
            </a:extLst>
          </p:cNvPr>
          <p:cNvPicPr>
            <a:picLocks noChangeAspect="1"/>
          </p:cNvPicPr>
          <p:nvPr/>
        </p:nvPicPr>
        <p:blipFill>
          <a:blip r:embed="rId3"/>
          <a:stretch>
            <a:fillRect/>
          </a:stretch>
        </p:blipFill>
        <p:spPr>
          <a:xfrm>
            <a:off x="2548804" y="272552"/>
            <a:ext cx="6318537" cy="45983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36"/>
          <p:cNvSpPr txBox="1">
            <a:spLocks noGrp="1"/>
          </p:cNvSpPr>
          <p:nvPr>
            <p:ph type="title"/>
          </p:nvPr>
        </p:nvSpPr>
        <p:spPr>
          <a:xfrm>
            <a:off x="95250" y="135298"/>
            <a:ext cx="5612823" cy="488157"/>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400" kern="1200" dirty="0">
                <a:solidFill>
                  <a:schemeClr val="tx1"/>
                </a:solidFill>
                <a:latin typeface="Times New Roman" panose="02020603050405020304" pitchFamily="18" charset="0"/>
                <a:ea typeface="+mj-ea"/>
                <a:cs typeface="Times New Roman" panose="02020603050405020304" pitchFamily="18" charset="0"/>
                <a:sym typeface="Times New Roman"/>
              </a:rPr>
              <a:t>Frontend UI - Watermark Embedding</a:t>
            </a:r>
          </a:p>
        </p:txBody>
      </p:sp>
      <p:pic>
        <p:nvPicPr>
          <p:cNvPr id="211" name="Google Shape;211;p36"/>
          <p:cNvPicPr preferRelativeResize="0"/>
          <p:nvPr/>
        </p:nvPicPr>
        <p:blipFill>
          <a:blip r:embed="rId3"/>
          <a:stretch>
            <a:fillRect/>
          </a:stretch>
        </p:blipFill>
        <p:spPr>
          <a:xfrm>
            <a:off x="282708" y="897299"/>
            <a:ext cx="8578583" cy="39357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2"/>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Google Shape;223;p38"/>
          <p:cNvSpPr txBox="1">
            <a:spLocks noGrp="1"/>
          </p:cNvSpPr>
          <p:nvPr>
            <p:ph type="title"/>
          </p:nvPr>
        </p:nvSpPr>
        <p:spPr>
          <a:xfrm>
            <a:off x="102177" y="48548"/>
            <a:ext cx="5495059" cy="554125"/>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400" kern="1200" dirty="0">
                <a:solidFill>
                  <a:schemeClr val="tx1"/>
                </a:solidFill>
                <a:latin typeface="Times New Roman" panose="02020603050405020304" pitchFamily="18" charset="0"/>
                <a:ea typeface="+mj-ea"/>
                <a:cs typeface="Times New Roman" panose="02020603050405020304" pitchFamily="18" charset="0"/>
                <a:sym typeface="Times New Roman"/>
              </a:rPr>
              <a:t>Frontend UI - Watermark Extraction</a:t>
            </a:r>
            <a:endParaRPr lang="en-US" sz="2400" i="1" kern="1200" dirty="0">
              <a:solidFill>
                <a:schemeClr val="tx1"/>
              </a:solidFill>
              <a:latin typeface="Times New Roman" panose="02020603050405020304" pitchFamily="18" charset="0"/>
              <a:ea typeface="+mj-ea"/>
              <a:cs typeface="Times New Roman" panose="02020603050405020304" pitchFamily="18" charset="0"/>
              <a:sym typeface="Times New Roman"/>
            </a:endParaRPr>
          </a:p>
        </p:txBody>
      </p:sp>
      <p:pic>
        <p:nvPicPr>
          <p:cNvPr id="224" name="Google Shape;224;p38"/>
          <p:cNvPicPr preferRelativeResize="0"/>
          <p:nvPr/>
        </p:nvPicPr>
        <p:blipFill>
          <a:blip r:embed="rId3"/>
          <a:stretch>
            <a:fillRect/>
          </a:stretch>
        </p:blipFill>
        <p:spPr>
          <a:xfrm>
            <a:off x="357620" y="651221"/>
            <a:ext cx="8557780" cy="431563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1"/>
          <p:cNvPicPr preferRelativeResize="0"/>
          <p:nvPr/>
        </p:nvPicPr>
        <p:blipFill rotWithShape="1">
          <a:blip r:embed="rId3">
            <a:alphaModFix/>
          </a:blip>
          <a:srcRect t="8122"/>
          <a:stretch/>
        </p:blipFill>
        <p:spPr>
          <a:xfrm>
            <a:off x="3671455" y="152400"/>
            <a:ext cx="5386308" cy="4838700"/>
          </a:xfrm>
          <a:prstGeom prst="rect">
            <a:avLst/>
          </a:prstGeom>
          <a:noFill/>
          <a:ln w="12700" cap="flat" cmpd="sng">
            <a:solidFill>
              <a:srgbClr val="000000"/>
            </a:solidFill>
            <a:prstDash val="solid"/>
            <a:miter lim="8000"/>
            <a:headEnd type="none" w="sm" len="sm"/>
            <a:tailEnd type="none" w="sm" len="sm"/>
          </a:ln>
        </p:spPr>
      </p:pic>
      <p:pic>
        <p:nvPicPr>
          <p:cNvPr id="242" name="Google Shape;242;p41"/>
          <p:cNvPicPr preferRelativeResize="0"/>
          <p:nvPr/>
        </p:nvPicPr>
        <p:blipFill>
          <a:blip r:embed="rId4">
            <a:alphaModFix/>
          </a:blip>
          <a:stretch>
            <a:fillRect/>
          </a:stretch>
        </p:blipFill>
        <p:spPr>
          <a:xfrm>
            <a:off x="246273" y="2189018"/>
            <a:ext cx="3190875" cy="2802082"/>
          </a:xfrm>
          <a:prstGeom prst="rect">
            <a:avLst/>
          </a:prstGeom>
          <a:noFill/>
          <a:ln w="12700" cap="flat" cmpd="sng">
            <a:solidFill>
              <a:srgbClr val="000000"/>
            </a:solidFill>
            <a:prstDash val="solid"/>
            <a:miter lim="8000"/>
            <a:headEnd type="none" w="sm" len="sm"/>
            <a:tailEnd type="none" w="sm" len="sm"/>
          </a:ln>
        </p:spPr>
      </p:pic>
      <p:sp>
        <p:nvSpPr>
          <p:cNvPr id="4" name="Google Shape;223;p38">
            <a:extLst>
              <a:ext uri="{FF2B5EF4-FFF2-40B4-BE49-F238E27FC236}">
                <a16:creationId xmlns:a16="http://schemas.microsoft.com/office/drawing/2014/main" id="{C5F1B136-01C5-4F7D-A0C8-42C8D7F1A0E4}"/>
              </a:ext>
            </a:extLst>
          </p:cNvPr>
          <p:cNvSpPr txBox="1">
            <a:spLocks noGrp="1"/>
          </p:cNvSpPr>
          <p:nvPr>
            <p:ph type="title"/>
          </p:nvPr>
        </p:nvSpPr>
        <p:spPr>
          <a:xfrm>
            <a:off x="39925" y="0"/>
            <a:ext cx="3548402"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Findings &amp; Inference</a:t>
            </a:r>
            <a:endParaRPr sz="1200" i="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D1D94EA-76DE-41B5-82BE-3521211768D5}"/>
              </a:ext>
            </a:extLst>
          </p:cNvPr>
          <p:cNvPicPr>
            <a:picLocks noChangeAspect="1"/>
          </p:cNvPicPr>
          <p:nvPr/>
        </p:nvPicPr>
        <p:blipFill>
          <a:blip r:embed="rId5"/>
          <a:stretch>
            <a:fillRect/>
          </a:stretch>
        </p:blipFill>
        <p:spPr>
          <a:xfrm>
            <a:off x="3934690" y="4495186"/>
            <a:ext cx="450897" cy="4439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13240F-E54F-29C5-AF40-7A7ABFD08C71}"/>
              </a:ext>
            </a:extLst>
          </p:cNvPr>
          <p:cNvPicPr>
            <a:picLocks noChangeAspect="1"/>
          </p:cNvPicPr>
          <p:nvPr/>
        </p:nvPicPr>
        <p:blipFill>
          <a:blip r:embed="rId2"/>
          <a:stretch>
            <a:fillRect/>
          </a:stretch>
        </p:blipFill>
        <p:spPr>
          <a:xfrm>
            <a:off x="288781" y="3345629"/>
            <a:ext cx="1428750" cy="1428750"/>
          </a:xfrm>
          <a:prstGeom prst="rect">
            <a:avLst/>
          </a:prstGeom>
        </p:spPr>
      </p:pic>
      <p:pic>
        <p:nvPicPr>
          <p:cNvPr id="6" name="Picture 5">
            <a:extLst>
              <a:ext uri="{FF2B5EF4-FFF2-40B4-BE49-F238E27FC236}">
                <a16:creationId xmlns:a16="http://schemas.microsoft.com/office/drawing/2014/main" id="{412A6908-455C-8559-FAB6-98E132516849}"/>
              </a:ext>
            </a:extLst>
          </p:cNvPr>
          <p:cNvPicPr>
            <a:picLocks noChangeAspect="1"/>
          </p:cNvPicPr>
          <p:nvPr/>
        </p:nvPicPr>
        <p:blipFill>
          <a:blip r:embed="rId3"/>
          <a:stretch>
            <a:fillRect/>
          </a:stretch>
        </p:blipFill>
        <p:spPr>
          <a:xfrm>
            <a:off x="288781" y="315792"/>
            <a:ext cx="1428750" cy="1406769"/>
          </a:xfrm>
          <a:prstGeom prst="rect">
            <a:avLst/>
          </a:prstGeom>
        </p:spPr>
      </p:pic>
      <p:pic>
        <p:nvPicPr>
          <p:cNvPr id="8" name="Picture 7">
            <a:extLst>
              <a:ext uri="{FF2B5EF4-FFF2-40B4-BE49-F238E27FC236}">
                <a16:creationId xmlns:a16="http://schemas.microsoft.com/office/drawing/2014/main" id="{DA67F2F4-4399-6E16-14C6-3E3E0201364E}"/>
              </a:ext>
            </a:extLst>
          </p:cNvPr>
          <p:cNvPicPr>
            <a:picLocks noChangeAspect="1"/>
          </p:cNvPicPr>
          <p:nvPr/>
        </p:nvPicPr>
        <p:blipFill>
          <a:blip r:embed="rId4"/>
          <a:stretch>
            <a:fillRect/>
          </a:stretch>
        </p:blipFill>
        <p:spPr>
          <a:xfrm>
            <a:off x="3311237" y="597507"/>
            <a:ext cx="5645727" cy="3679805"/>
          </a:xfrm>
          <a:prstGeom prst="rect">
            <a:avLst/>
          </a:prstGeom>
          <a:ln>
            <a:solidFill>
              <a:schemeClr val="tx1"/>
            </a:solidFill>
          </a:ln>
        </p:spPr>
      </p:pic>
      <p:sp>
        <p:nvSpPr>
          <p:cNvPr id="9" name="TextBox 8">
            <a:extLst>
              <a:ext uri="{FF2B5EF4-FFF2-40B4-BE49-F238E27FC236}">
                <a16:creationId xmlns:a16="http://schemas.microsoft.com/office/drawing/2014/main" id="{7A1314F6-5F07-4C1A-6EB2-EDABA36970BB}"/>
              </a:ext>
            </a:extLst>
          </p:cNvPr>
          <p:cNvSpPr txBox="1"/>
          <p:nvPr/>
        </p:nvSpPr>
        <p:spPr>
          <a:xfrm>
            <a:off x="5216236" y="4649096"/>
            <a:ext cx="2632364" cy="276999"/>
          </a:xfrm>
          <a:prstGeom prst="rect">
            <a:avLst/>
          </a:prstGeom>
          <a:noFill/>
        </p:spPr>
        <p:txBody>
          <a:bodyPr wrap="square" rtlCol="0">
            <a:spAutoFit/>
          </a:bodyPr>
          <a:lstStyle/>
          <a:p>
            <a:r>
              <a:rPr lang="en-IN" sz="1200" dirty="0"/>
              <a:t>The code itself Is ENCRYPTED…</a:t>
            </a:r>
          </a:p>
        </p:txBody>
      </p:sp>
      <p:sp>
        <p:nvSpPr>
          <p:cNvPr id="11" name="Rectangle: Rounded Corners 10">
            <a:extLst>
              <a:ext uri="{FF2B5EF4-FFF2-40B4-BE49-F238E27FC236}">
                <a16:creationId xmlns:a16="http://schemas.microsoft.com/office/drawing/2014/main" id="{5F420384-4AC4-48D4-5254-0C84AE21F81D}"/>
              </a:ext>
            </a:extLst>
          </p:cNvPr>
          <p:cNvSpPr/>
          <p:nvPr/>
        </p:nvSpPr>
        <p:spPr>
          <a:xfrm>
            <a:off x="4925291" y="4545993"/>
            <a:ext cx="2971800" cy="483207"/>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3C8974AD-7847-B092-B4FB-82C6BE884F90}"/>
              </a:ext>
            </a:extLst>
          </p:cNvPr>
          <p:cNvSpPr txBox="1"/>
          <p:nvPr/>
        </p:nvSpPr>
        <p:spPr>
          <a:xfrm>
            <a:off x="187036" y="2371696"/>
            <a:ext cx="2611582" cy="461665"/>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Watermark is resisted to 3</a:t>
            </a:r>
            <a:r>
              <a:rPr lang="en-IN" sz="1200" baseline="30000" dirty="0">
                <a:latin typeface="Times New Roman" panose="02020603050405020304" pitchFamily="18" charset="0"/>
                <a:cs typeface="Times New Roman" panose="02020603050405020304" pitchFamily="18" charset="0"/>
              </a:rPr>
              <a:t>rd</a:t>
            </a:r>
            <a:r>
              <a:rPr lang="en-IN" sz="1200" dirty="0">
                <a:latin typeface="Times New Roman" panose="02020603050405020304" pitchFamily="18" charset="0"/>
                <a:cs typeface="Times New Roman" panose="02020603050405020304" pitchFamily="18" charset="0"/>
              </a:rPr>
              <a:t> party breaches</a:t>
            </a:r>
          </a:p>
        </p:txBody>
      </p:sp>
      <p:cxnSp>
        <p:nvCxnSpPr>
          <p:cNvPr id="14" name="Straight Arrow Connector 13">
            <a:extLst>
              <a:ext uri="{FF2B5EF4-FFF2-40B4-BE49-F238E27FC236}">
                <a16:creationId xmlns:a16="http://schemas.microsoft.com/office/drawing/2014/main" id="{D9BC4D2E-46D0-49CB-4EF2-76EB30824599}"/>
              </a:ext>
            </a:extLst>
          </p:cNvPr>
          <p:cNvCxnSpPr>
            <a:stCxn id="11" idx="0"/>
          </p:cNvCxnSpPr>
          <p:nvPr/>
        </p:nvCxnSpPr>
        <p:spPr>
          <a:xfrm flipV="1">
            <a:off x="6411191" y="4273153"/>
            <a:ext cx="0" cy="27284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812B4AFE-813B-6A20-0509-32F7186C8B30}"/>
              </a:ext>
            </a:extLst>
          </p:cNvPr>
          <p:cNvCxnSpPr>
            <a:cxnSpLocks/>
            <a:stCxn id="6" idx="2"/>
          </p:cNvCxnSpPr>
          <p:nvPr/>
        </p:nvCxnSpPr>
        <p:spPr>
          <a:xfrm>
            <a:off x="1003156" y="1722561"/>
            <a:ext cx="0" cy="4318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9" name="Straight Arrow Connector 18">
            <a:extLst>
              <a:ext uri="{FF2B5EF4-FFF2-40B4-BE49-F238E27FC236}">
                <a16:creationId xmlns:a16="http://schemas.microsoft.com/office/drawing/2014/main" id="{45433DBD-7B9E-5CB1-0E77-BCC58FFD770E}"/>
              </a:ext>
            </a:extLst>
          </p:cNvPr>
          <p:cNvCxnSpPr>
            <a:cxnSpLocks/>
          </p:cNvCxnSpPr>
          <p:nvPr/>
        </p:nvCxnSpPr>
        <p:spPr>
          <a:xfrm flipV="1">
            <a:off x="1003156" y="2916382"/>
            <a:ext cx="0" cy="36021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4" name="Rectangle: Rounded Corners 23">
            <a:extLst>
              <a:ext uri="{FF2B5EF4-FFF2-40B4-BE49-F238E27FC236}">
                <a16:creationId xmlns:a16="http://schemas.microsoft.com/office/drawing/2014/main" id="{28923C7D-3C24-78FE-F880-417A281D3017}"/>
              </a:ext>
            </a:extLst>
          </p:cNvPr>
          <p:cNvSpPr/>
          <p:nvPr/>
        </p:nvSpPr>
        <p:spPr>
          <a:xfrm>
            <a:off x="288781" y="2371696"/>
            <a:ext cx="2343581" cy="475657"/>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5560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C026E-1E76-FF2C-2967-96CD9EC4F14C}"/>
              </a:ext>
            </a:extLst>
          </p:cNvPr>
          <p:cNvPicPr>
            <a:picLocks noChangeAspect="1"/>
          </p:cNvPicPr>
          <p:nvPr/>
        </p:nvPicPr>
        <p:blipFill rotWithShape="1">
          <a:blip r:embed="rId2"/>
          <a:srcRect l="9538" t="2574" r="7154" b="3857"/>
          <a:stretch/>
        </p:blipFill>
        <p:spPr>
          <a:xfrm>
            <a:off x="4475017" y="2596519"/>
            <a:ext cx="4592783" cy="2546981"/>
          </a:xfrm>
          <a:prstGeom prst="rect">
            <a:avLst/>
          </a:prstGeom>
        </p:spPr>
      </p:pic>
      <p:pic>
        <p:nvPicPr>
          <p:cNvPr id="7" name="Picture 6">
            <a:extLst>
              <a:ext uri="{FF2B5EF4-FFF2-40B4-BE49-F238E27FC236}">
                <a16:creationId xmlns:a16="http://schemas.microsoft.com/office/drawing/2014/main" id="{2E6A78F4-59B7-C7FA-0CD3-62B4578B7627}"/>
              </a:ext>
            </a:extLst>
          </p:cNvPr>
          <p:cNvPicPr>
            <a:picLocks noChangeAspect="1"/>
          </p:cNvPicPr>
          <p:nvPr/>
        </p:nvPicPr>
        <p:blipFill rotWithShape="1">
          <a:blip r:embed="rId3"/>
          <a:srcRect l="9638" t="2734" r="7448" b="4337"/>
          <a:stretch/>
        </p:blipFill>
        <p:spPr>
          <a:xfrm>
            <a:off x="83127" y="0"/>
            <a:ext cx="4602511" cy="2546981"/>
          </a:xfrm>
          <a:prstGeom prst="rect">
            <a:avLst/>
          </a:prstGeom>
        </p:spPr>
      </p:pic>
      <p:sp>
        <p:nvSpPr>
          <p:cNvPr id="8" name="TextBox 7">
            <a:extLst>
              <a:ext uri="{FF2B5EF4-FFF2-40B4-BE49-F238E27FC236}">
                <a16:creationId xmlns:a16="http://schemas.microsoft.com/office/drawing/2014/main" id="{6823E6C7-AA77-2B4E-55D1-4110D9D0B75B}"/>
              </a:ext>
            </a:extLst>
          </p:cNvPr>
          <p:cNvSpPr txBox="1"/>
          <p:nvPr/>
        </p:nvSpPr>
        <p:spPr>
          <a:xfrm>
            <a:off x="658090" y="3608399"/>
            <a:ext cx="3241964" cy="52322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Placement of PRN watermarked image in the audio facilitated by Spectral masking</a:t>
            </a:r>
          </a:p>
        </p:txBody>
      </p:sp>
      <p:sp>
        <p:nvSpPr>
          <p:cNvPr id="18" name="Rectangle: Rounded Corners 17">
            <a:extLst>
              <a:ext uri="{FF2B5EF4-FFF2-40B4-BE49-F238E27FC236}">
                <a16:creationId xmlns:a16="http://schemas.microsoft.com/office/drawing/2014/main" id="{B8D2D83D-CB12-017C-8FF2-81FD3DBB6489}"/>
              </a:ext>
            </a:extLst>
          </p:cNvPr>
          <p:cNvSpPr/>
          <p:nvPr/>
        </p:nvSpPr>
        <p:spPr>
          <a:xfrm>
            <a:off x="658090" y="3582172"/>
            <a:ext cx="3241964" cy="57567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E1321BBA-6363-2E55-9116-D7EAE27AC939}"/>
              </a:ext>
            </a:extLst>
          </p:cNvPr>
          <p:cNvCxnSpPr>
            <a:cxnSpLocks/>
          </p:cNvCxnSpPr>
          <p:nvPr/>
        </p:nvCxnSpPr>
        <p:spPr>
          <a:xfrm flipV="1">
            <a:off x="2384382" y="2802061"/>
            <a:ext cx="0" cy="68235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0C33DC04-C9B3-17DE-C329-6185F877BFD9}"/>
              </a:ext>
            </a:extLst>
          </p:cNvPr>
          <p:cNvCxnSpPr>
            <a:cxnSpLocks/>
          </p:cNvCxnSpPr>
          <p:nvPr/>
        </p:nvCxnSpPr>
        <p:spPr>
          <a:xfrm flipH="1">
            <a:off x="3539836" y="4520024"/>
            <a:ext cx="83820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1238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2066D5-91D4-444C-A933-44D3211E8908}"/>
              </a:ext>
            </a:extLst>
          </p:cNvPr>
          <p:cNvSpPr>
            <a:spLocks noGrp="1"/>
          </p:cNvSpPr>
          <p:nvPr>
            <p:ph type="title"/>
          </p:nvPr>
        </p:nvSpPr>
        <p:spPr>
          <a:xfrm>
            <a:off x="482600" y="1273628"/>
            <a:ext cx="2971546" cy="3387270"/>
          </a:xfrm>
        </p:spPr>
        <p:txBody>
          <a:bodyPr anchor="t">
            <a:normAutofit/>
          </a:bodyPr>
          <a:lstStyle/>
          <a:p>
            <a:r>
              <a:rPr lang="en-IN" sz="2700" dirty="0">
                <a:latin typeface="Times New Roman" panose="02020603050405020304" pitchFamily="18" charset="0"/>
                <a:cs typeface="Times New Roman" panose="02020603050405020304" pitchFamily="18" charset="0"/>
              </a:rPr>
              <a:t>Target Problem</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11576"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126517"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4495" y="-190253"/>
            <a:ext cx="1370729" cy="1032742"/>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990350" y="316610"/>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B21E2E2C-C62E-47D3-A3FF-90AB4C40B768}"/>
              </a:ext>
            </a:extLst>
          </p:cNvPr>
          <p:cNvSpPr>
            <a:spLocks noGrp="1"/>
          </p:cNvSpPr>
          <p:nvPr>
            <p:ph type="body" idx="1"/>
          </p:nvPr>
        </p:nvSpPr>
        <p:spPr>
          <a:xfrm>
            <a:off x="3802515" y="1273627"/>
            <a:ext cx="4858884" cy="3387271"/>
          </a:xfrm>
        </p:spPr>
        <p:txBody>
          <a:bodyPr>
            <a:normAutofit/>
          </a:bodyPr>
          <a:lstStyle/>
          <a:p>
            <a:r>
              <a:rPr lang="en-IN" sz="1500" dirty="0">
                <a:latin typeface="Times New Roman" panose="02020603050405020304" pitchFamily="18" charset="0"/>
                <a:cs typeface="Times New Roman" panose="02020603050405020304" pitchFamily="18" charset="0"/>
              </a:rPr>
              <a:t>Through this project, the problem of third party breaching when a signal is intercepted or a “pirate attack” is made is being solved. This is basically to reduce the illegal reproductions that the pirates do by manipulating the underlying data within a signal. As the title of the project suggests, audio signals have been taken into consideration and through a MATLAB code a digital image is superimposed in signal as watermark which can be retrieved at the destination.</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567" y="4586625"/>
            <a:ext cx="1120885"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5472" y="4839857"/>
            <a:ext cx="611178"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8107361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3E42C8-E8F6-633F-9FB9-AE4CE382281E}"/>
              </a:ext>
            </a:extLst>
          </p:cNvPr>
          <p:cNvPicPr>
            <a:picLocks noChangeAspect="1"/>
          </p:cNvPicPr>
          <p:nvPr/>
        </p:nvPicPr>
        <p:blipFill>
          <a:blip r:embed="rId2"/>
          <a:stretch>
            <a:fillRect/>
          </a:stretch>
        </p:blipFill>
        <p:spPr>
          <a:xfrm>
            <a:off x="0" y="0"/>
            <a:ext cx="4717473" cy="2329252"/>
          </a:xfrm>
          <a:prstGeom prst="rect">
            <a:avLst/>
          </a:prstGeom>
        </p:spPr>
      </p:pic>
      <p:pic>
        <p:nvPicPr>
          <p:cNvPr id="7" name="Picture 6">
            <a:extLst>
              <a:ext uri="{FF2B5EF4-FFF2-40B4-BE49-F238E27FC236}">
                <a16:creationId xmlns:a16="http://schemas.microsoft.com/office/drawing/2014/main" id="{DAF79971-6AF9-F48C-CB06-BCA6DA453DE3}"/>
              </a:ext>
            </a:extLst>
          </p:cNvPr>
          <p:cNvPicPr>
            <a:picLocks noChangeAspect="1"/>
          </p:cNvPicPr>
          <p:nvPr/>
        </p:nvPicPr>
        <p:blipFill>
          <a:blip r:embed="rId3"/>
          <a:stretch>
            <a:fillRect/>
          </a:stretch>
        </p:blipFill>
        <p:spPr>
          <a:xfrm>
            <a:off x="4209553" y="2702699"/>
            <a:ext cx="4835063" cy="2387312"/>
          </a:xfrm>
          <a:prstGeom prst="rect">
            <a:avLst/>
          </a:prstGeom>
        </p:spPr>
      </p:pic>
      <p:sp>
        <p:nvSpPr>
          <p:cNvPr id="10" name="TextBox 9">
            <a:extLst>
              <a:ext uri="{FF2B5EF4-FFF2-40B4-BE49-F238E27FC236}">
                <a16:creationId xmlns:a16="http://schemas.microsoft.com/office/drawing/2014/main" id="{2B6E70A1-C15E-31C7-A71A-50061E456B3A}"/>
              </a:ext>
            </a:extLst>
          </p:cNvPr>
          <p:cNvSpPr txBox="1"/>
          <p:nvPr/>
        </p:nvSpPr>
        <p:spPr>
          <a:xfrm>
            <a:off x="737754" y="3419301"/>
            <a:ext cx="3241964" cy="95410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Different watermarks have different spectral graphs post PRN sequencing which makes COPYING the watermark during transmission worthless….</a:t>
            </a:r>
          </a:p>
        </p:txBody>
      </p:sp>
      <p:cxnSp>
        <p:nvCxnSpPr>
          <p:cNvPr id="12" name="Straight Arrow Connector 11">
            <a:extLst>
              <a:ext uri="{FF2B5EF4-FFF2-40B4-BE49-F238E27FC236}">
                <a16:creationId xmlns:a16="http://schemas.microsoft.com/office/drawing/2014/main" id="{298A46C4-0EE6-DA25-6184-5E0453D49D17}"/>
              </a:ext>
            </a:extLst>
          </p:cNvPr>
          <p:cNvCxnSpPr>
            <a:cxnSpLocks/>
          </p:cNvCxnSpPr>
          <p:nvPr/>
        </p:nvCxnSpPr>
        <p:spPr>
          <a:xfrm>
            <a:off x="2396836" y="2702699"/>
            <a:ext cx="0" cy="6050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EE153A5B-74E1-BC1E-A640-637901E07C18}"/>
              </a:ext>
            </a:extLst>
          </p:cNvPr>
          <p:cNvSpPr txBox="1"/>
          <p:nvPr/>
        </p:nvSpPr>
        <p:spPr>
          <a:xfrm>
            <a:off x="2251982" y="1760767"/>
            <a:ext cx="3241964"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Sample 1</a:t>
            </a:r>
          </a:p>
        </p:txBody>
      </p:sp>
      <p:sp>
        <p:nvSpPr>
          <p:cNvPr id="15" name="TextBox 14">
            <a:extLst>
              <a:ext uri="{FF2B5EF4-FFF2-40B4-BE49-F238E27FC236}">
                <a16:creationId xmlns:a16="http://schemas.microsoft.com/office/drawing/2014/main" id="{B9F8685D-AE3C-249B-5135-164D2A752FA1}"/>
              </a:ext>
            </a:extLst>
          </p:cNvPr>
          <p:cNvSpPr txBox="1"/>
          <p:nvPr/>
        </p:nvSpPr>
        <p:spPr>
          <a:xfrm>
            <a:off x="6477617" y="4515392"/>
            <a:ext cx="3241964" cy="307777"/>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Sample 2</a:t>
            </a:r>
          </a:p>
        </p:txBody>
      </p:sp>
      <p:cxnSp>
        <p:nvCxnSpPr>
          <p:cNvPr id="16" name="Straight Arrow Connector 15">
            <a:extLst>
              <a:ext uri="{FF2B5EF4-FFF2-40B4-BE49-F238E27FC236}">
                <a16:creationId xmlns:a16="http://schemas.microsoft.com/office/drawing/2014/main" id="{9D9F48AD-7D6D-0136-CE39-F200D82CF1E0}"/>
              </a:ext>
            </a:extLst>
          </p:cNvPr>
          <p:cNvCxnSpPr>
            <a:cxnSpLocks/>
          </p:cNvCxnSpPr>
          <p:nvPr/>
        </p:nvCxnSpPr>
        <p:spPr>
          <a:xfrm flipH="1">
            <a:off x="3684195" y="4601485"/>
            <a:ext cx="80702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8" name="Rectangle: Rounded Corners 17">
            <a:extLst>
              <a:ext uri="{FF2B5EF4-FFF2-40B4-BE49-F238E27FC236}">
                <a16:creationId xmlns:a16="http://schemas.microsoft.com/office/drawing/2014/main" id="{EA6148CA-C8F9-0D0C-C561-14B8B1C4DAF1}"/>
              </a:ext>
            </a:extLst>
          </p:cNvPr>
          <p:cNvSpPr/>
          <p:nvPr/>
        </p:nvSpPr>
        <p:spPr>
          <a:xfrm>
            <a:off x="756865" y="3392977"/>
            <a:ext cx="3190009" cy="1006753"/>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012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103824" y="0"/>
            <a:ext cx="9040175"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Result</a:t>
            </a:r>
            <a:endParaRPr sz="2400" dirty="0">
              <a:latin typeface="Times New Roman"/>
              <a:ea typeface="Times New Roman"/>
              <a:cs typeface="Times New Roman"/>
              <a:sym typeface="Times New Roman"/>
            </a:endParaRPr>
          </a:p>
        </p:txBody>
      </p:sp>
      <p:sp>
        <p:nvSpPr>
          <p:cNvPr id="236" name="Google Shape;236;p40"/>
          <p:cNvSpPr txBox="1">
            <a:spLocks noGrp="1"/>
          </p:cNvSpPr>
          <p:nvPr>
            <p:ph type="body" idx="1"/>
          </p:nvPr>
        </p:nvSpPr>
        <p:spPr>
          <a:xfrm>
            <a:off x="103825" y="734775"/>
            <a:ext cx="8913300" cy="4197443"/>
          </a:xfrm>
          <a:prstGeom prst="rect">
            <a:avLst/>
          </a:prstGeom>
        </p:spPr>
        <p:txBody>
          <a:bodyPr spcFirstLastPara="1" wrap="square" lIns="68575" tIns="34275" rIns="68575" bIns="34275" anchor="t" anchorCtr="0">
            <a:noAutofit/>
          </a:bodyPr>
          <a:lstStyle/>
          <a:p>
            <a:pPr marL="0" lvl="0" indent="0" algn="just" rtl="0">
              <a:lnSpc>
                <a:spcPct val="115000"/>
              </a:lnSpc>
              <a:spcBef>
                <a:spcPts val="0"/>
              </a:spcBef>
              <a:spcAft>
                <a:spcPts val="0"/>
              </a:spcAft>
              <a:buNone/>
            </a:pPr>
            <a:endParaRPr sz="1200" dirty="0">
              <a:latin typeface="Times New Roman" panose="02020603050405020304" pitchFamily="18" charset="0"/>
              <a:ea typeface="Arial"/>
              <a:cs typeface="Times New Roman" panose="02020603050405020304" pitchFamily="18" charset="0"/>
              <a:sym typeface="Arial"/>
            </a:endParaRPr>
          </a:p>
          <a:p>
            <a:pPr marL="171450" indent="-171450" algn="just">
              <a:lnSpc>
                <a:spcPct val="115000"/>
              </a:lnSpc>
              <a:spcBef>
                <a:spcPts val="0"/>
              </a:spcBef>
            </a:pPr>
            <a:r>
              <a:rPr lang="en" sz="1200" dirty="0">
                <a:latin typeface="Times New Roman" panose="02020603050405020304" pitchFamily="18" charset="0"/>
                <a:ea typeface="Arial"/>
                <a:cs typeface="Times New Roman" panose="02020603050405020304" pitchFamily="18" charset="0"/>
                <a:sym typeface="Arial"/>
              </a:rPr>
              <a:t>Therefore after analyzing the previous outputs and studying their disadvantages it is observed that using digital watermarking of audio signals for enhanced signal protection is indeed one of the most convenient ways to go about the problem statement of audio encryption. </a:t>
            </a:r>
          </a:p>
          <a:p>
            <a:pPr marL="0" lvl="0" indent="0" algn="just" rtl="0">
              <a:lnSpc>
                <a:spcPct val="115000"/>
              </a:lnSpc>
              <a:spcBef>
                <a:spcPts val="0"/>
              </a:spcBef>
              <a:spcAft>
                <a:spcPts val="0"/>
              </a:spcAft>
              <a:buNone/>
            </a:pPr>
            <a:endParaRPr lang="en" sz="1200" dirty="0">
              <a:latin typeface="Times New Roman" panose="02020603050405020304" pitchFamily="18" charset="0"/>
              <a:ea typeface="Arial"/>
              <a:cs typeface="Times New Roman" panose="02020603050405020304" pitchFamily="18" charset="0"/>
              <a:sym typeface="Arial"/>
            </a:endParaRPr>
          </a:p>
          <a:p>
            <a:pPr marL="171450" indent="-171450" algn="just">
              <a:lnSpc>
                <a:spcPct val="115000"/>
              </a:lnSpc>
              <a:spcBef>
                <a:spcPts val="0"/>
              </a:spcBef>
            </a:pPr>
            <a:r>
              <a:rPr lang="en" sz="1200" dirty="0">
                <a:latin typeface="Times New Roman" panose="02020603050405020304" pitchFamily="18" charset="0"/>
                <a:ea typeface="Arial"/>
                <a:cs typeface="Times New Roman" panose="02020603050405020304" pitchFamily="18" charset="0"/>
                <a:sym typeface="Arial"/>
              </a:rPr>
              <a:t>An inference is drawn that using this form of audio encryption solves all the 4 disadvantages mentioned in the overlapping method of encryption. For starters not anyone who gets the encrypted audio can decode the audio as the sender has the numbers required to decrypt and extract the watermark. </a:t>
            </a:r>
          </a:p>
          <a:p>
            <a:pPr marL="0" lvl="0" indent="0" algn="just" rtl="0">
              <a:lnSpc>
                <a:spcPct val="115000"/>
              </a:lnSpc>
              <a:spcBef>
                <a:spcPts val="0"/>
              </a:spcBef>
              <a:spcAft>
                <a:spcPts val="0"/>
              </a:spcAft>
              <a:buNone/>
            </a:pPr>
            <a:endParaRPr lang="en" sz="1200" dirty="0">
              <a:latin typeface="Times New Roman" panose="02020603050405020304" pitchFamily="18" charset="0"/>
              <a:ea typeface="Arial"/>
              <a:cs typeface="Times New Roman" panose="02020603050405020304" pitchFamily="18" charset="0"/>
              <a:sym typeface="Arial"/>
            </a:endParaRPr>
          </a:p>
          <a:p>
            <a:pPr marL="171450" indent="-171450" algn="just">
              <a:lnSpc>
                <a:spcPct val="115000"/>
              </a:lnSpc>
              <a:spcBef>
                <a:spcPts val="0"/>
              </a:spcBef>
            </a:pPr>
            <a:r>
              <a:rPr lang="en" sz="1200" dirty="0">
                <a:latin typeface="Times New Roman" panose="02020603050405020304" pitchFamily="18" charset="0"/>
                <a:ea typeface="Arial"/>
                <a:cs typeface="Times New Roman" panose="02020603050405020304" pitchFamily="18" charset="0"/>
                <a:sym typeface="Arial"/>
              </a:rPr>
              <a:t>Secondly the sender has total control over the encryption which was not possible in the traditional encryption methods. </a:t>
            </a:r>
          </a:p>
          <a:p>
            <a:pPr marL="0" lvl="0" indent="0" algn="just" rtl="0">
              <a:lnSpc>
                <a:spcPct val="115000"/>
              </a:lnSpc>
              <a:spcBef>
                <a:spcPts val="0"/>
              </a:spcBef>
              <a:spcAft>
                <a:spcPts val="0"/>
              </a:spcAft>
              <a:buNone/>
            </a:pPr>
            <a:endParaRPr lang="en" sz="1200" dirty="0">
              <a:latin typeface="Times New Roman" panose="02020603050405020304" pitchFamily="18" charset="0"/>
              <a:ea typeface="Arial"/>
              <a:cs typeface="Times New Roman" panose="02020603050405020304" pitchFamily="18" charset="0"/>
              <a:sym typeface="Arial"/>
            </a:endParaRPr>
          </a:p>
          <a:p>
            <a:pPr marL="171450" indent="-171450" algn="just">
              <a:lnSpc>
                <a:spcPct val="115000"/>
              </a:lnSpc>
              <a:spcBef>
                <a:spcPts val="0"/>
              </a:spcBef>
            </a:pPr>
            <a:r>
              <a:rPr lang="en-US" sz="1200" dirty="0">
                <a:latin typeface="Times New Roman" panose="02020603050405020304" pitchFamily="18" charset="0"/>
                <a:ea typeface="Arial"/>
                <a:cs typeface="Times New Roman" panose="02020603050405020304" pitchFamily="18" charset="0"/>
                <a:sym typeface="Arial"/>
              </a:rPr>
              <a:t>And lastly the integrity of the original audio signal stays preserved and does not get out of sync or phase, so if we want to send the audio file to a 3rd party we can do so with the watermarked audio intact.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9925" y="0"/>
            <a:ext cx="347913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400" dirty="0">
                <a:latin typeface="Times New Roman"/>
                <a:ea typeface="Times New Roman"/>
                <a:cs typeface="Times New Roman"/>
                <a:sym typeface="Times New Roman"/>
              </a:rPr>
              <a:t>contd…</a:t>
            </a:r>
            <a:endParaRPr sz="1200" i="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0001219-E41C-49FF-90FB-EAABAF06C3DE}"/>
              </a:ext>
            </a:extLst>
          </p:cNvPr>
          <p:cNvPicPr>
            <a:picLocks noChangeAspect="1"/>
          </p:cNvPicPr>
          <p:nvPr/>
        </p:nvPicPr>
        <p:blipFill>
          <a:blip r:embed="rId3"/>
          <a:stretch>
            <a:fillRect/>
          </a:stretch>
        </p:blipFill>
        <p:spPr>
          <a:xfrm>
            <a:off x="4097678" y="0"/>
            <a:ext cx="5046322" cy="5143500"/>
          </a:xfrm>
          <a:prstGeom prst="rect">
            <a:avLst/>
          </a:prstGeom>
        </p:spPr>
      </p:pic>
      <p:graphicFrame>
        <p:nvGraphicFramePr>
          <p:cNvPr id="4" name="Table 2">
            <a:extLst>
              <a:ext uri="{FF2B5EF4-FFF2-40B4-BE49-F238E27FC236}">
                <a16:creationId xmlns:a16="http://schemas.microsoft.com/office/drawing/2014/main" id="{6EBE7AF1-0FB3-41B6-8343-7B3DB18646E9}"/>
              </a:ext>
            </a:extLst>
          </p:cNvPr>
          <p:cNvGraphicFramePr>
            <a:graphicFrameLocks noGrp="1"/>
          </p:cNvGraphicFramePr>
          <p:nvPr>
            <p:extLst>
              <p:ext uri="{D42A27DB-BD31-4B8C-83A1-F6EECF244321}">
                <p14:modId xmlns:p14="http://schemas.microsoft.com/office/powerpoint/2010/main" val="2983879983"/>
              </p:ext>
            </p:extLst>
          </p:nvPr>
        </p:nvGraphicFramePr>
        <p:xfrm>
          <a:off x="39925" y="782783"/>
          <a:ext cx="4057754" cy="4215752"/>
        </p:xfrm>
        <a:graphic>
          <a:graphicData uri="http://schemas.openxmlformats.org/drawingml/2006/table">
            <a:tbl>
              <a:tblPr firstRow="1" bandRow="1">
                <a:tableStyleId>{13E7A5E7-BBC3-468A-8A2E-F7CFD30ECC9A}</a:tableStyleId>
              </a:tblPr>
              <a:tblGrid>
                <a:gridCol w="1012049">
                  <a:extLst>
                    <a:ext uri="{9D8B030D-6E8A-4147-A177-3AD203B41FA5}">
                      <a16:colId xmlns:a16="http://schemas.microsoft.com/office/drawing/2014/main" val="1487116505"/>
                    </a:ext>
                  </a:extLst>
                </a:gridCol>
                <a:gridCol w="1015235">
                  <a:extLst>
                    <a:ext uri="{9D8B030D-6E8A-4147-A177-3AD203B41FA5}">
                      <a16:colId xmlns:a16="http://schemas.microsoft.com/office/drawing/2014/main" val="1688205709"/>
                    </a:ext>
                  </a:extLst>
                </a:gridCol>
                <a:gridCol w="1015235">
                  <a:extLst>
                    <a:ext uri="{9D8B030D-6E8A-4147-A177-3AD203B41FA5}">
                      <a16:colId xmlns:a16="http://schemas.microsoft.com/office/drawing/2014/main" val="118705066"/>
                    </a:ext>
                  </a:extLst>
                </a:gridCol>
                <a:gridCol w="1015235">
                  <a:extLst>
                    <a:ext uri="{9D8B030D-6E8A-4147-A177-3AD203B41FA5}">
                      <a16:colId xmlns:a16="http://schemas.microsoft.com/office/drawing/2014/main" val="2019158334"/>
                    </a:ext>
                  </a:extLst>
                </a:gridCol>
              </a:tblGrid>
              <a:tr h="476433">
                <a:tc>
                  <a:txBody>
                    <a:bodyPr/>
                    <a:lstStyle/>
                    <a:p>
                      <a:r>
                        <a:rPr lang="en-IN" sz="1050" b="1" dirty="0">
                          <a:latin typeface="Times New Roman" panose="02020603050405020304" pitchFamily="18" charset="0"/>
                          <a:cs typeface="Times New Roman" panose="02020603050405020304" pitchFamily="18" charset="0"/>
                        </a:rPr>
                        <a:t>PARAMETER</a:t>
                      </a:r>
                    </a:p>
                  </a:txBody>
                  <a:tcPr/>
                </a:tc>
                <a:tc>
                  <a:txBody>
                    <a:bodyPr/>
                    <a:lstStyle/>
                    <a:p>
                      <a:r>
                        <a:rPr lang="en-IN" sz="1050" b="1" dirty="0">
                          <a:latin typeface="Times New Roman" panose="02020603050405020304" pitchFamily="18" charset="0"/>
                          <a:cs typeface="Times New Roman" panose="02020603050405020304" pitchFamily="18" charset="0"/>
                        </a:rPr>
                        <a:t>EXPECTED</a:t>
                      </a:r>
                    </a:p>
                  </a:txBody>
                  <a:tcPr/>
                </a:tc>
                <a:tc>
                  <a:txBody>
                    <a:bodyPr/>
                    <a:lstStyle/>
                    <a:p>
                      <a:r>
                        <a:rPr lang="en-IN" sz="1050" b="1" dirty="0">
                          <a:latin typeface="Times New Roman" panose="02020603050405020304" pitchFamily="18" charset="0"/>
                          <a:cs typeface="Times New Roman" panose="02020603050405020304" pitchFamily="18" charset="0"/>
                        </a:rPr>
                        <a:t>ACTUAL</a:t>
                      </a:r>
                    </a:p>
                  </a:txBody>
                  <a:tcPr/>
                </a:tc>
                <a:tc>
                  <a:txBody>
                    <a:bodyPr/>
                    <a:lstStyle/>
                    <a:p>
                      <a:r>
                        <a:rPr lang="en-IN" sz="1050" b="1" dirty="0">
                          <a:latin typeface="Times New Roman" panose="02020603050405020304" pitchFamily="18" charset="0"/>
                          <a:cs typeface="Times New Roman" panose="02020603050405020304" pitchFamily="18" charset="0"/>
                        </a:rPr>
                        <a:t>TESTED ON</a:t>
                      </a:r>
                    </a:p>
                  </a:txBody>
                  <a:tcPr/>
                </a:tc>
                <a:extLst>
                  <a:ext uri="{0D108BD9-81ED-4DB2-BD59-A6C34878D82A}">
                    <a16:rowId xmlns:a16="http://schemas.microsoft.com/office/drawing/2014/main" val="458830923"/>
                  </a:ext>
                </a:extLst>
              </a:tr>
              <a:tr h="1203459">
                <a:tc>
                  <a:txBody>
                    <a:bodyPr/>
                    <a:lstStyle/>
                    <a:p>
                      <a:r>
                        <a:rPr lang="en-IN" sz="1050" dirty="0">
                          <a:latin typeface="Times New Roman" panose="02020603050405020304" pitchFamily="18" charset="0"/>
                          <a:cs typeface="Times New Roman" panose="02020603050405020304" pitchFamily="18" charset="0"/>
                        </a:rPr>
                        <a:t>ISP Packet Loss</a:t>
                      </a:r>
                    </a:p>
                  </a:txBody>
                  <a:tcPr/>
                </a:tc>
                <a:tc>
                  <a:txBody>
                    <a:bodyPr/>
                    <a:lstStyle/>
                    <a:p>
                      <a:pPr marL="0" indent="0">
                        <a:buFont typeface="Arial" panose="020B0604020202020204" pitchFamily="34" charset="0"/>
                        <a:buNone/>
                      </a:pPr>
                      <a:r>
                        <a:rPr lang="en-IN"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Max 228 Bytes </a:t>
                      </a:r>
                      <a:r>
                        <a:rPr lang="en-IN" sz="1050" b="0" i="0" dirty="0">
                          <a:solidFill>
                            <a:srgbClr val="000000"/>
                          </a:solidFill>
                          <a:effectLst/>
                          <a:latin typeface="Times New Roman" panose="02020603050405020304" pitchFamily="18" charset="0"/>
                          <a:cs typeface="Times New Roman" panose="02020603050405020304" pitchFamily="18" charset="0"/>
                        </a:rPr>
                        <a:t>in 5 Seconds</a:t>
                      </a:r>
                    </a:p>
                  </a:txBody>
                  <a:tcPr/>
                </a:tc>
                <a:tc>
                  <a:txBody>
                    <a:bodyPr/>
                    <a:lstStyle/>
                    <a:p>
                      <a:r>
                        <a:rPr lang="en-IN" sz="1050" dirty="0">
                          <a:latin typeface="Times New Roman" panose="02020603050405020304" pitchFamily="18" charset="0"/>
                          <a:cs typeface="Times New Roman" panose="02020603050405020304" pitchFamily="18" charset="0"/>
                        </a:rPr>
                        <a:t>144 bytes in 10 seconds</a:t>
                      </a:r>
                    </a:p>
                  </a:txBody>
                  <a:tcPr/>
                </a:tc>
                <a:tc>
                  <a:txBody>
                    <a:bodyPr/>
                    <a:lstStyle/>
                    <a:p>
                      <a:r>
                        <a:rPr lang="en-IN" sz="1050" dirty="0">
                          <a:latin typeface="Times New Roman" panose="02020603050405020304" pitchFamily="18" charset="0"/>
                          <a:cs typeface="Times New Roman" panose="02020603050405020304" pitchFamily="18" charset="0"/>
                          <a:hlinkClick r:id="rId4"/>
                        </a:rPr>
                        <a:t>https://packetlosstest.com</a:t>
                      </a:r>
                      <a:endParaRPr lang="en-IN" sz="1050"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7554361"/>
                  </a:ext>
                </a:extLst>
              </a:tr>
              <a:tr h="773652">
                <a:tc>
                  <a:txBody>
                    <a:bodyPr/>
                    <a:lstStyle/>
                    <a:p>
                      <a:r>
                        <a:rPr lang="en-IN" sz="1050" dirty="0">
                          <a:latin typeface="Times New Roman" panose="02020603050405020304" pitchFamily="18" charset="0"/>
                          <a:cs typeface="Times New Roman" panose="02020603050405020304" pitchFamily="18" charset="0"/>
                        </a:rPr>
                        <a:t>Latency</a:t>
                      </a:r>
                    </a:p>
                  </a:txBody>
                  <a:tcPr/>
                </a:tc>
                <a:tc>
                  <a:txBody>
                    <a:bodyPr/>
                    <a:lstStyle/>
                    <a:p>
                      <a:r>
                        <a:rPr lang="en-IN" sz="1050" dirty="0">
                          <a:latin typeface="Times New Roman" panose="02020603050405020304" pitchFamily="18" charset="0"/>
                          <a:cs typeface="Times New Roman" panose="02020603050405020304" pitchFamily="18" charset="0"/>
                        </a:rPr>
                        <a:t>80ms - 100ms</a:t>
                      </a:r>
                    </a:p>
                  </a:txBody>
                  <a:tcPr/>
                </a:tc>
                <a:tc>
                  <a:txBody>
                    <a:bodyPr/>
                    <a:lstStyle/>
                    <a:p>
                      <a:r>
                        <a:rPr lang="en-IN" sz="1050" dirty="0">
                          <a:latin typeface="Times New Roman" panose="02020603050405020304" pitchFamily="18" charset="0"/>
                          <a:cs typeface="Times New Roman" panose="02020603050405020304" pitchFamily="18" charset="0"/>
                        </a:rPr>
                        <a:t>87ms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50" dirty="0">
                          <a:latin typeface="Times New Roman" panose="02020603050405020304" pitchFamily="18" charset="0"/>
                          <a:cs typeface="Times New Roman" panose="02020603050405020304" pitchFamily="18" charset="0"/>
                          <a:hlinkClick r:id="rId5"/>
                        </a:rPr>
                        <a:t>https://superpowered.com/weblatency</a:t>
                      </a:r>
                      <a:r>
                        <a:rPr lang="en-IN" sz="105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626351285"/>
                  </a:ext>
                </a:extLst>
              </a:tr>
              <a:tr h="773652">
                <a:tc>
                  <a:txBody>
                    <a:bodyPr/>
                    <a:lstStyle/>
                    <a:p>
                      <a:r>
                        <a:rPr lang="en-IN" sz="1050" dirty="0">
                          <a:latin typeface="Times New Roman" panose="02020603050405020304" pitchFamily="18" charset="0"/>
                          <a:cs typeface="Times New Roman" panose="02020603050405020304" pitchFamily="18" charset="0"/>
                        </a:rPr>
                        <a:t>Delay</a:t>
                      </a:r>
                    </a:p>
                  </a:txBody>
                  <a:tcPr/>
                </a:tc>
                <a:tc>
                  <a:txBody>
                    <a:bodyPr/>
                    <a:lstStyle/>
                    <a:p>
                      <a:r>
                        <a:rPr lang="en-IN" sz="1050" b="0" i="0" dirty="0">
                          <a:solidFill>
                            <a:srgbClr val="000000"/>
                          </a:solidFill>
                          <a:effectLst/>
                          <a:latin typeface="Times New Roman" panose="02020603050405020304" pitchFamily="18" charset="0"/>
                          <a:cs typeface="Times New Roman" panose="02020603050405020304" pitchFamily="18" charset="0"/>
                        </a:rPr>
                        <a:t>24 Milliseconds</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20 milliseconds</a:t>
                      </a:r>
                    </a:p>
                  </a:txBody>
                  <a:tcPr/>
                </a:tc>
                <a:tc>
                  <a:txBody>
                    <a:bodyPr/>
                    <a:lstStyle/>
                    <a:p>
                      <a:r>
                        <a:rPr lang="en-IN" sz="1050" dirty="0">
                          <a:latin typeface="Times New Roman" panose="02020603050405020304" pitchFamily="18" charset="0"/>
                          <a:cs typeface="Times New Roman" panose="02020603050405020304" pitchFamily="18" charset="0"/>
                          <a:hlinkClick r:id="rId4"/>
                        </a:rPr>
                        <a:t>https://packetlosstest.com</a:t>
                      </a:r>
                      <a:r>
                        <a:rPr lang="en-IN" sz="105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341786252"/>
                  </a:ext>
                </a:extLst>
              </a:tr>
              <a:tr h="988556">
                <a:tc>
                  <a:txBody>
                    <a:bodyPr/>
                    <a:lstStyle/>
                    <a:p>
                      <a:r>
                        <a:rPr lang="en-IN" sz="1050" dirty="0">
                          <a:latin typeface="Times New Roman" panose="02020603050405020304" pitchFamily="18" charset="0"/>
                          <a:cs typeface="Times New Roman" panose="02020603050405020304" pitchFamily="18" charset="0"/>
                        </a:rPr>
                        <a:t>Distortion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50" dirty="0">
                          <a:latin typeface="Times New Roman" panose="02020603050405020304" pitchFamily="18" charset="0"/>
                          <a:cs typeface="Times New Roman" panose="02020603050405020304" pitchFamily="18" charset="0"/>
                        </a:rPr>
                        <a:t>7%</a:t>
                      </a:r>
                    </a:p>
                  </a:txBody>
                  <a:tcPr/>
                </a:tc>
                <a:tc>
                  <a:txBody>
                    <a:bodyPr/>
                    <a:lstStyle/>
                    <a:p>
                      <a:r>
                        <a:rPr lang="en-IN" sz="1050" dirty="0">
                          <a:latin typeface="Times New Roman" panose="02020603050405020304" pitchFamily="18" charset="0"/>
                          <a:cs typeface="Times New Roman" panose="02020603050405020304" pitchFamily="18" charset="0"/>
                        </a:rPr>
                        <a:t>6%</a:t>
                      </a:r>
                    </a:p>
                  </a:txBody>
                  <a:tcPr/>
                </a:tc>
                <a:tc>
                  <a:txBody>
                    <a:bodyPr/>
                    <a:lstStyle/>
                    <a:p>
                      <a:r>
                        <a:rPr lang="en-US" sz="1050" i="0" dirty="0">
                          <a:latin typeface="Times New Roman" panose="02020603050405020304" pitchFamily="18" charset="0"/>
                          <a:cs typeface="Times New Roman" panose="02020603050405020304" pitchFamily="18" charset="0"/>
                        </a:rPr>
                        <a:t>No test available (needs manual monitoring)</a:t>
                      </a:r>
                      <a:endParaRPr lang="en-IN" sz="105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5819118"/>
                  </a:ext>
                </a:extLst>
              </a:tr>
            </a:tbl>
          </a:graphicData>
        </a:graphic>
      </p:graphicFrame>
    </p:spTree>
    <p:extLst>
      <p:ext uri="{BB962C8B-B14F-4D97-AF65-F5344CB8AC3E}">
        <p14:creationId xmlns:p14="http://schemas.microsoft.com/office/powerpoint/2010/main" val="1732410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07D692-F8C4-4D53-B564-F038AE36D811}"/>
              </a:ext>
            </a:extLst>
          </p:cNvPr>
          <p:cNvSpPr>
            <a:spLocks noGrp="1"/>
          </p:cNvSpPr>
          <p:nvPr>
            <p:ph type="title"/>
          </p:nvPr>
        </p:nvSpPr>
        <p:spPr>
          <a:xfrm>
            <a:off x="482600" y="241300"/>
            <a:ext cx="3728158" cy="851803"/>
          </a:xfrm>
        </p:spPr>
        <p:txBody>
          <a:bodyPr>
            <a:normAutofit/>
          </a:bodyPr>
          <a:lstStyle/>
          <a:p>
            <a:r>
              <a:rPr lang="en-IN" sz="2700" dirty="0">
                <a:latin typeface="Times New Roman" panose="02020603050405020304" pitchFamily="18" charset="0"/>
                <a:cs typeface="Times New Roman" panose="02020603050405020304" pitchFamily="18" charset="0"/>
              </a:rPr>
              <a:t>Project </a:t>
            </a:r>
            <a:r>
              <a:rPr lang="en-IN" sz="2400" dirty="0">
                <a:latin typeface="Times New Roman" panose="02020603050405020304" pitchFamily="18" charset="0"/>
                <a:cs typeface="Times New Roman" panose="02020603050405020304" pitchFamily="18" charset="0"/>
              </a:rPr>
              <a:t>Applications</a:t>
            </a:r>
          </a:p>
        </p:txBody>
      </p:sp>
      <p:sp>
        <p:nvSpPr>
          <p:cNvPr id="3" name="Text Placeholder 2">
            <a:extLst>
              <a:ext uri="{FF2B5EF4-FFF2-40B4-BE49-F238E27FC236}">
                <a16:creationId xmlns:a16="http://schemas.microsoft.com/office/drawing/2014/main" id="{083E7D4F-822D-4E9A-8135-CCB9EFF1A01C}"/>
              </a:ext>
            </a:extLst>
          </p:cNvPr>
          <p:cNvSpPr>
            <a:spLocks noGrp="1"/>
          </p:cNvSpPr>
          <p:nvPr>
            <p:ph type="body" idx="1"/>
          </p:nvPr>
        </p:nvSpPr>
        <p:spPr>
          <a:xfrm>
            <a:off x="482601" y="1337235"/>
            <a:ext cx="3728157" cy="3295487"/>
          </a:xfrm>
        </p:spPr>
        <p:txBody>
          <a:bodyPr>
            <a:normAutofit/>
          </a:bodyPr>
          <a:lstStyle/>
          <a:p>
            <a:r>
              <a:rPr lang="en-IN" sz="1500" dirty="0">
                <a:latin typeface="Times New Roman" panose="02020603050405020304" pitchFamily="18" charset="0"/>
                <a:cs typeface="Times New Roman" panose="02020603050405020304" pitchFamily="18" charset="0"/>
              </a:rPr>
              <a:t>The Digital Watermarking has got a wide range of applications. Some of them are as follows:</a:t>
            </a:r>
          </a:p>
          <a:p>
            <a:pPr>
              <a:buFont typeface="+mj-lt"/>
              <a:buAutoNum type="arabicPeriod"/>
            </a:pPr>
            <a:endParaRPr lang="en-IN" sz="1500" dirty="0">
              <a:latin typeface="Times New Roman" panose="02020603050405020304" pitchFamily="18" charset="0"/>
              <a:cs typeface="Times New Roman" panose="02020603050405020304" pitchFamily="18" charset="0"/>
            </a:endParaRPr>
          </a:p>
          <a:p>
            <a:pPr>
              <a:buFont typeface="+mj-lt"/>
              <a:buAutoNum type="arabicPeriod"/>
            </a:pPr>
            <a:r>
              <a:rPr lang="en-IN" sz="1500" dirty="0">
                <a:latin typeface="Times New Roman" panose="02020603050405020304" pitchFamily="18" charset="0"/>
                <a:cs typeface="Times New Roman" panose="02020603050405020304" pitchFamily="18" charset="0"/>
              </a:rPr>
              <a:t>Copyright Protection</a:t>
            </a:r>
          </a:p>
          <a:p>
            <a:pPr>
              <a:buFont typeface="+mj-lt"/>
              <a:buAutoNum type="arabicPeriod"/>
            </a:pPr>
            <a:r>
              <a:rPr lang="en-IN" sz="1500" dirty="0">
                <a:latin typeface="Times New Roman" panose="02020603050405020304" pitchFamily="18" charset="0"/>
                <a:cs typeface="Times New Roman" panose="02020603050405020304" pitchFamily="18" charset="0"/>
              </a:rPr>
              <a:t>Source Tracking (different recipients get differently watermarked content)</a:t>
            </a:r>
          </a:p>
          <a:p>
            <a:pPr>
              <a:buFont typeface="+mj-lt"/>
              <a:buAutoNum type="arabicPeriod"/>
            </a:pPr>
            <a:r>
              <a:rPr lang="en-IN" sz="1500" dirty="0">
                <a:latin typeface="Times New Roman" panose="02020603050405020304" pitchFamily="18" charset="0"/>
                <a:cs typeface="Times New Roman" panose="02020603050405020304" pitchFamily="18" charset="0"/>
              </a:rPr>
              <a:t>Broadcast Monitoring</a:t>
            </a:r>
          </a:p>
          <a:p>
            <a:pPr>
              <a:buFont typeface="+mj-lt"/>
              <a:buAutoNum type="arabicPeriod"/>
            </a:pPr>
            <a:r>
              <a:rPr lang="en-IN" sz="1500" dirty="0">
                <a:latin typeface="Times New Roman" panose="02020603050405020304" pitchFamily="18" charset="0"/>
                <a:cs typeface="Times New Roman" panose="02020603050405020304" pitchFamily="18" charset="0"/>
              </a:rPr>
              <a:t>Video Authentication</a:t>
            </a:r>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6320" y="3827443"/>
            <a:ext cx="1513185"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0937" y="4296531"/>
            <a:ext cx="364184"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926202-4994-44AC-95FC-7B390E3EFFC9}"/>
              </a:ext>
            </a:extLst>
          </p:cNvPr>
          <p:cNvPicPr>
            <a:picLocks noChangeAspect="1"/>
          </p:cNvPicPr>
          <p:nvPr/>
        </p:nvPicPr>
        <p:blipFill>
          <a:blip r:embed="rId2"/>
          <a:stretch>
            <a:fillRect/>
          </a:stretch>
        </p:blipFill>
        <p:spPr>
          <a:xfrm>
            <a:off x="4693359" y="587729"/>
            <a:ext cx="3968040" cy="3968040"/>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1040" y="0"/>
            <a:ext cx="822960" cy="82296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922079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6"/>
        <p:cNvGrpSpPr/>
        <p:nvPr/>
      </p:nvGrpSpPr>
      <p:grpSpPr>
        <a:xfrm>
          <a:off x="0" y="0"/>
          <a:ext cx="0" cy="0"/>
          <a:chOff x="0" y="0"/>
          <a:chExt cx="0" cy="0"/>
        </a:xfrm>
      </p:grpSpPr>
      <p:sp>
        <p:nvSpPr>
          <p:cNvPr id="3" name="Google Shape;223;p38">
            <a:extLst>
              <a:ext uri="{FF2B5EF4-FFF2-40B4-BE49-F238E27FC236}">
                <a16:creationId xmlns:a16="http://schemas.microsoft.com/office/drawing/2014/main" id="{2137E74E-01FD-4719-B832-6CC3F1DABC53}"/>
              </a:ext>
            </a:extLst>
          </p:cNvPr>
          <p:cNvSpPr txBox="1">
            <a:spLocks/>
          </p:cNvSpPr>
          <p:nvPr/>
        </p:nvSpPr>
        <p:spPr>
          <a:xfrm>
            <a:off x="628649" y="218317"/>
            <a:ext cx="7886699" cy="699516"/>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2400" kern="1200" dirty="0">
                <a:solidFill>
                  <a:schemeClr val="tx1"/>
                </a:solidFill>
                <a:latin typeface="Times New Roman" panose="02020603050405020304" pitchFamily="18" charset="0"/>
                <a:ea typeface="+mj-ea"/>
                <a:cs typeface="Times New Roman" panose="02020603050405020304" pitchFamily="18" charset="0"/>
                <a:sym typeface="Times New Roman"/>
              </a:rPr>
              <a:t>Work</a:t>
            </a:r>
            <a:r>
              <a:rPr lang="en-US" sz="3800" kern="1200" dirty="0">
                <a:solidFill>
                  <a:schemeClr val="tx1"/>
                </a:solidFill>
                <a:latin typeface="+mj-lt"/>
                <a:ea typeface="+mj-ea"/>
                <a:cs typeface="+mj-cs"/>
                <a:sym typeface="Times New Roman"/>
              </a:rPr>
              <a:t> </a:t>
            </a:r>
            <a:r>
              <a:rPr lang="en-US" sz="2400" kern="1200" dirty="0">
                <a:solidFill>
                  <a:schemeClr val="tx1"/>
                </a:solidFill>
                <a:latin typeface="Times New Roman" panose="02020603050405020304" pitchFamily="18" charset="0"/>
                <a:ea typeface="+mj-ea"/>
                <a:cs typeface="Times New Roman" panose="02020603050405020304" pitchFamily="18" charset="0"/>
                <a:sym typeface="Times New Roman"/>
              </a:rPr>
              <a:t>Plan</a:t>
            </a:r>
          </a:p>
        </p:txBody>
      </p:sp>
      <p:graphicFrame>
        <p:nvGraphicFramePr>
          <p:cNvPr id="247" name="Google Shape;247;p42"/>
          <p:cNvGraphicFramePr/>
          <p:nvPr>
            <p:extLst>
              <p:ext uri="{D42A27DB-BD31-4B8C-83A1-F6EECF244321}">
                <p14:modId xmlns:p14="http://schemas.microsoft.com/office/powerpoint/2010/main" val="3415178012"/>
              </p:ext>
            </p:extLst>
          </p:nvPr>
        </p:nvGraphicFramePr>
        <p:xfrm>
          <a:off x="1236368" y="1397850"/>
          <a:ext cx="6671264" cy="3330566"/>
        </p:xfrm>
        <a:graphic>
          <a:graphicData uri="http://schemas.openxmlformats.org/drawingml/2006/table">
            <a:tbl>
              <a:tblPr firstRow="1" firstCol="1" bandRow="1">
                <a:tableStyleId>{69012ECD-51FC-41F1-AA8D-1B2483CD663E}</a:tableStyleId>
              </a:tblPr>
              <a:tblGrid>
                <a:gridCol w="646923">
                  <a:extLst>
                    <a:ext uri="{9D8B030D-6E8A-4147-A177-3AD203B41FA5}">
                      <a16:colId xmlns:a16="http://schemas.microsoft.com/office/drawing/2014/main" val="20000"/>
                    </a:ext>
                  </a:extLst>
                </a:gridCol>
                <a:gridCol w="3064219">
                  <a:extLst>
                    <a:ext uri="{9D8B030D-6E8A-4147-A177-3AD203B41FA5}">
                      <a16:colId xmlns:a16="http://schemas.microsoft.com/office/drawing/2014/main" val="20001"/>
                    </a:ext>
                  </a:extLst>
                </a:gridCol>
                <a:gridCol w="1465393">
                  <a:extLst>
                    <a:ext uri="{9D8B030D-6E8A-4147-A177-3AD203B41FA5}">
                      <a16:colId xmlns:a16="http://schemas.microsoft.com/office/drawing/2014/main" val="20002"/>
                    </a:ext>
                  </a:extLst>
                </a:gridCol>
                <a:gridCol w="1494729">
                  <a:extLst>
                    <a:ext uri="{9D8B030D-6E8A-4147-A177-3AD203B41FA5}">
                      <a16:colId xmlns:a16="http://schemas.microsoft.com/office/drawing/2014/main" val="20003"/>
                    </a:ext>
                  </a:extLst>
                </a:gridCol>
              </a:tblGrid>
              <a:tr h="231017">
                <a:tc>
                  <a:txBody>
                    <a:bodyPr/>
                    <a:lstStyle/>
                    <a:p>
                      <a:pPr marL="0" marR="0" lvl="0" indent="0" algn="ctr" rtl="0">
                        <a:lnSpc>
                          <a:spcPct val="107000"/>
                        </a:lnSpc>
                        <a:spcBef>
                          <a:spcPts val="0"/>
                        </a:spcBef>
                        <a:spcAft>
                          <a:spcPts val="0"/>
                        </a:spcAft>
                        <a:buNone/>
                      </a:pPr>
                      <a:r>
                        <a:rPr lang="en-IN" sz="1300" b="1" u="none" strike="noStrike" cap="none">
                          <a:solidFill>
                            <a:schemeClr val="bg1"/>
                          </a:solidFill>
                          <a:sym typeface="Arial"/>
                        </a:rPr>
                        <a:t>S .No</a:t>
                      </a:r>
                      <a:endParaRPr lang="en-IN" sz="1300" b="1" u="none" strike="noStrike" cap="none">
                        <a:solidFill>
                          <a:schemeClr val="bg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None/>
                      </a:pPr>
                      <a:r>
                        <a:rPr lang="en-IN" sz="1300" b="1" u="none" strike="noStrike" cap="none">
                          <a:solidFill>
                            <a:schemeClr val="bg1"/>
                          </a:solidFill>
                          <a:sym typeface="Arial"/>
                        </a:rPr>
                        <a:t>Nature Of Work</a:t>
                      </a:r>
                      <a:endParaRPr lang="en-IN" sz="1300" b="1" u="none" strike="noStrike" cap="none">
                        <a:solidFill>
                          <a:schemeClr val="bg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None/>
                      </a:pPr>
                      <a:r>
                        <a:rPr lang="en-IN" sz="1300" b="1" u="none" strike="noStrike" cap="none">
                          <a:solidFill>
                            <a:schemeClr val="bg1"/>
                          </a:solidFill>
                          <a:sym typeface="Arial"/>
                        </a:rPr>
                        <a:t>Schedule</a:t>
                      </a:r>
                      <a:endParaRPr lang="en-IN" sz="1300" b="1">
                        <a:solidFill>
                          <a:schemeClr val="bg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None/>
                      </a:pPr>
                      <a:r>
                        <a:rPr lang="en-IN" sz="1300" b="1" u="none" strike="noStrike" cap="none">
                          <a:solidFill>
                            <a:schemeClr val="bg1"/>
                          </a:solidFill>
                          <a:sym typeface="Arial"/>
                        </a:rPr>
                        <a:t>Status</a:t>
                      </a:r>
                      <a:endParaRPr lang="en-IN" sz="1300" b="1">
                        <a:solidFill>
                          <a:schemeClr val="bg1"/>
                        </a:solidFill>
                        <a:latin typeface="Times New Roman" panose="02020603050405020304" pitchFamily="18" charset="0"/>
                        <a:ea typeface="Arial"/>
                        <a:cs typeface="Times New Roman" panose="02020603050405020304" pitchFamily="18" charset="0"/>
                        <a:sym typeface="Arial"/>
                      </a:endParaRPr>
                    </a:p>
                  </a:txBody>
                  <a:tcPr marL="47653" marR="47653" marT="0" marB="0"/>
                </a:tc>
                <a:extLst>
                  <a:ext uri="{0D108BD9-81ED-4DB2-BD59-A6C34878D82A}">
                    <a16:rowId xmlns:a16="http://schemas.microsoft.com/office/drawing/2014/main" val="10000"/>
                  </a:ext>
                </a:extLst>
              </a:tr>
              <a:tr h="231253">
                <a:tc>
                  <a:txBody>
                    <a:bodyPr/>
                    <a:lstStyle/>
                    <a:p>
                      <a:pPr marL="0" marR="0" lvl="0" indent="0" algn="ctr" rtl="0">
                        <a:lnSpc>
                          <a:spcPct val="107000"/>
                        </a:lnSpc>
                        <a:spcBef>
                          <a:spcPts val="0"/>
                        </a:spcBef>
                        <a:spcAft>
                          <a:spcPts val="0"/>
                        </a:spcAft>
                        <a:buNone/>
                      </a:pPr>
                      <a:r>
                        <a:rPr lang="en" sz="1300" u="none" strike="noStrike" cap="none">
                          <a:solidFill>
                            <a:schemeClr val="dk1"/>
                          </a:solidFill>
                          <a:sym typeface="Arial"/>
                        </a:rPr>
                        <a:t>1</a:t>
                      </a:r>
                      <a:endParaRPr lang="en" sz="1300">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None/>
                      </a:pPr>
                      <a:r>
                        <a:rPr lang="en-IN" sz="1300" u="none" strike="noStrike" cap="none">
                          <a:sym typeface="Times New Roman"/>
                        </a:rPr>
                        <a:t>Literature Survey</a:t>
                      </a:r>
                      <a:endParaRPr lang="en-IN"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47653" marR="47653" marT="0" marB="0"/>
                </a:tc>
                <a:tc rowSpan="2">
                  <a:txBody>
                    <a:bodyPr/>
                    <a:lstStyle/>
                    <a:p>
                      <a:pPr marL="0" lvl="0" indent="0" algn="ctr" rtl="0">
                        <a:lnSpc>
                          <a:spcPct val="107000"/>
                        </a:lnSpc>
                        <a:spcBef>
                          <a:spcPts val="0"/>
                        </a:spcBef>
                        <a:spcAft>
                          <a:spcPts val="0"/>
                        </a:spcAft>
                        <a:buNone/>
                      </a:pPr>
                      <a:r>
                        <a:rPr lang="en-IN" sz="1300">
                          <a:solidFill>
                            <a:schemeClr val="dk1"/>
                          </a:solidFill>
                          <a:sym typeface="Times New Roman"/>
                        </a:rPr>
                        <a:t>January 2022</a:t>
                      </a:r>
                      <a:endParaRPr lang="en-IN" sz="130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47653" marR="47653" marT="0" marB="0" anchor="ctr"/>
                </a:tc>
                <a:tc rowSpan="2">
                  <a:txBody>
                    <a:bodyPr/>
                    <a:lstStyle/>
                    <a:p>
                      <a:pPr marL="0" lvl="0" indent="0" algn="ctr" rtl="0">
                        <a:spcBef>
                          <a:spcPts val="0"/>
                        </a:spcBef>
                        <a:spcAft>
                          <a:spcPts val="0"/>
                        </a:spcAft>
                        <a:buNone/>
                      </a:pPr>
                      <a:r>
                        <a:rPr lang="en" sz="1300" b="0" u="sng">
                          <a:sym typeface="Arial"/>
                        </a:rPr>
                        <a:t>Completed</a:t>
                      </a:r>
                      <a:endParaRPr lang="en" sz="1300" b="0" u="sng">
                        <a:latin typeface="Times New Roman" panose="02020603050405020304" pitchFamily="18" charset="0"/>
                        <a:cs typeface="Times New Roman" panose="02020603050405020304" pitchFamily="18" charset="0"/>
                        <a:sym typeface="Arial"/>
                      </a:endParaRPr>
                    </a:p>
                  </a:txBody>
                  <a:tcPr marL="47653" marR="47653" marT="0" marB="0" anchor="ctr"/>
                </a:tc>
                <a:extLst>
                  <a:ext uri="{0D108BD9-81ED-4DB2-BD59-A6C34878D82A}">
                    <a16:rowId xmlns:a16="http://schemas.microsoft.com/office/drawing/2014/main" val="10001"/>
                  </a:ext>
                </a:extLst>
              </a:tr>
              <a:tr h="442793">
                <a:tc>
                  <a:txBody>
                    <a:bodyPr/>
                    <a:lstStyle/>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r>
                        <a:rPr lang="en" sz="1300">
                          <a:solidFill>
                            <a:schemeClr val="dk1"/>
                          </a:solidFill>
                          <a:sym typeface="Arial"/>
                        </a:rPr>
                        <a:t>2</a:t>
                      </a:r>
                      <a:endParaRPr lang="en" sz="130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lvl="0" indent="0" algn="ctr" rtl="0">
                        <a:lnSpc>
                          <a:spcPct val="107000"/>
                        </a:lnSpc>
                        <a:spcBef>
                          <a:spcPts val="0"/>
                        </a:spcBef>
                        <a:spcAft>
                          <a:spcPts val="0"/>
                        </a:spcAft>
                        <a:buNone/>
                      </a:pPr>
                      <a:r>
                        <a:rPr lang="en-US" sz="1300">
                          <a:sym typeface="Times New Roman"/>
                        </a:rPr>
                        <a:t>Identification of basic Facilities for project.</a:t>
                      </a:r>
                      <a:endParaRPr lang="en-US" sz="1300">
                        <a:latin typeface="Times New Roman" panose="02020603050405020304" pitchFamily="18" charset="0"/>
                        <a:ea typeface="Times New Roman"/>
                        <a:cs typeface="Times New Roman" panose="02020603050405020304" pitchFamily="18" charset="0"/>
                        <a:sym typeface="Times New Roman"/>
                      </a:endParaRPr>
                    </a:p>
                  </a:txBody>
                  <a:tcPr marL="47653" marR="47653" marT="0" marB="0"/>
                </a:tc>
                <a:tc vMerge="1">
                  <a:txBody>
                    <a:bodyPr/>
                    <a:lstStyle/>
                    <a:p>
                      <a:endParaRPr lang="en-US"/>
                    </a:p>
                  </a:txBody>
                  <a:tcPr/>
                </a:tc>
                <a:tc vMerge="1">
                  <a:txBody>
                    <a:bodyPr/>
                    <a:lstStyle/>
                    <a:p>
                      <a:pPr marL="0" lvl="0" indent="0" algn="ctr" rtl="0">
                        <a:spcBef>
                          <a:spcPts val="0"/>
                        </a:spcBef>
                        <a:spcAft>
                          <a:spcPts val="0"/>
                        </a:spcAft>
                        <a:buNone/>
                      </a:pPr>
                      <a:r>
                        <a:rPr lang="en" sz="1100" b="1" u="sng" dirty="0">
                          <a:sym typeface="Arial"/>
                        </a:rPr>
                        <a:t>Completed</a:t>
                      </a:r>
                      <a:endParaRPr sz="1100" b="1" u="sng" dirty="0">
                        <a:latin typeface="Arial"/>
                        <a:ea typeface="Arial"/>
                        <a:cs typeface="Arial"/>
                        <a:sym typeface="Arial"/>
                      </a:endParaRPr>
                    </a:p>
                  </a:txBody>
                  <a:tcPr marL="51425" marR="51425" marT="0" marB="0" anchor="ctr"/>
                </a:tc>
                <a:extLst>
                  <a:ext uri="{0D108BD9-81ED-4DB2-BD59-A6C34878D82A}">
                    <a16:rowId xmlns:a16="http://schemas.microsoft.com/office/drawing/2014/main" val="10002"/>
                  </a:ext>
                </a:extLst>
              </a:tr>
              <a:tr h="231253">
                <a:tc>
                  <a:txBody>
                    <a:bodyPr/>
                    <a:lstStyle/>
                    <a:p>
                      <a:pPr marL="0" marR="0" lvl="0" indent="0" algn="ctr" rtl="0">
                        <a:lnSpc>
                          <a:spcPct val="107000"/>
                        </a:lnSpc>
                        <a:spcBef>
                          <a:spcPts val="0"/>
                        </a:spcBef>
                        <a:spcAft>
                          <a:spcPts val="0"/>
                        </a:spcAft>
                        <a:buNone/>
                      </a:pPr>
                      <a:r>
                        <a:rPr lang="en" sz="1300">
                          <a:solidFill>
                            <a:schemeClr val="dk1"/>
                          </a:solidFill>
                          <a:sym typeface="Arial"/>
                        </a:rPr>
                        <a:t>3</a:t>
                      </a:r>
                      <a:endParaRPr lang="en" sz="1300">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None/>
                      </a:pPr>
                      <a:r>
                        <a:rPr lang="en-IN" sz="1300">
                          <a:sym typeface="Times New Roman"/>
                        </a:rPr>
                        <a:t>Audio Classification</a:t>
                      </a:r>
                      <a:endParaRPr lang="en-IN" sz="1300" i="1">
                        <a:latin typeface="Times New Roman" panose="02020603050405020304" pitchFamily="18" charset="0"/>
                        <a:ea typeface="Times New Roman"/>
                        <a:cs typeface="Times New Roman" panose="02020603050405020304" pitchFamily="18" charset="0"/>
                        <a:sym typeface="Times New Roman"/>
                      </a:endParaRPr>
                    </a:p>
                  </a:txBody>
                  <a:tcPr marL="47653" marR="47653" marT="0" marB="0"/>
                </a:tc>
                <a:tc rowSpan="2">
                  <a:txBody>
                    <a:bodyPr/>
                    <a:lstStyle/>
                    <a:p>
                      <a:pPr marL="0" lvl="0" indent="0" algn="ctr" rtl="0">
                        <a:spcBef>
                          <a:spcPts val="0"/>
                        </a:spcBef>
                        <a:spcAft>
                          <a:spcPts val="0"/>
                        </a:spcAft>
                        <a:buNone/>
                      </a:pPr>
                      <a:r>
                        <a:rPr lang="en-IN" sz="1300">
                          <a:solidFill>
                            <a:schemeClr val="dk1"/>
                          </a:solidFill>
                          <a:sym typeface="Times New Roman"/>
                        </a:rPr>
                        <a:t>February 2022</a:t>
                      </a:r>
                      <a:endParaRPr lang="en-IN" sz="130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47653" marR="47653" marT="0" marB="0" anchor="ctr"/>
                </a:tc>
                <a:tc rowSpan="2">
                  <a:txBody>
                    <a:bodyPr/>
                    <a:lstStyle/>
                    <a:p>
                      <a:pPr marL="0" lvl="0" indent="0" algn="ctr" rtl="0">
                        <a:spcBef>
                          <a:spcPts val="0"/>
                        </a:spcBef>
                        <a:spcAft>
                          <a:spcPts val="0"/>
                        </a:spcAft>
                        <a:buNone/>
                      </a:pPr>
                      <a:r>
                        <a:rPr lang="en" sz="1300" b="0" u="sng">
                          <a:sym typeface="Arial"/>
                        </a:rPr>
                        <a:t>Completed</a:t>
                      </a:r>
                      <a:endParaRPr lang="en" sz="1300" b="0" u="sng">
                        <a:latin typeface="Times New Roman" panose="02020603050405020304" pitchFamily="18" charset="0"/>
                        <a:cs typeface="Times New Roman" panose="02020603050405020304" pitchFamily="18" charset="0"/>
                        <a:sym typeface="Arial"/>
                      </a:endParaRPr>
                    </a:p>
                  </a:txBody>
                  <a:tcPr marL="47653" marR="47653" marT="0" marB="0" anchor="ctr"/>
                </a:tc>
                <a:extLst>
                  <a:ext uri="{0D108BD9-81ED-4DB2-BD59-A6C34878D82A}">
                    <a16:rowId xmlns:a16="http://schemas.microsoft.com/office/drawing/2014/main" val="10003"/>
                  </a:ext>
                </a:extLst>
              </a:tr>
              <a:tr h="654332">
                <a:tc>
                  <a:txBody>
                    <a:bodyPr/>
                    <a:lstStyle/>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r>
                        <a:rPr lang="en" sz="1300">
                          <a:solidFill>
                            <a:schemeClr val="dk1"/>
                          </a:solidFill>
                          <a:sym typeface="Arial"/>
                        </a:rPr>
                        <a:t>4</a:t>
                      </a:r>
                      <a:endParaRPr lang="en" sz="1300">
                        <a:solidFill>
                          <a:schemeClr val="dk1"/>
                        </a:solidFill>
                        <a:latin typeface="Times New Roman" panose="02020603050405020304" pitchFamily="18" charset="0"/>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Clr>
                          <a:schemeClr val="dk1"/>
                        </a:buClr>
                        <a:buSzPts val="1200"/>
                        <a:buFont typeface="Times New Roman"/>
                        <a:buNone/>
                      </a:pPr>
                      <a:endParaRPr lang="en-IN" sz="1300">
                        <a:sym typeface="Times New Roman"/>
                      </a:endParaRPr>
                    </a:p>
                    <a:p>
                      <a:pPr marL="0" marR="0" lvl="0" indent="0" algn="ctr" rtl="0">
                        <a:lnSpc>
                          <a:spcPct val="107000"/>
                        </a:lnSpc>
                        <a:spcBef>
                          <a:spcPts val="0"/>
                        </a:spcBef>
                        <a:spcAft>
                          <a:spcPts val="0"/>
                        </a:spcAft>
                        <a:buClr>
                          <a:schemeClr val="dk1"/>
                        </a:buClr>
                        <a:buSzPts val="1200"/>
                        <a:buFont typeface="Times New Roman"/>
                        <a:buNone/>
                      </a:pPr>
                      <a:endParaRPr lang="en-IN" sz="1300">
                        <a:sym typeface="Times New Roman"/>
                      </a:endParaRPr>
                    </a:p>
                    <a:p>
                      <a:pPr marL="0" marR="0" lvl="0" indent="0" algn="ctr" rtl="0">
                        <a:lnSpc>
                          <a:spcPct val="107000"/>
                        </a:lnSpc>
                        <a:spcBef>
                          <a:spcPts val="0"/>
                        </a:spcBef>
                        <a:spcAft>
                          <a:spcPts val="0"/>
                        </a:spcAft>
                        <a:buClr>
                          <a:schemeClr val="dk1"/>
                        </a:buClr>
                        <a:buSzPts val="1200"/>
                        <a:buFont typeface="Times New Roman"/>
                        <a:buNone/>
                      </a:pPr>
                      <a:r>
                        <a:rPr lang="en-IN" sz="1300">
                          <a:sym typeface="Times New Roman"/>
                        </a:rPr>
                        <a:t>Algorithmic Study</a:t>
                      </a:r>
                      <a:endParaRPr lang="en-IN" sz="1300">
                        <a:latin typeface="Times New Roman" panose="02020603050405020304" pitchFamily="18" charset="0"/>
                        <a:cs typeface="Times New Roman" panose="02020603050405020304" pitchFamily="18" charset="0"/>
                        <a:sym typeface="Times New Roman"/>
                      </a:endParaRPr>
                    </a:p>
                  </a:txBody>
                  <a:tcPr marL="47653" marR="47653" marT="0" marB="0"/>
                </a:tc>
                <a:tc vMerge="1">
                  <a:txBody>
                    <a:bodyPr/>
                    <a:lstStyle/>
                    <a:p>
                      <a:endParaRPr lang="en-US"/>
                    </a:p>
                  </a:txBody>
                  <a:tcPr/>
                </a:tc>
                <a:tc vMerge="1">
                  <a:txBody>
                    <a:bodyPr/>
                    <a:lstStyle/>
                    <a:p>
                      <a:pPr marL="0" lvl="0" indent="0" algn="ctr" rtl="0">
                        <a:spcBef>
                          <a:spcPts val="0"/>
                        </a:spcBef>
                        <a:spcAft>
                          <a:spcPts val="0"/>
                        </a:spcAft>
                        <a:buNone/>
                      </a:pPr>
                      <a:r>
                        <a:rPr lang="en" sz="1100" b="1" u="sng" dirty="0">
                          <a:sym typeface="Arial"/>
                        </a:rPr>
                        <a:t>Completed</a:t>
                      </a:r>
                      <a:endParaRPr sz="1100" dirty="0">
                        <a:latin typeface="Arial"/>
                        <a:ea typeface="Arial"/>
                        <a:cs typeface="Arial"/>
                        <a:sym typeface="Arial"/>
                      </a:endParaRPr>
                    </a:p>
                  </a:txBody>
                  <a:tcPr marL="51425" marR="51425" marT="0" marB="0" anchor="ctr"/>
                </a:tc>
                <a:extLst>
                  <a:ext uri="{0D108BD9-81ED-4DB2-BD59-A6C34878D82A}">
                    <a16:rowId xmlns:a16="http://schemas.microsoft.com/office/drawing/2014/main" val="10004"/>
                  </a:ext>
                </a:extLst>
              </a:tr>
              <a:tr h="442793">
                <a:tc>
                  <a:txBody>
                    <a:bodyPr/>
                    <a:lstStyle/>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r>
                        <a:rPr lang="en" sz="1300">
                          <a:solidFill>
                            <a:schemeClr val="dk1"/>
                          </a:solidFill>
                          <a:sym typeface="Arial"/>
                        </a:rPr>
                        <a:t>5</a:t>
                      </a:r>
                      <a:endParaRPr lang="en" sz="1300">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lvl="0" indent="0" algn="ctr" rtl="0">
                        <a:lnSpc>
                          <a:spcPct val="107000"/>
                        </a:lnSpc>
                        <a:spcBef>
                          <a:spcPts val="0"/>
                        </a:spcBef>
                        <a:spcAft>
                          <a:spcPts val="0"/>
                        </a:spcAft>
                        <a:buClr>
                          <a:schemeClr val="dk1"/>
                        </a:buClr>
                        <a:buFont typeface="Arial"/>
                        <a:buNone/>
                      </a:pPr>
                      <a:endParaRPr lang="en-IN" sz="1300">
                        <a:sym typeface="Times New Roman"/>
                      </a:endParaRPr>
                    </a:p>
                    <a:p>
                      <a:pPr marL="0" lvl="0" indent="0" algn="ctr" rtl="0">
                        <a:lnSpc>
                          <a:spcPct val="107000"/>
                        </a:lnSpc>
                        <a:spcBef>
                          <a:spcPts val="0"/>
                        </a:spcBef>
                        <a:spcAft>
                          <a:spcPts val="0"/>
                        </a:spcAft>
                        <a:buClr>
                          <a:schemeClr val="dk1"/>
                        </a:buClr>
                        <a:buFont typeface="Arial"/>
                        <a:buNone/>
                      </a:pPr>
                      <a:r>
                        <a:rPr lang="en-IN" sz="1300">
                          <a:sym typeface="Times New Roman"/>
                        </a:rPr>
                        <a:t>Digital Watermarking</a:t>
                      </a:r>
                      <a:endParaRPr lang="en-IN" sz="1300">
                        <a:latin typeface="Times New Roman" panose="02020603050405020304" pitchFamily="18" charset="0"/>
                        <a:cs typeface="Times New Roman" panose="02020603050405020304" pitchFamily="18" charset="0"/>
                        <a:sym typeface="Times New Roman"/>
                      </a:endParaRPr>
                    </a:p>
                  </a:txBody>
                  <a:tcPr marL="47653" marR="47653" marT="0" marB="0"/>
                </a:tc>
                <a:tc rowSpan="3">
                  <a:txBody>
                    <a:bodyPr/>
                    <a:lstStyle/>
                    <a:p>
                      <a:pPr marL="0" lvl="0" indent="0" algn="ctr" rtl="0">
                        <a:spcBef>
                          <a:spcPts val="0"/>
                        </a:spcBef>
                        <a:spcAft>
                          <a:spcPts val="0"/>
                        </a:spcAft>
                        <a:buNone/>
                      </a:pPr>
                      <a:r>
                        <a:rPr lang="en-IN" sz="1300">
                          <a:solidFill>
                            <a:schemeClr val="dk1"/>
                          </a:solidFill>
                          <a:sym typeface="Times New Roman"/>
                        </a:rPr>
                        <a:t>March 2022</a:t>
                      </a:r>
                      <a:endParaRPr lang="en-IN" sz="130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47653" marR="47653" marT="0" marB="0" anchor="ctr"/>
                </a:tc>
                <a:tc rowSpan="3">
                  <a:txBody>
                    <a:bodyPr/>
                    <a:lstStyle/>
                    <a:p>
                      <a:pPr marL="0" lvl="0" indent="0" algn="ctr" rtl="0">
                        <a:spcBef>
                          <a:spcPts val="0"/>
                        </a:spcBef>
                        <a:spcAft>
                          <a:spcPts val="0"/>
                        </a:spcAft>
                        <a:buClr>
                          <a:schemeClr val="dk1"/>
                        </a:buClr>
                        <a:buSzPts val="1100"/>
                        <a:buFont typeface="Arial"/>
                        <a:buNone/>
                      </a:pPr>
                      <a:r>
                        <a:rPr lang="en" sz="1300" b="0" u="sng">
                          <a:sym typeface="Arial"/>
                        </a:rPr>
                        <a:t>Completed</a:t>
                      </a:r>
                      <a:endParaRPr lang="en" sz="1300" b="0" u="sng">
                        <a:latin typeface="Times New Roman" panose="02020603050405020304" pitchFamily="18" charset="0"/>
                        <a:cs typeface="Times New Roman" panose="02020603050405020304" pitchFamily="18" charset="0"/>
                        <a:sym typeface="Arial"/>
                      </a:endParaRPr>
                    </a:p>
                  </a:txBody>
                  <a:tcPr marL="47653" marR="47653" marT="0" marB="0" anchor="ctr"/>
                </a:tc>
                <a:extLst>
                  <a:ext uri="{0D108BD9-81ED-4DB2-BD59-A6C34878D82A}">
                    <a16:rowId xmlns:a16="http://schemas.microsoft.com/office/drawing/2014/main" val="10006"/>
                  </a:ext>
                </a:extLst>
              </a:tr>
              <a:tr h="654332">
                <a:tc>
                  <a:txBody>
                    <a:bodyPr/>
                    <a:lstStyle/>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r>
                        <a:rPr lang="en" sz="1300">
                          <a:solidFill>
                            <a:schemeClr val="dk1"/>
                          </a:solidFill>
                          <a:sym typeface="Arial"/>
                        </a:rPr>
                        <a:t>6</a:t>
                      </a:r>
                      <a:endParaRPr lang="en" sz="1300">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Clr>
                          <a:schemeClr val="dk1"/>
                        </a:buClr>
                        <a:buSzPts val="1200"/>
                        <a:buFont typeface="Times New Roman"/>
                        <a:buNone/>
                      </a:pPr>
                      <a:endParaRPr lang="en-IN" sz="1300">
                        <a:sym typeface="Times New Roman"/>
                      </a:endParaRPr>
                    </a:p>
                    <a:p>
                      <a:pPr marL="0" marR="0" lvl="0" indent="0" algn="ctr" rtl="0">
                        <a:lnSpc>
                          <a:spcPct val="107000"/>
                        </a:lnSpc>
                        <a:spcBef>
                          <a:spcPts val="0"/>
                        </a:spcBef>
                        <a:spcAft>
                          <a:spcPts val="0"/>
                        </a:spcAft>
                        <a:buClr>
                          <a:schemeClr val="dk1"/>
                        </a:buClr>
                        <a:buSzPts val="1200"/>
                        <a:buFont typeface="Times New Roman"/>
                        <a:buNone/>
                      </a:pPr>
                      <a:r>
                        <a:rPr lang="en-IN" sz="1300">
                          <a:sym typeface="Times New Roman"/>
                        </a:rPr>
                        <a:t>Backend Hashing Code</a:t>
                      </a:r>
                    </a:p>
                    <a:p>
                      <a:pPr marL="0" marR="0" lvl="0" indent="0" algn="ctr" rtl="0">
                        <a:lnSpc>
                          <a:spcPct val="107000"/>
                        </a:lnSpc>
                        <a:spcBef>
                          <a:spcPts val="0"/>
                        </a:spcBef>
                        <a:spcAft>
                          <a:spcPts val="0"/>
                        </a:spcAft>
                        <a:buClr>
                          <a:schemeClr val="dk1"/>
                        </a:buClr>
                        <a:buSzPts val="1200"/>
                        <a:buFont typeface="Calibri"/>
                        <a:buNone/>
                      </a:pPr>
                      <a:endParaRPr lang="en-IN" sz="13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47653" marR="47653" marT="0" marB="0"/>
                </a:tc>
                <a:tc vMerge="1">
                  <a:txBody>
                    <a:bodyPr/>
                    <a:lstStyle/>
                    <a:p>
                      <a:endParaRPr lang="en-US"/>
                    </a:p>
                  </a:txBody>
                  <a:tcPr/>
                </a:tc>
                <a:tc vMerge="1">
                  <a:txBody>
                    <a:bodyPr/>
                    <a:lstStyle/>
                    <a:p>
                      <a:pPr marL="0" lvl="0" indent="0" algn="ctr" rtl="0">
                        <a:spcBef>
                          <a:spcPts val="0"/>
                        </a:spcBef>
                        <a:spcAft>
                          <a:spcPts val="0"/>
                        </a:spcAft>
                        <a:buClr>
                          <a:schemeClr val="dk1"/>
                        </a:buClr>
                        <a:buSzPts val="1100"/>
                        <a:buFont typeface="Arial"/>
                        <a:buNone/>
                      </a:pPr>
                      <a:r>
                        <a:rPr lang="en" sz="1100" b="1" u="sng">
                          <a:sym typeface="Arial"/>
                        </a:rPr>
                        <a:t>Completed</a:t>
                      </a:r>
                      <a:endParaRPr sz="1100">
                        <a:latin typeface="Arial"/>
                        <a:ea typeface="Arial"/>
                        <a:cs typeface="Arial"/>
                        <a:sym typeface="Arial"/>
                      </a:endParaRPr>
                    </a:p>
                  </a:txBody>
                  <a:tcPr marL="51425" marR="51425" marT="0" marB="0" anchor="ctr"/>
                </a:tc>
                <a:extLst>
                  <a:ext uri="{0D108BD9-81ED-4DB2-BD59-A6C34878D82A}">
                    <a16:rowId xmlns:a16="http://schemas.microsoft.com/office/drawing/2014/main" val="10007"/>
                  </a:ext>
                </a:extLst>
              </a:tr>
              <a:tr h="442793">
                <a:tc>
                  <a:txBody>
                    <a:bodyPr/>
                    <a:lstStyle/>
                    <a:p>
                      <a:pPr marL="0" marR="0" lvl="0" indent="0" algn="ctr" rtl="0">
                        <a:lnSpc>
                          <a:spcPct val="107000"/>
                        </a:lnSpc>
                        <a:spcBef>
                          <a:spcPts val="0"/>
                        </a:spcBef>
                        <a:spcAft>
                          <a:spcPts val="0"/>
                        </a:spcAft>
                        <a:buNone/>
                      </a:pPr>
                      <a:endParaRPr lang="en" sz="1300">
                        <a:solidFill>
                          <a:schemeClr val="dk1"/>
                        </a:solidFill>
                        <a:sym typeface="Arial"/>
                      </a:endParaRPr>
                    </a:p>
                    <a:p>
                      <a:pPr marL="0" marR="0" lvl="0" indent="0" algn="ctr" rtl="0">
                        <a:lnSpc>
                          <a:spcPct val="107000"/>
                        </a:lnSpc>
                        <a:spcBef>
                          <a:spcPts val="0"/>
                        </a:spcBef>
                        <a:spcAft>
                          <a:spcPts val="0"/>
                        </a:spcAft>
                        <a:buNone/>
                      </a:pPr>
                      <a:r>
                        <a:rPr lang="en" sz="1300">
                          <a:solidFill>
                            <a:schemeClr val="dk1"/>
                          </a:solidFill>
                          <a:sym typeface="Arial"/>
                        </a:rPr>
                        <a:t>7</a:t>
                      </a:r>
                      <a:endParaRPr lang="en" sz="1300">
                        <a:solidFill>
                          <a:schemeClr val="dk1"/>
                        </a:solidFill>
                        <a:latin typeface="Times New Roman" panose="02020603050405020304" pitchFamily="18" charset="0"/>
                        <a:ea typeface="Arial"/>
                        <a:cs typeface="Times New Roman" panose="02020603050405020304" pitchFamily="18" charset="0"/>
                        <a:sym typeface="Arial"/>
                      </a:endParaRPr>
                    </a:p>
                  </a:txBody>
                  <a:tcPr marL="47653" marR="47653" marT="0" marB="0"/>
                </a:tc>
                <a:tc>
                  <a:txBody>
                    <a:bodyPr/>
                    <a:lstStyle/>
                    <a:p>
                      <a:pPr marL="0" marR="0" lvl="0" indent="0" algn="ctr" rtl="0">
                        <a:lnSpc>
                          <a:spcPct val="107000"/>
                        </a:lnSpc>
                        <a:spcBef>
                          <a:spcPts val="0"/>
                        </a:spcBef>
                        <a:spcAft>
                          <a:spcPts val="0"/>
                        </a:spcAft>
                        <a:buClr>
                          <a:schemeClr val="dk1"/>
                        </a:buClr>
                        <a:buSzPts val="1200"/>
                        <a:buFont typeface="Times New Roman"/>
                        <a:buNone/>
                      </a:pPr>
                      <a:r>
                        <a:rPr lang="en-US" sz="1300">
                          <a:sym typeface="Times New Roman"/>
                        </a:rPr>
                        <a:t>Result Enhancement and Fine Tuning </a:t>
                      </a:r>
                      <a:endParaRPr lang="en-US" sz="1300" i="1">
                        <a:latin typeface="Times New Roman" panose="02020603050405020304" pitchFamily="18" charset="0"/>
                        <a:ea typeface="Times New Roman"/>
                        <a:cs typeface="Times New Roman" panose="02020603050405020304" pitchFamily="18" charset="0"/>
                        <a:sym typeface="Times New Roman"/>
                      </a:endParaRPr>
                    </a:p>
                  </a:txBody>
                  <a:tcPr marL="47653" marR="47653" marT="0" marB="0"/>
                </a:tc>
                <a:tc vMerge="1">
                  <a:txBody>
                    <a:bodyPr/>
                    <a:lstStyle/>
                    <a:p>
                      <a:endParaRPr lang="en-US"/>
                    </a:p>
                  </a:txBody>
                  <a:tcPr/>
                </a:tc>
                <a:tc vMerge="1">
                  <a:txBody>
                    <a:bodyPr/>
                    <a:lstStyle/>
                    <a:p>
                      <a:pPr marL="0" lvl="0" indent="0" algn="ctr" rtl="0">
                        <a:spcBef>
                          <a:spcPts val="0"/>
                        </a:spcBef>
                        <a:spcAft>
                          <a:spcPts val="0"/>
                        </a:spcAft>
                        <a:buClr>
                          <a:schemeClr val="dk1"/>
                        </a:buClr>
                        <a:buSzPts val="1100"/>
                        <a:buFont typeface="Arial"/>
                        <a:buNone/>
                      </a:pPr>
                      <a:r>
                        <a:rPr lang="en" sz="1100" b="1" u="sng" dirty="0">
                          <a:sym typeface="Arial"/>
                        </a:rPr>
                        <a:t>Completed</a:t>
                      </a:r>
                      <a:endParaRPr sz="1100" dirty="0">
                        <a:latin typeface="Arial"/>
                        <a:ea typeface="Arial"/>
                        <a:cs typeface="Arial"/>
                        <a:sym typeface="Arial"/>
                      </a:endParaRPr>
                    </a:p>
                  </a:txBody>
                  <a:tcPr marL="51425" marR="51425" marT="0" marB="0"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a:spLocks noGrp="1"/>
          </p:cNvSpPr>
          <p:nvPr>
            <p:ph type="title"/>
          </p:nvPr>
        </p:nvSpPr>
        <p:spPr>
          <a:xfrm>
            <a:off x="0" y="0"/>
            <a:ext cx="9144000" cy="6708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None/>
            </a:pPr>
            <a:r>
              <a:rPr lang="en" sz="2400" dirty="0">
                <a:latin typeface="Times New Roman"/>
                <a:ea typeface="Times New Roman"/>
                <a:cs typeface="Times New Roman"/>
                <a:sym typeface="Times New Roman"/>
              </a:rPr>
              <a:t>References</a:t>
            </a:r>
            <a:endParaRPr sz="2400" dirty="0">
              <a:latin typeface="Times New Roman"/>
              <a:ea typeface="Times New Roman"/>
              <a:cs typeface="Times New Roman"/>
              <a:sym typeface="Times New Roman"/>
            </a:endParaRPr>
          </a:p>
        </p:txBody>
      </p:sp>
      <p:sp>
        <p:nvSpPr>
          <p:cNvPr id="254" name="Google Shape;254;p43"/>
          <p:cNvSpPr txBox="1">
            <a:spLocks noGrp="1"/>
          </p:cNvSpPr>
          <p:nvPr>
            <p:ph type="body" idx="1"/>
          </p:nvPr>
        </p:nvSpPr>
        <p:spPr>
          <a:xfrm>
            <a:off x="0" y="734775"/>
            <a:ext cx="8949000" cy="4280570"/>
          </a:xfrm>
          <a:prstGeom prst="rect">
            <a:avLst/>
          </a:prstGeom>
        </p:spPr>
        <p:txBody>
          <a:bodyPr spcFirstLastPara="1" wrap="square" lIns="68575" tIns="34275" rIns="68575" bIns="34275" anchor="t" anchorCtr="0">
            <a:normAutofit/>
          </a:bodyPr>
          <a:lstStyle/>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Pana, Flavius; Put, Ferdi (December 2014), "Performance evaluation of RSVP using OPNET Modeler", Simulation Modelling Practice and Theory, 49: 85–97, </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IPSphere: Enabling Advanced Service Delivery Archived January 13, 2011, at the Wayback Machine</a:t>
            </a:r>
            <a:endParaRPr sz="1200" dirty="0">
              <a:solidFill>
                <a:srgbClr val="0645AD"/>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highlight>
                  <a:srgbClr val="FFFFFF"/>
                </a:highlight>
                <a:latin typeface="Times New Roman" panose="02020603050405020304" pitchFamily="18" charset="0"/>
                <a:ea typeface="Arial"/>
                <a:cs typeface="Times New Roman" panose="02020603050405020304" pitchFamily="18" charset="0"/>
                <a:sym typeface="Arial"/>
              </a:rPr>
              <a:t>"End-to-end quality of service support over heterogeneous networks".</a:t>
            </a: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 Project description. European Community Research and Development Information Service.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Torsten Braun; Thomas Staub (2008). End-to-end quality of service over heterogeneous networks. Springer. ISBN 978-3-540-79119-5.</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"Multi Service Access Everywhere (MUSE)". Project website.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"Multi Service Access Everywhere". Project description. European Community Research and Development Information Service. Retrieved October 12, 2011.</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 Davarynejad, S. Sedghi, M. Bahrepour, C.W. Ahn, M. Akbarzadeh, C. A. Coello Coello, "Detecting Hidden Information from Watermarked Signal using Granulation Based Fitness Approximation", Applications of Soft Computing: From Theory to Praxis, Springer, Series: Advances in Intelligent and Soft Computing, Volume 58/2009, ISBN 463–472, 2009.</a:t>
            </a:r>
            <a:endParaRPr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endParaRPr>
          </a:p>
          <a:p>
            <a:pPr marL="901700" lvl="0" indent="-304800" algn="just" rtl="0">
              <a:lnSpc>
                <a:spcPct val="150000"/>
              </a:lnSpc>
              <a:spcBef>
                <a:spcPts val="0"/>
              </a:spcBef>
              <a:spcAft>
                <a:spcPts val="0"/>
              </a:spcAft>
              <a:buClr>
                <a:srgbClr val="202122"/>
              </a:buClr>
              <a:buSzPts val="1200"/>
              <a:buFont typeface="+mj-lt"/>
              <a:buAutoNum type="arabicPeriod"/>
            </a:pPr>
            <a:r>
              <a:rPr lang="en" sz="1200" dirty="0">
                <a:solidFill>
                  <a:srgbClr val="202122"/>
                </a:solidFill>
                <a:highlight>
                  <a:srgbClr val="FFFFFF"/>
                </a:highlight>
                <a:latin typeface="Times New Roman" panose="02020603050405020304" pitchFamily="18" charset="0"/>
                <a:ea typeface="Arial"/>
                <a:cs typeface="Times New Roman" panose="02020603050405020304" pitchFamily="18" charset="0"/>
                <a:sym typeface="Arial"/>
              </a:rPr>
              <a:t>M. Davarynejad, C.W. Ahn, J. Vrancken, J. van den Berg, C .A. Coello Coello, "Evolutionary hidden information detection by granulation-based fitness approximation", Applied Soft Computing, Vol. 10(3), pp. 719–729, 2010.</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90" name="Rectangle 8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91">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14467" y="0"/>
            <a:ext cx="729532" cy="1451482"/>
            <a:chOff x="10918968" y="713127"/>
            <a:chExt cx="1273032" cy="2532832"/>
          </a:xfrm>
        </p:grpSpPr>
        <p:sp>
          <p:nvSpPr>
            <p:cNvPr id="93" name="Rectangle 92">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2" name="Google Shape;142;p26"/>
          <p:cNvSpPr txBox="1">
            <a:spLocks noGrp="1"/>
          </p:cNvSpPr>
          <p:nvPr>
            <p:ph type="title"/>
          </p:nvPr>
        </p:nvSpPr>
        <p:spPr>
          <a:xfrm>
            <a:off x="482600" y="241300"/>
            <a:ext cx="8178799" cy="851803"/>
          </a:xfrm>
          <a:prstGeom prst="rect">
            <a:avLst/>
          </a:prstGeom>
        </p:spPr>
        <p:txBody>
          <a:bodyPr spcFirstLastPara="1" lIns="68575" tIns="34275" rIns="68575" bIns="34275" anchorCtr="0">
            <a:normAutofit/>
          </a:bodyPr>
          <a:lstStyle/>
          <a:p>
            <a:pPr marL="0" lvl="0" indent="0" rtl="0">
              <a:spcBef>
                <a:spcPts val="0"/>
              </a:spcBef>
              <a:spcAft>
                <a:spcPts val="0"/>
              </a:spcAft>
              <a:buNone/>
            </a:pPr>
            <a:r>
              <a:rPr lang="en-IN" sz="2400" dirty="0">
                <a:latin typeface="Times New Roman"/>
                <a:ea typeface="Times New Roman"/>
                <a:cs typeface="Times New Roman"/>
                <a:sym typeface="Times New Roman"/>
              </a:rPr>
              <a:t>Abstract</a:t>
            </a:r>
          </a:p>
        </p:txBody>
      </p:sp>
      <p:sp>
        <p:nvSpPr>
          <p:cNvPr id="162" name="Google Shape;143;p26"/>
          <p:cNvSpPr txBox="1">
            <a:spLocks noGrp="1"/>
          </p:cNvSpPr>
          <p:nvPr>
            <p:ph type="body" idx="1"/>
          </p:nvPr>
        </p:nvSpPr>
        <p:spPr>
          <a:xfrm>
            <a:off x="482601" y="1337235"/>
            <a:ext cx="5132201" cy="3295487"/>
          </a:xfrm>
          <a:prstGeom prst="rect">
            <a:avLst/>
          </a:prstGeom>
        </p:spPr>
        <p:txBody>
          <a:bodyPr spcFirstLastPara="1" lIns="68575" tIns="34275" rIns="68575" bIns="34275" anchorCtr="0">
            <a:normAutofit/>
          </a:bodyPr>
          <a:lstStyle/>
          <a:p>
            <a:pPr marL="457200" marR="109854" lvl="0" indent="-317500" rtl="0">
              <a:spcBef>
                <a:spcPts val="605"/>
              </a:spcBef>
              <a:spcAft>
                <a:spcPts val="0"/>
              </a:spcAft>
              <a:buSzPts val="1400"/>
              <a:buFont typeface="Arial"/>
              <a:buChar char="•"/>
            </a:pPr>
            <a:r>
              <a:rPr lang="en-US" sz="1400">
                <a:highlight>
                  <a:srgbClr val="FFFFFF"/>
                </a:highlight>
                <a:latin typeface="Times New Roman" panose="02020603050405020304" pitchFamily="18" charset="0"/>
                <a:ea typeface="Arial"/>
                <a:cs typeface="Times New Roman" panose="02020603050405020304" pitchFamily="18" charset="0"/>
                <a:sym typeface="Arial"/>
              </a:rPr>
              <a:t>In today's world we know the importance of encryption and privacy and with data being the most prized possession it is more important than ever to protect that data. Therefore for our project we are aiming at using this as our principal objective for protecting signal and audio during transmission.</a:t>
            </a:r>
          </a:p>
          <a:p>
            <a:pPr marL="457200" marR="109854" lvl="0" indent="-317500" rtl="0">
              <a:spcBef>
                <a:spcPts val="605"/>
              </a:spcBef>
              <a:spcAft>
                <a:spcPts val="0"/>
              </a:spcAft>
              <a:buSzPts val="1400"/>
              <a:buFont typeface="Arial"/>
              <a:buChar char="•"/>
            </a:pPr>
            <a:r>
              <a:rPr lang="en-US" sz="1400">
                <a:highlight>
                  <a:srgbClr val="FFFFFF"/>
                </a:highlight>
                <a:latin typeface="Times New Roman" panose="02020603050405020304" pitchFamily="18" charset="0"/>
                <a:ea typeface="Arial"/>
                <a:cs typeface="Times New Roman" panose="02020603050405020304" pitchFamily="18" charset="0"/>
                <a:sym typeface="Arial"/>
              </a:rPr>
              <a:t>To do this will use digital watermarking and using a digital image/unique code superimposing the signal and then transposing that image as a watermark on the audio signal.</a:t>
            </a:r>
          </a:p>
          <a:p>
            <a:pPr marL="457200" marR="109854" lvl="0" indent="-317500" rtl="0">
              <a:spcBef>
                <a:spcPts val="605"/>
              </a:spcBef>
              <a:spcAft>
                <a:spcPts val="0"/>
              </a:spcAft>
              <a:buSzPts val="1400"/>
              <a:buFont typeface="Arial"/>
              <a:buChar char="•"/>
            </a:pPr>
            <a:r>
              <a:rPr lang="en-US" sz="1400">
                <a:highlight>
                  <a:srgbClr val="FFFFFF"/>
                </a:highlight>
                <a:latin typeface="Times New Roman" panose="02020603050405020304" pitchFamily="18" charset="0"/>
                <a:ea typeface="Arial"/>
                <a:cs typeface="Times New Roman" panose="02020603050405020304" pitchFamily="18" charset="0"/>
                <a:sym typeface="Arial"/>
              </a:rPr>
              <a:t>Watermarking is a technique used to label digital media by hiding copyright or other information into the underlying data. The aim is to create a watermark that must be imperceptible or undetectable by the user and should be robust to attacks and other types of distortion. In our method, the watermark is kept as a digital image or if contingency arises a masked signal copy.</a:t>
            </a:r>
          </a:p>
        </p:txBody>
      </p:sp>
      <p:grpSp>
        <p:nvGrpSpPr>
          <p:cNvPr id="96" name="Group 9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51122"/>
            <a:ext cx="760545" cy="1513185"/>
            <a:chOff x="0" y="4601497"/>
            <a:chExt cx="1014060" cy="2017580"/>
          </a:xfrm>
        </p:grpSpPr>
        <p:sp>
          <p:nvSpPr>
            <p:cNvPr id="97" name="Isosceles Triangle 9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92B63B7F-2066-49DC-BD15-777753868C0F}"/>
              </a:ext>
            </a:extLst>
          </p:cNvPr>
          <p:cNvPicPr>
            <a:picLocks noChangeAspect="1"/>
          </p:cNvPicPr>
          <p:nvPr/>
        </p:nvPicPr>
        <p:blipFill rotWithShape="1">
          <a:blip r:embed="rId3"/>
          <a:srcRect l="14367" r="25454"/>
          <a:stretch/>
        </p:blipFill>
        <p:spPr>
          <a:xfrm>
            <a:off x="6099238" y="1337235"/>
            <a:ext cx="2562161" cy="2833216"/>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19800" y="0"/>
            <a:ext cx="9024300" cy="6708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IN" sz="2400" dirty="0">
                <a:latin typeface="Times New Roman"/>
                <a:ea typeface="Times New Roman"/>
                <a:cs typeface="Times New Roman"/>
                <a:sym typeface="Times New Roman"/>
              </a:rPr>
              <a:t>Introduction</a:t>
            </a:r>
          </a:p>
        </p:txBody>
      </p:sp>
      <p:pic>
        <p:nvPicPr>
          <p:cNvPr id="5" name="Picture 4">
            <a:extLst>
              <a:ext uri="{FF2B5EF4-FFF2-40B4-BE49-F238E27FC236}">
                <a16:creationId xmlns:a16="http://schemas.microsoft.com/office/drawing/2014/main" id="{142DBAC2-27B9-4AFE-8061-823DDD2DDE54}"/>
              </a:ext>
            </a:extLst>
          </p:cNvPr>
          <p:cNvPicPr>
            <a:picLocks noChangeAspect="1"/>
          </p:cNvPicPr>
          <p:nvPr/>
        </p:nvPicPr>
        <p:blipFill>
          <a:blip r:embed="rId3"/>
          <a:stretch>
            <a:fillRect/>
          </a:stretch>
        </p:blipFill>
        <p:spPr>
          <a:xfrm>
            <a:off x="5996373" y="1788319"/>
            <a:ext cx="3090099" cy="1566862"/>
          </a:xfrm>
          <a:prstGeom prst="rect">
            <a:avLst/>
          </a:prstGeom>
        </p:spPr>
      </p:pic>
      <p:graphicFrame>
        <p:nvGraphicFramePr>
          <p:cNvPr id="151" name="Google Shape;149;p27">
            <a:extLst>
              <a:ext uri="{FF2B5EF4-FFF2-40B4-BE49-F238E27FC236}">
                <a16:creationId xmlns:a16="http://schemas.microsoft.com/office/drawing/2014/main" id="{0E809C96-9224-9A92-3332-C230423B02DD}"/>
              </a:ext>
            </a:extLst>
          </p:cNvPr>
          <p:cNvGraphicFramePr/>
          <p:nvPr>
            <p:extLst>
              <p:ext uri="{D42A27DB-BD31-4B8C-83A1-F6EECF244321}">
                <p14:modId xmlns:p14="http://schemas.microsoft.com/office/powerpoint/2010/main" val="1922909912"/>
              </p:ext>
            </p:extLst>
          </p:nvPr>
        </p:nvGraphicFramePr>
        <p:xfrm>
          <a:off x="57528" y="859898"/>
          <a:ext cx="5815463" cy="39149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52400" y="0"/>
            <a:ext cx="8839200" cy="580050"/>
          </a:xfrm>
          <a:prstGeom prst="rect">
            <a:avLst/>
          </a:prstGeom>
          <a:noFill/>
          <a:ln>
            <a:noFill/>
          </a:ln>
        </p:spPr>
        <p:txBody>
          <a:bodyPr spcFirstLastPara="1" wrap="square" lIns="68569" tIns="34275" rIns="68569" bIns="34275" anchor="ctr" anchorCtr="0">
            <a:normAutofit/>
          </a:bodyPr>
          <a:lstStyle/>
          <a:p>
            <a:pPr algn="ctr">
              <a:buSzPts val="2800"/>
            </a:pPr>
            <a:r>
              <a:rPr lang="en-IN" sz="2100" dirty="0">
                <a:latin typeface="Times New Roman"/>
                <a:ea typeface="Times New Roman"/>
                <a:cs typeface="Times New Roman"/>
                <a:sym typeface="Times New Roman"/>
              </a:rPr>
              <a:t>LITERATURE OVERVIEW</a:t>
            </a:r>
          </a:p>
        </p:txBody>
      </p:sp>
      <p:graphicFrame>
        <p:nvGraphicFramePr>
          <p:cNvPr id="102" name="Google Shape;102;p2"/>
          <p:cNvGraphicFramePr/>
          <p:nvPr>
            <p:extLst>
              <p:ext uri="{D42A27DB-BD31-4B8C-83A1-F6EECF244321}">
                <p14:modId xmlns:p14="http://schemas.microsoft.com/office/powerpoint/2010/main" val="2977046457"/>
              </p:ext>
            </p:extLst>
          </p:nvPr>
        </p:nvGraphicFramePr>
        <p:xfrm>
          <a:off x="152400" y="579958"/>
          <a:ext cx="8839200" cy="4500605"/>
        </p:xfrm>
        <a:graphic>
          <a:graphicData uri="http://schemas.openxmlformats.org/drawingml/2006/table">
            <a:tbl>
              <a:tblPr firstRow="1" bandRow="1">
                <a:noFill/>
              </a:tblPr>
              <a:tblGrid>
                <a:gridCol w="4433455">
                  <a:extLst>
                    <a:ext uri="{9D8B030D-6E8A-4147-A177-3AD203B41FA5}">
                      <a16:colId xmlns:a16="http://schemas.microsoft.com/office/drawing/2014/main" val="20000"/>
                    </a:ext>
                  </a:extLst>
                </a:gridCol>
                <a:gridCol w="4405745">
                  <a:extLst>
                    <a:ext uri="{9D8B030D-6E8A-4147-A177-3AD203B41FA5}">
                      <a16:colId xmlns:a16="http://schemas.microsoft.com/office/drawing/2014/main" val="20003"/>
                    </a:ext>
                  </a:extLst>
                </a:gridCol>
              </a:tblGrid>
              <a:tr h="342469">
                <a:tc>
                  <a:txBody>
                    <a:bodyPr/>
                    <a:lstStyle/>
                    <a:p>
                      <a:pPr marL="0" marR="0" lvl="0" indent="0" algn="ctr" rtl="0">
                        <a:spcBef>
                          <a:spcPts val="0"/>
                        </a:spcBef>
                        <a:spcAft>
                          <a:spcPts val="0"/>
                        </a:spcAft>
                        <a:buNone/>
                      </a:pPr>
                      <a:r>
                        <a:rPr lang="en-IN" sz="1400" u="none" strike="noStrike" cap="none">
                          <a:solidFill>
                            <a:schemeClr val="dk1"/>
                          </a:solidFill>
                          <a:latin typeface="Times New Roman" panose="02020603050405020304" pitchFamily="18" charset="0"/>
                          <a:cs typeface="Times New Roman" panose="02020603050405020304" pitchFamily="18" charset="0"/>
                          <a:sym typeface="Times New Roman"/>
                        </a:rPr>
                        <a:t>PAPER</a:t>
                      </a:r>
                      <a:endParaRPr lang="en-IN" sz="1400" u="none" strike="noStrike" cap="none" dirty="0">
                        <a:solidFill>
                          <a:schemeClr val="dk1"/>
                        </a:solidFill>
                        <a:latin typeface="Times New Roman" panose="02020603050405020304" pitchFamily="18" charset="0"/>
                        <a:cs typeface="Times New Roman" panose="02020603050405020304" pitchFamily="18" charset="0"/>
                        <a:sym typeface="Times New Roman"/>
                      </a:endParaRPr>
                    </a:p>
                  </a:txBody>
                  <a:tcPr marL="68588" marR="68588" marT="34294" marB="34294" anchor="ctr"/>
                </a:tc>
                <a:tc>
                  <a:txBody>
                    <a:bodyPr/>
                    <a:lstStyle/>
                    <a:p>
                      <a:pPr marL="0" marR="0" lvl="0" indent="0" algn="ctr" rtl="0">
                        <a:spcBef>
                          <a:spcPts val="0"/>
                        </a:spcBef>
                        <a:spcAft>
                          <a:spcPts val="0"/>
                        </a:spcAft>
                        <a:buNone/>
                      </a:pPr>
                      <a:r>
                        <a:rPr lang="en-IN" sz="1400" u="none" strike="noStrike" cap="none">
                          <a:solidFill>
                            <a:schemeClr val="dk1"/>
                          </a:solidFill>
                          <a:latin typeface="Times New Roman" panose="02020603050405020304" pitchFamily="18" charset="0"/>
                          <a:cs typeface="Times New Roman" panose="02020603050405020304" pitchFamily="18" charset="0"/>
                          <a:sym typeface="Times New Roman"/>
                        </a:rPr>
                        <a:t>KEY REMARKS USED</a:t>
                      </a:r>
                      <a:endParaRPr lang="en-IN" sz="1100" dirty="0">
                        <a:solidFill>
                          <a:schemeClr val="dk1"/>
                        </a:solidFill>
                        <a:latin typeface="Times New Roman" panose="02020603050405020304" pitchFamily="18" charset="0"/>
                        <a:cs typeface="Times New Roman" panose="02020603050405020304" pitchFamily="18" charset="0"/>
                      </a:endParaRPr>
                    </a:p>
                  </a:txBody>
                  <a:tcPr marL="68588" marR="68588" marT="34294" marB="34294" anchor="ctr"/>
                </a:tc>
                <a:extLst>
                  <a:ext uri="{0D108BD9-81ED-4DB2-BD59-A6C34878D82A}">
                    <a16:rowId xmlns:a16="http://schemas.microsoft.com/office/drawing/2014/main" val="10000"/>
                  </a:ext>
                </a:extLst>
              </a:tr>
              <a:tr h="1138219">
                <a:tc>
                  <a:txBody>
                    <a:bodyPr/>
                    <a:lstStyle/>
                    <a:p>
                      <a:pPr algn="just"/>
                      <a:r>
                        <a:rPr lang="en-US" sz="1200" b="0" i="0" u="none" strike="noStrike" baseline="0">
                          <a:solidFill>
                            <a:srgbClr val="000000"/>
                          </a:solidFill>
                          <a:latin typeface="Times New Roman" panose="02020603050405020304" pitchFamily="18" charset="0"/>
                        </a:rPr>
                        <a:t>S. E. Tsai and S. M. Yang, An Effective Watermarking Method Based on Energy </a:t>
                      </a:r>
                      <a:r>
                        <a:rPr lang="en-US" sz="1200" b="0" i="0" u="none" strike="noStrike" baseline="0">
                          <a:latin typeface="Times New Roman" panose="02020603050405020304" pitchFamily="18" charset="0"/>
                        </a:rPr>
                        <a:t>Averaging in Audio Signals: Hindawi Mathematical Problems in Engineering Volume 2018 </a:t>
                      </a:r>
                      <a:endParaRPr lang="en-US" sz="1200" u="none" strike="noStrike" cap="none"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228600" indent="-228600" algn="just">
                        <a:buFont typeface="Arial" panose="020B0604020202020204" pitchFamily="34" charset="0"/>
                        <a:buChar char="•"/>
                      </a:pPr>
                      <a:r>
                        <a:rPr lang="en-US" sz="1200" b="0" i="0" u="none" strike="noStrike" baseline="0">
                          <a:solidFill>
                            <a:srgbClr val="000000"/>
                          </a:solidFill>
                          <a:latin typeface="Times New Roman" panose="02020603050405020304" pitchFamily="18" charset="0"/>
                        </a:rPr>
                        <a:t>Proposes a spread time echo method by using pseudo noise </a:t>
                      </a:r>
                      <a:r>
                        <a:rPr lang="en-US" sz="1200" b="0" i="0" u="none" strike="noStrike" baseline="0">
                          <a:latin typeface="Times New Roman" panose="02020603050405020304" pitchFamily="18" charset="0"/>
                        </a:rPr>
                        <a:t>sequencing for digital watermarking. </a:t>
                      </a:r>
                    </a:p>
                    <a:p>
                      <a:pPr marL="228600" indent="-228600" algn="just">
                        <a:buFont typeface="Arial" panose="020B0604020202020204" pitchFamily="34" charset="0"/>
                        <a:buChar char="•"/>
                      </a:pPr>
                      <a:r>
                        <a:rPr lang="en-US" sz="1200" b="0" i="0" u="none" strike="noStrike" baseline="0">
                          <a:latin typeface="Times New Roman" panose="02020603050405020304" pitchFamily="18" charset="0"/>
                        </a:rPr>
                        <a:t>Uses the phenomenon of repetition of sound on reflection from an obstacle and encrypts it using PRN, also known as pseudo random noise. </a:t>
                      </a:r>
                    </a:p>
                    <a:p>
                      <a:pPr marL="228600" indent="-228600" algn="just">
                        <a:buFont typeface="Arial" panose="020B0604020202020204" pitchFamily="34" charset="0"/>
                        <a:buChar char="•"/>
                      </a:pPr>
                      <a:r>
                        <a:rPr lang="en-US" sz="1200" b="0" i="0" u="none" strike="noStrike" baseline="0">
                          <a:latin typeface="Times New Roman" panose="02020603050405020304" pitchFamily="18" charset="0"/>
                        </a:rPr>
                        <a:t>Uses a signal on the same length as a noise and satisfies it using statistical randomness. </a:t>
                      </a:r>
                      <a:endParaRPr lang="en-US" sz="1200" u="none" strike="noStrike" cap="none" dirty="0">
                        <a:latin typeface="Times New Roman" panose="02020603050405020304" pitchFamily="18" charset="0"/>
                        <a:ea typeface="Arial"/>
                        <a:cs typeface="Times New Roman" panose="02020603050405020304" pitchFamily="18" charset="0"/>
                        <a:sym typeface="Arial"/>
                      </a:endParaRPr>
                    </a:p>
                  </a:txBody>
                  <a:tcPr marL="68588" marR="68588" marT="34294" marB="34294" anchor="ctr"/>
                </a:tc>
                <a:extLst>
                  <a:ext uri="{0D108BD9-81ED-4DB2-BD59-A6C34878D82A}">
                    <a16:rowId xmlns:a16="http://schemas.microsoft.com/office/drawing/2014/main" val="10001"/>
                  </a:ext>
                </a:extLst>
              </a:tr>
              <a:tr h="1265175">
                <a:tc>
                  <a:txBody>
                    <a:bodyPr/>
                    <a:lstStyle/>
                    <a:p>
                      <a:pPr algn="just"/>
                      <a:r>
                        <a:rPr lang="en-US" sz="1200" b="0" i="0" u="none" strike="noStrike" baseline="0">
                          <a:solidFill>
                            <a:srgbClr val="000000"/>
                          </a:solidFill>
                          <a:latin typeface="Times New Roman" panose="02020603050405020304" pitchFamily="18" charset="0"/>
                        </a:rPr>
                        <a:t>Laurence Boney, Ahmed H. Tewk and Khaled N. Hamdy, Digital Watermarks for </a:t>
                      </a:r>
                      <a:r>
                        <a:rPr lang="en-US" sz="1200" b="0" i="0" u="none" strike="noStrike" baseline="0">
                          <a:latin typeface="Times New Roman" panose="02020603050405020304" pitchFamily="18" charset="0"/>
                        </a:rPr>
                        <a:t>Audio Signals, Département Signal, Department of Electrical Engineering, University of Minnesota: Minneapolis, MN 55455, 2019. </a:t>
                      </a:r>
                      <a:endParaRPr lang="en-US" sz="1200" u="none" strike="noStrike" cap="none"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228600" indent="-228600" algn="just">
                        <a:buFont typeface="Arial" panose="020B0604020202020204" pitchFamily="34" charset="0"/>
                        <a:buChar char="•"/>
                      </a:pPr>
                      <a:r>
                        <a:rPr lang="en-US" sz="1200" b="0" i="0" u="none" strike="noStrike" baseline="0">
                          <a:solidFill>
                            <a:srgbClr val="000000"/>
                          </a:solidFill>
                          <a:latin typeface="Times New Roman" panose="02020603050405020304" pitchFamily="18" charset="0"/>
                        </a:rPr>
                        <a:t>Method of focus is PN sequencing</a:t>
                      </a:r>
                    </a:p>
                    <a:p>
                      <a:pPr marL="228600" indent="-228600" algn="just">
                        <a:buFont typeface="Arial" panose="020B0604020202020204" pitchFamily="34" charset="0"/>
                        <a:buChar char="•"/>
                      </a:pPr>
                      <a:r>
                        <a:rPr lang="en-US" sz="1200" b="0" i="0" u="none" strike="noStrike" baseline="0">
                          <a:latin typeface="Times New Roman" panose="02020603050405020304" pitchFamily="18" charset="0"/>
                        </a:rPr>
                        <a:t>Uses sets of bits that are statistically meant to be random. This Approach is an improvement on the previous approach as it depends on a function that can be utilized by any software and can run even on low end systems. </a:t>
                      </a:r>
                      <a:endParaRPr lang="en-US" sz="1200" u="none" strike="noStrike" cap="none" dirty="0">
                        <a:latin typeface="Times New Roman" panose="02020603050405020304" pitchFamily="18" charset="0"/>
                        <a:ea typeface="Arial"/>
                        <a:cs typeface="Times New Roman" panose="02020603050405020304" pitchFamily="18" charset="0"/>
                        <a:sym typeface="Arial"/>
                      </a:endParaRPr>
                    </a:p>
                  </a:txBody>
                  <a:tcPr marL="68588" marR="68588" marT="34294" marB="34294" anchor="ctr"/>
                </a:tc>
                <a:extLst>
                  <a:ext uri="{0D108BD9-81ED-4DB2-BD59-A6C34878D82A}">
                    <a16:rowId xmlns:a16="http://schemas.microsoft.com/office/drawing/2014/main" val="10002"/>
                  </a:ext>
                </a:extLst>
              </a:tr>
              <a:tr h="1544213">
                <a:tc>
                  <a:txBody>
                    <a:bodyPr/>
                    <a:lstStyle/>
                    <a:p>
                      <a:pPr algn="just"/>
                      <a:r>
                        <a:rPr lang="en-IN" sz="1200" b="0" i="0" u="none" strike="noStrike" baseline="0">
                          <a:solidFill>
                            <a:srgbClr val="000000"/>
                          </a:solidFill>
                          <a:latin typeface="Times New Roman" panose="02020603050405020304" pitchFamily="18" charset="0"/>
                        </a:rPr>
                        <a:t>M. Yamini, H.Karmouni, M.Sayyouri, Efficient watermarking algorithm for digital </a:t>
                      </a:r>
                      <a:r>
                        <a:rPr lang="en-IN" sz="1200" b="0" i="0" u="none" strike="noStrike" baseline="0">
                          <a:latin typeface="Times New Roman" panose="02020603050405020304" pitchFamily="18" charset="0"/>
                        </a:rPr>
                        <a:t>audio/speech signal, Engineering, Systems and Applications Laboratory, National School of Applied Sciences, Sidi Mohamed Ben Abdellah University, BP 72, My Abdallah Avenue Km. 5 Imouzzer Road, Fez, Morocco, 2019.</a:t>
                      </a:r>
                      <a:endParaRPr lang="en-IN" sz="1200" u="none" strike="noStrike" cap="none"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228600" marR="0" lvl="0" indent="-228600" algn="just" rtl="0">
                        <a:spcBef>
                          <a:spcPts val="0"/>
                        </a:spcBef>
                        <a:spcAft>
                          <a:spcPts val="0"/>
                        </a:spcAft>
                        <a:buClr>
                          <a:schemeClr val="dk1"/>
                        </a:buClr>
                        <a:buSzPts val="1800"/>
                        <a:buFont typeface="Arial" panose="020B0604020202020204" pitchFamily="34" charset="0"/>
                        <a:buChar char="•"/>
                      </a:pPr>
                      <a:r>
                        <a:rPr lang="en-US" sz="1200">
                          <a:latin typeface="Times New Roman" panose="02020603050405020304" pitchFamily="18" charset="0"/>
                          <a:ea typeface="Arial"/>
                          <a:cs typeface="Times New Roman" panose="02020603050405020304" pitchFamily="18" charset="0"/>
                          <a:sym typeface="Arial"/>
                        </a:rPr>
                        <a:t>A blind and audio/speech watermarking algorithm that combines the DC MASKING and discrete </a:t>
                      </a:r>
                      <a:r>
                        <a:rPr lang="en-US" sz="1200" u="sng">
                          <a:solidFill>
                            <a:schemeClr val="accent5"/>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wavelet transform</a:t>
                      </a:r>
                      <a:r>
                        <a:rPr lang="en-US" sz="1200">
                          <a:latin typeface="Times New Roman" panose="02020603050405020304" pitchFamily="18" charset="0"/>
                          <a:ea typeface="Arial"/>
                          <a:cs typeface="Times New Roman" panose="02020603050405020304" pitchFamily="18" charset="0"/>
                          <a:sym typeface="Arial"/>
                        </a:rPr>
                        <a:t> (DWT)</a:t>
                      </a:r>
                      <a:r>
                        <a:rPr lang="en-US" sz="1200">
                          <a:latin typeface="Times New Roman" panose="02020603050405020304" pitchFamily="18" charset="0"/>
                          <a:ea typeface="Georgia"/>
                          <a:cs typeface="Times New Roman" panose="02020603050405020304" pitchFamily="18" charset="0"/>
                          <a:sym typeface="Georgia"/>
                        </a:rPr>
                        <a:t>.</a:t>
                      </a:r>
                      <a:endParaRPr lang="en-US" sz="1200" b="0" i="0" u="none" strike="noStrike" baseline="0">
                        <a:solidFill>
                          <a:schemeClr val="tx1"/>
                        </a:solidFill>
                        <a:latin typeface="Times New Roman" panose="02020603050405020304" pitchFamily="18" charset="0"/>
                        <a:ea typeface="Georgia"/>
                        <a:cs typeface="Times New Roman" panose="02020603050405020304" pitchFamily="18" charset="0"/>
                        <a:sym typeface="Times New Roman"/>
                      </a:endParaRPr>
                    </a:p>
                    <a:p>
                      <a:pPr marL="228600" marR="0" lvl="0" indent="-228600" algn="just" rtl="0">
                        <a:spcBef>
                          <a:spcPts val="0"/>
                        </a:spcBef>
                        <a:spcAft>
                          <a:spcPts val="0"/>
                        </a:spcAft>
                        <a:buClr>
                          <a:schemeClr val="dk1"/>
                        </a:buClr>
                        <a:buSzPts val="1800"/>
                        <a:buFont typeface="Arial" panose="020B0604020202020204" pitchFamily="34" charset="0"/>
                        <a:buChar char="•"/>
                      </a:pPr>
                      <a:r>
                        <a:rPr lang="en-US" sz="1200" b="0" i="0" u="none" strike="noStrike" baseline="0">
                          <a:solidFill>
                            <a:srgbClr val="000000"/>
                          </a:solidFill>
                          <a:latin typeface="Times New Roman" panose="02020603050405020304" pitchFamily="18" charset="0"/>
                        </a:rPr>
                        <a:t>Although this algorithm is extremely fast and provides a solution for the image compression </a:t>
                      </a:r>
                      <a:r>
                        <a:rPr lang="en-US" sz="1200" b="0" i="0" u="none" strike="noStrike" baseline="0">
                          <a:latin typeface="Times New Roman" panose="02020603050405020304" pitchFamily="18" charset="0"/>
                        </a:rPr>
                        <a:t>as well, we voted to not use this as the scope of mathematics required to implement the method is way beyond our scope and will not meet/line up with the deadline of the project. </a:t>
                      </a:r>
                      <a:endParaRPr lang="en-US" sz="1200" u="none" strike="noStrike" cap="none" dirty="0">
                        <a:solidFill>
                          <a:schemeClr val="accent1"/>
                        </a:solidFill>
                        <a:latin typeface="Times New Roman" panose="02020603050405020304" pitchFamily="18" charset="0"/>
                        <a:ea typeface="Arial"/>
                        <a:cs typeface="Times New Roman" panose="02020603050405020304" pitchFamily="18" charset="0"/>
                        <a:sym typeface="Arial"/>
                      </a:endParaRPr>
                    </a:p>
                  </a:txBody>
                  <a:tcPr marL="68588" marR="68588" marT="34294" marB="34294"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9" name="Google Shape;109;p3"/>
          <p:cNvGraphicFramePr/>
          <p:nvPr>
            <p:extLst>
              <p:ext uri="{D42A27DB-BD31-4B8C-83A1-F6EECF244321}">
                <p14:modId xmlns:p14="http://schemas.microsoft.com/office/powerpoint/2010/main" val="2859368324"/>
              </p:ext>
            </p:extLst>
          </p:nvPr>
        </p:nvGraphicFramePr>
        <p:xfrm>
          <a:off x="107372" y="355343"/>
          <a:ext cx="8929255" cy="4411920"/>
        </p:xfrm>
        <a:graphic>
          <a:graphicData uri="http://schemas.openxmlformats.org/drawingml/2006/table">
            <a:tbl>
              <a:tblPr firstRow="1" bandRow="1">
                <a:noFill/>
              </a:tblPr>
              <a:tblGrid>
                <a:gridCol w="4461164">
                  <a:extLst>
                    <a:ext uri="{9D8B030D-6E8A-4147-A177-3AD203B41FA5}">
                      <a16:colId xmlns:a16="http://schemas.microsoft.com/office/drawing/2014/main" val="20000"/>
                    </a:ext>
                  </a:extLst>
                </a:gridCol>
                <a:gridCol w="4468091">
                  <a:extLst>
                    <a:ext uri="{9D8B030D-6E8A-4147-A177-3AD203B41FA5}">
                      <a16:colId xmlns:a16="http://schemas.microsoft.com/office/drawing/2014/main" val="20003"/>
                    </a:ext>
                  </a:extLst>
                </a:gridCol>
              </a:tblGrid>
              <a:tr h="347083">
                <a:tc>
                  <a:txBody>
                    <a:bodyPr/>
                    <a:lstStyle/>
                    <a:p>
                      <a:pPr marL="0" marR="0" lvl="0" indent="0" algn="ctr" rtl="0">
                        <a:spcBef>
                          <a:spcPts val="0"/>
                        </a:spcBef>
                        <a:spcAft>
                          <a:spcPts val="0"/>
                        </a:spcAft>
                        <a:buNone/>
                      </a:pPr>
                      <a:r>
                        <a:rPr lang="en-IN" sz="1400" u="none" strike="noStrike" cap="none" dirty="0">
                          <a:solidFill>
                            <a:schemeClr val="dk1"/>
                          </a:solidFill>
                          <a:latin typeface="Times New Roman" panose="02020603050405020304" pitchFamily="18" charset="0"/>
                          <a:cs typeface="Times New Roman" panose="02020603050405020304" pitchFamily="18" charset="0"/>
                          <a:sym typeface="Times New Roman"/>
                        </a:rPr>
                        <a:t>PAPER</a:t>
                      </a:r>
                    </a:p>
                  </a:txBody>
                  <a:tcPr marL="68588" marR="68588" marT="34294" marB="34294" anchor="ctr"/>
                </a:tc>
                <a:tc>
                  <a:txBody>
                    <a:bodyPr/>
                    <a:lstStyle/>
                    <a:p>
                      <a:pPr marL="0" marR="0" lvl="0" indent="0" algn="ctr" rtl="0">
                        <a:spcBef>
                          <a:spcPts val="0"/>
                        </a:spcBef>
                        <a:spcAft>
                          <a:spcPts val="0"/>
                        </a:spcAft>
                        <a:buNone/>
                      </a:pPr>
                      <a:r>
                        <a:rPr lang="en-IN" sz="14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KEY REMARKS USED</a:t>
                      </a:r>
                      <a:endParaRPr sz="1100" dirty="0">
                        <a:solidFill>
                          <a:schemeClr val="dk1"/>
                        </a:solidFill>
                        <a:latin typeface="Times New Roman" panose="02020603050405020304" pitchFamily="18" charset="0"/>
                        <a:cs typeface="Times New Roman" panose="02020603050405020304" pitchFamily="18" charset="0"/>
                      </a:endParaRPr>
                    </a:p>
                  </a:txBody>
                  <a:tcPr marL="68588" marR="68588" marT="34294" marB="34294" anchor="ctr"/>
                </a:tc>
                <a:extLst>
                  <a:ext uri="{0D108BD9-81ED-4DB2-BD59-A6C34878D82A}">
                    <a16:rowId xmlns:a16="http://schemas.microsoft.com/office/drawing/2014/main" val="10000"/>
                  </a:ext>
                </a:extLst>
              </a:tr>
              <a:tr h="1161027">
                <a:tc>
                  <a:txBody>
                    <a:bodyPr/>
                    <a:lstStyle/>
                    <a:p>
                      <a:pPr algn="l"/>
                      <a:r>
                        <a:rPr lang="en-IN" sz="1200" b="0" i="0" u="none" strike="noStrike" baseline="0" dirty="0" err="1">
                          <a:solidFill>
                            <a:srgbClr val="000000"/>
                          </a:solidFill>
                          <a:latin typeface="Times New Roman" panose="02020603050405020304" pitchFamily="18" charset="0"/>
                        </a:rPr>
                        <a:t>F.Benedetto,G.Guinta</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A.Neri</a:t>
                      </a:r>
                      <a:r>
                        <a:rPr lang="en-IN" sz="1200" b="0" i="0" u="none" strike="noStrike" baseline="0" dirty="0">
                          <a:solidFill>
                            <a:srgbClr val="000000"/>
                          </a:solidFill>
                          <a:latin typeface="Times New Roman" panose="02020603050405020304" pitchFamily="18" charset="0"/>
                        </a:rPr>
                        <a:t>, Digital audio watermarking for QoS assessment of </a:t>
                      </a:r>
                      <a:r>
                        <a:rPr lang="en-US" sz="1200" b="0" i="0" u="none" strike="noStrike" baseline="0" dirty="0">
                          <a:latin typeface="Times New Roman" panose="02020603050405020304" pitchFamily="18" charset="0"/>
                        </a:rPr>
                        <a:t>MP3 music signals, Dept. of Applied Electronics, University of ROMA TRE, Rome, </a:t>
                      </a:r>
                      <a:r>
                        <a:rPr lang="en-IN" sz="1200" b="0" i="0" u="none" strike="noStrike" baseline="0" dirty="0">
                          <a:latin typeface="Times New Roman" panose="02020603050405020304" pitchFamily="18" charset="0"/>
                        </a:rPr>
                        <a:t>Italy. 2020.</a:t>
                      </a:r>
                      <a:endParaRPr lang="en-IN" sz="1200" u="none" strike="noStrike" cap="none"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Discusses the type of audio signal that we are </a:t>
                      </a:r>
                      <a:r>
                        <a:rPr lang="en-US" sz="1200" b="0" i="0" u="none" strike="noStrike" baseline="0" dirty="0">
                          <a:latin typeface="Times New Roman" panose="02020603050405020304" pitchFamily="18" charset="0"/>
                        </a:rPr>
                        <a:t>aiming at. </a:t>
                      </a:r>
                    </a:p>
                    <a:p>
                      <a:pPr marL="171450" indent="-171450" algn="just">
                        <a:buFont typeface="Arial" panose="020B0604020202020204" pitchFamily="34" charset="0"/>
                        <a:buChar char="•"/>
                      </a:pPr>
                      <a:r>
                        <a:rPr lang="en-US" sz="1200" b="0" i="0" u="none" strike="noStrike" baseline="0" dirty="0">
                          <a:latin typeface="Times New Roman" panose="02020603050405020304" pitchFamily="18" charset="0"/>
                        </a:rPr>
                        <a:t>And at the same time this paper proposes an watermarking signal technique to provide a quality assessment of the received audio signal after coding. </a:t>
                      </a:r>
                      <a:endParaRPr sz="1200" u="none" strike="noStrike" cap="none" dirty="0">
                        <a:latin typeface="Times New Roman" panose="02020603050405020304" pitchFamily="18" charset="0"/>
                        <a:ea typeface="Arial"/>
                        <a:cs typeface="Times New Roman" panose="02020603050405020304" pitchFamily="18" charset="0"/>
                        <a:sym typeface="Arial"/>
                      </a:endParaRPr>
                    </a:p>
                  </a:txBody>
                  <a:tcPr marL="68588" marR="68588" marT="34294" marB="34294"/>
                </a:tc>
                <a:extLst>
                  <a:ext uri="{0D108BD9-81ED-4DB2-BD59-A6C34878D82A}">
                    <a16:rowId xmlns:a16="http://schemas.microsoft.com/office/drawing/2014/main" val="10001"/>
                  </a:ext>
                </a:extLst>
              </a:tr>
              <a:tr h="1555062">
                <a:tc>
                  <a:txBody>
                    <a:bodyPr/>
                    <a:lstStyle/>
                    <a:p>
                      <a:pPr algn="just"/>
                      <a:r>
                        <a:rPr lang="en-IN" sz="1200" b="0" i="0" u="none" strike="noStrike" baseline="0" dirty="0">
                          <a:solidFill>
                            <a:srgbClr val="000000"/>
                          </a:solidFill>
                          <a:latin typeface="Times New Roman" panose="02020603050405020304" pitchFamily="18" charset="0"/>
                        </a:rPr>
                        <a:t>Mohsen </a:t>
                      </a:r>
                      <a:r>
                        <a:rPr lang="en-IN" sz="1200" b="0" i="0" u="none" strike="noStrike" baseline="0" dirty="0" err="1">
                          <a:solidFill>
                            <a:srgbClr val="000000"/>
                          </a:solidFill>
                          <a:latin typeface="Times New Roman" panose="02020603050405020304" pitchFamily="18" charset="0"/>
                        </a:rPr>
                        <a:t>Yousefi</a:t>
                      </a:r>
                      <a:r>
                        <a:rPr lang="en-IN" sz="1200" b="0" i="0" u="none" strike="noStrike" baseline="0" dirty="0">
                          <a:solidFill>
                            <a:srgbClr val="000000"/>
                          </a:solidFill>
                          <a:latin typeface="Times New Roman" panose="02020603050405020304" pitchFamily="18" charset="0"/>
                        </a:rPr>
                        <a:t> </a:t>
                      </a:r>
                      <a:r>
                        <a:rPr lang="en-IN" sz="1200" b="0" i="0" u="none" strike="noStrike" baseline="0" dirty="0" err="1">
                          <a:solidFill>
                            <a:srgbClr val="000000"/>
                          </a:solidFill>
                          <a:latin typeface="Times New Roman" panose="02020603050405020304" pitchFamily="18" charset="0"/>
                        </a:rPr>
                        <a:t>Nejad</a:t>
                      </a:r>
                      <a:r>
                        <a:rPr lang="en-IN" sz="1200" b="0" i="0" u="none" strike="noStrike" baseline="0" dirty="0">
                          <a:solidFill>
                            <a:srgbClr val="000000"/>
                          </a:solidFill>
                          <a:latin typeface="Times New Roman" panose="02020603050405020304" pitchFamily="18" charset="0"/>
                        </a:rPr>
                        <a:t>, Mohammad </a:t>
                      </a:r>
                      <a:r>
                        <a:rPr lang="en-IN" sz="1200" b="0" i="0" u="none" strike="noStrike" baseline="0" dirty="0" err="1">
                          <a:solidFill>
                            <a:srgbClr val="000000"/>
                          </a:solidFill>
                          <a:latin typeface="Times New Roman" panose="02020603050405020304" pitchFamily="18" charset="0"/>
                        </a:rPr>
                        <a:t>Mosleh,A</a:t>
                      </a:r>
                      <a:r>
                        <a:rPr lang="en-IN" sz="1200" b="0" i="0" u="none" strike="noStrike" baseline="0" dirty="0">
                          <a:solidFill>
                            <a:srgbClr val="000000"/>
                          </a:solidFill>
                          <a:latin typeface="Times New Roman" panose="02020603050405020304" pitchFamily="18" charset="0"/>
                        </a:rPr>
                        <a:t> blind quantum audio watermarking </a:t>
                      </a:r>
                      <a:r>
                        <a:rPr lang="en-US" sz="1200" b="0" i="0" u="none" strike="noStrike" baseline="0" dirty="0">
                          <a:latin typeface="Times New Roman" panose="02020603050405020304" pitchFamily="18" charset="0"/>
                        </a:rPr>
                        <a:t>based on quantum discrete cosine transform, Department of Computer Engineering, </a:t>
                      </a:r>
                      <a:r>
                        <a:rPr lang="en-IN" sz="1200" b="0" i="0" u="none" strike="noStrike" baseline="0" dirty="0">
                          <a:latin typeface="Times New Roman" panose="02020603050405020304" pitchFamily="18" charset="0"/>
                        </a:rPr>
                        <a:t>Tabriz Branch, Islamic Azad University, Tabriz, Iran. 2018.</a:t>
                      </a:r>
                      <a:endParaRPr lang="en-IN" sz="1200" u="none" strike="noStrike" cap="none"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It uses the integration of LSB (least significant bit) and </a:t>
                      </a:r>
                      <a:r>
                        <a:rPr lang="en-IN" sz="1200" b="0" i="0" u="none" strike="noStrike" baseline="0" dirty="0">
                          <a:latin typeface="Times New Roman" panose="02020603050405020304" pitchFamily="18" charset="0"/>
                        </a:rPr>
                        <a:t>MSB (most significant bit) based on quantum discrete cosine transform (</a:t>
                      </a:r>
                      <a:r>
                        <a:rPr lang="en-IN" sz="1200" b="0" i="0" u="none" strike="noStrike" baseline="0" dirty="0" err="1">
                          <a:latin typeface="Times New Roman" panose="02020603050405020304" pitchFamily="18" charset="0"/>
                        </a:rPr>
                        <a:t>qDCT</a:t>
                      </a:r>
                      <a:r>
                        <a:rPr lang="en-IN" sz="1200" b="0" i="0" u="none" strike="noStrike" baseline="0" dirty="0">
                          <a:latin typeface="Times New Roman" panose="02020603050405020304" pitchFamily="18" charset="0"/>
                        </a:rPr>
                        <a:t>). </a:t>
                      </a:r>
                    </a:p>
                    <a:p>
                      <a:pPr marL="171450" indent="-171450" algn="just">
                        <a:buFont typeface="Arial" panose="020B0604020202020204" pitchFamily="34" charset="0"/>
                        <a:buChar char="•"/>
                      </a:pPr>
                      <a:r>
                        <a:rPr lang="en-US" sz="1200" b="0" i="0" u="none" strike="noStrike" baseline="0" dirty="0">
                          <a:solidFill>
                            <a:srgbClr val="000000"/>
                          </a:solidFill>
                          <a:latin typeface="Times New Roman" panose="02020603050405020304" pitchFamily="18" charset="0"/>
                        </a:rPr>
                        <a:t>Expresses a finite sequence of data points in terms of a </a:t>
                      </a:r>
                      <a:r>
                        <a:rPr lang="en-US" sz="1200" b="0" i="0" u="none" strike="noStrike" baseline="0" dirty="0">
                          <a:latin typeface="Times New Roman" panose="02020603050405020304" pitchFamily="18" charset="0"/>
                        </a:rPr>
                        <a:t>sum of cosine functions oscillating at different frequencies.</a:t>
                      </a:r>
                    </a:p>
                  </a:txBody>
                  <a:tcPr marL="68588" marR="68588" marT="34294" marB="34294"/>
                </a:tc>
                <a:extLst>
                  <a:ext uri="{0D108BD9-81ED-4DB2-BD59-A6C34878D82A}">
                    <a16:rowId xmlns:a16="http://schemas.microsoft.com/office/drawing/2014/main" val="10002"/>
                  </a:ext>
                </a:extLst>
              </a:tr>
              <a:tr h="1107395">
                <a:tc>
                  <a:txBody>
                    <a:bodyPr/>
                    <a:lstStyle/>
                    <a:p>
                      <a:pPr algn="just"/>
                      <a:r>
                        <a:rPr lang="en-US" sz="1200" b="0" i="0" u="none" strike="noStrike" baseline="0" dirty="0">
                          <a:solidFill>
                            <a:srgbClr val="000000"/>
                          </a:solidFill>
                          <a:latin typeface="Times New Roman" panose="02020603050405020304" pitchFamily="18" charset="0"/>
                        </a:rPr>
                        <a:t>J. P. </a:t>
                      </a:r>
                      <a:r>
                        <a:rPr lang="en-US" sz="1200" b="0" i="0" u="none" strike="noStrike" baseline="0" dirty="0" err="1">
                          <a:solidFill>
                            <a:srgbClr val="000000"/>
                          </a:solidFill>
                          <a:latin typeface="Times New Roman" panose="02020603050405020304" pitchFamily="18" charset="0"/>
                        </a:rPr>
                        <a:t>Princen</a:t>
                      </a:r>
                      <a:r>
                        <a:rPr lang="en-US" sz="1200" b="0" i="0" u="none" strike="noStrike" baseline="0" dirty="0">
                          <a:solidFill>
                            <a:srgbClr val="000000"/>
                          </a:solidFill>
                          <a:latin typeface="Times New Roman" panose="02020603050405020304" pitchFamily="18" charset="0"/>
                        </a:rPr>
                        <a:t>, A. W. Johnson und A. B. Bradley: </a:t>
                      </a:r>
                      <a:r>
                        <a:rPr lang="en-US" sz="1200" b="0" i="0" u="none" strike="noStrike" baseline="0" dirty="0" err="1">
                          <a:solidFill>
                            <a:srgbClr val="000000"/>
                          </a:solidFill>
                          <a:latin typeface="Times New Roman" panose="02020603050405020304" pitchFamily="18" charset="0"/>
                        </a:rPr>
                        <a:t>Subband</a:t>
                      </a:r>
                      <a:r>
                        <a:rPr lang="en-US" sz="1200" b="0" i="0" u="none" strike="noStrike" baseline="0" dirty="0">
                          <a:solidFill>
                            <a:srgbClr val="000000"/>
                          </a:solidFill>
                          <a:latin typeface="Times New Roman" panose="02020603050405020304" pitchFamily="18" charset="0"/>
                        </a:rPr>
                        <a:t>/transform coding using </a:t>
                      </a:r>
                      <a:r>
                        <a:rPr lang="en-US" sz="1200" b="0" i="0" u="none" strike="noStrike" baseline="0" dirty="0">
                          <a:latin typeface="Times New Roman" panose="02020603050405020304" pitchFamily="18" charset="0"/>
                        </a:rPr>
                        <a:t>filter bank designs based on time domain aliasing cancellation, IEEE Proc. Intl. Conference on Acoustics, Speech, and Signal Processing (ICASSP), 2161–2164, </a:t>
                      </a:r>
                      <a:r>
                        <a:rPr lang="en-IN" sz="1200" b="0" i="0" u="none" strike="noStrike" baseline="0" dirty="0">
                          <a:latin typeface="Times New Roman" panose="02020603050405020304" pitchFamily="18" charset="0"/>
                        </a:rPr>
                        <a:t>1987. </a:t>
                      </a:r>
                      <a:endParaRPr lang="en-US" sz="1200" dirty="0">
                        <a:latin typeface="Times New Roman" panose="02020603050405020304" pitchFamily="18" charset="0"/>
                        <a:cs typeface="Times New Roman" panose="02020603050405020304" pitchFamily="18" charset="0"/>
                        <a:sym typeface="Arial"/>
                      </a:endParaRPr>
                    </a:p>
                  </a:txBody>
                  <a:tcPr marL="68588" marR="68588" marT="34294" marB="34294" anchor="ctr"/>
                </a:tc>
                <a:tc>
                  <a:txBody>
                    <a:bodyPr/>
                    <a:lstStyle/>
                    <a:p>
                      <a:pPr marL="171450" indent="-171450" algn="just">
                        <a:buFont typeface="Arial" panose="020B0604020202020204" pitchFamily="34" charset="0"/>
                        <a:buChar char="•"/>
                      </a:pPr>
                      <a:r>
                        <a:rPr lang="en-IN" sz="1200" b="0" i="0" u="none" strike="noStrike" baseline="0" dirty="0">
                          <a:solidFill>
                            <a:srgbClr val="000000"/>
                          </a:solidFill>
                          <a:latin typeface="Times New Roman" panose="02020603050405020304" pitchFamily="18" charset="0"/>
                        </a:rPr>
                        <a:t>Discrete Wave Transform </a:t>
                      </a:r>
                      <a:r>
                        <a:rPr lang="en-US" sz="1200" b="0" i="0" u="none" strike="noStrike" baseline="0" dirty="0">
                          <a:latin typeface="Times New Roman" panose="02020603050405020304" pitchFamily="18" charset="0"/>
                        </a:rPr>
                        <a:t>always returns only a single coefficient to its approximation value. Using the same on a multi level signal allows the extraction of multiple time-frequency features from a time series by decomposing the series as low and high frequency level - by - level. </a:t>
                      </a:r>
                    </a:p>
                    <a:p>
                      <a:pPr marL="171450" indent="-171450" algn="just">
                        <a:buFont typeface="Arial" panose="020B0604020202020204" pitchFamily="34" charset="0"/>
                        <a:buChar char="•"/>
                      </a:pPr>
                      <a:r>
                        <a:rPr lang="en-US" sz="1200" b="0" i="0" u="none" strike="noStrike" baseline="0" dirty="0">
                          <a:latin typeface="Times New Roman" panose="02020603050405020304" pitchFamily="18" charset="0"/>
                        </a:rPr>
                        <a:t>This is also a wonderful approach that does not over complicate the signal transposing value. </a:t>
                      </a:r>
                      <a:endParaRPr sz="1200" dirty="0">
                        <a:latin typeface="Times New Roman" panose="02020603050405020304" pitchFamily="18" charset="0"/>
                        <a:ea typeface="Arial"/>
                        <a:cs typeface="Times New Roman" panose="02020603050405020304" pitchFamily="18" charset="0"/>
                        <a:sym typeface="Arial"/>
                      </a:endParaRPr>
                    </a:p>
                  </a:txBody>
                  <a:tcPr marL="68588" marR="68588" marT="34294" marB="34294"/>
                </a:tc>
                <a:extLst>
                  <a:ext uri="{0D108BD9-81ED-4DB2-BD59-A6C34878D82A}">
                    <a16:rowId xmlns:a16="http://schemas.microsoft.com/office/drawing/2014/main" val="10003"/>
                  </a:ext>
                </a:extLst>
              </a:tr>
            </a:tbl>
          </a:graphicData>
        </a:graphic>
      </p:graphicFrame>
      <p:sp>
        <p:nvSpPr>
          <p:cNvPr id="110" name="Google Shape;110;p3"/>
          <p:cNvSpPr txBox="1">
            <a:spLocks noGrp="1"/>
          </p:cNvSpPr>
          <p:nvPr>
            <p:ph type="sldNum" idx="12"/>
          </p:nvPr>
        </p:nvSpPr>
        <p:spPr>
          <a:xfrm>
            <a:off x="6457950" y="4767263"/>
            <a:ext cx="2057400" cy="273844"/>
          </a:xfrm>
          <a:prstGeom prst="rect">
            <a:avLst/>
          </a:prstGeom>
          <a:noFill/>
          <a:ln>
            <a:noFill/>
          </a:ln>
        </p:spPr>
        <p:txBody>
          <a:bodyPr spcFirstLastPara="1" wrap="square" lIns="68569" tIns="34275" rIns="68569" bIns="34275" anchor="ctr" anchorCtr="0">
            <a:noAutofit/>
          </a:bodyPr>
          <a:lstStyle/>
          <a:p>
            <a:fld id="{00000000-1234-1234-1234-123412341234}"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C10C9B-9BC4-49D7-B520-3971300D6F92}"/>
              </a:ext>
            </a:extLst>
          </p:cNvPr>
          <p:cNvPicPr>
            <a:picLocks noChangeAspect="1"/>
          </p:cNvPicPr>
          <p:nvPr/>
        </p:nvPicPr>
        <p:blipFill rotWithShape="1">
          <a:blip r:embed="rId3"/>
          <a:srcRect l="14321" r="14475" b="1"/>
          <a:stretch/>
        </p:blipFill>
        <p:spPr>
          <a:xfrm>
            <a:off x="1952298" y="10"/>
            <a:ext cx="7252231" cy="5143490"/>
          </a:xfrm>
          <a:prstGeom prst="rect">
            <a:avLst/>
          </a:prstGeom>
        </p:spPr>
      </p:pic>
      <p:sp>
        <p:nvSpPr>
          <p:cNvPr id="115" name="Rectangle 1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51435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Google Shape;171;p31"/>
          <p:cNvSpPr txBox="1">
            <a:spLocks noGrp="1"/>
          </p:cNvSpPr>
          <p:nvPr>
            <p:ph type="title"/>
          </p:nvPr>
        </p:nvSpPr>
        <p:spPr>
          <a:xfrm>
            <a:off x="628650" y="273843"/>
            <a:ext cx="2866641" cy="1424934"/>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2600" kern="1200" dirty="0">
                <a:solidFill>
                  <a:schemeClr val="tx1"/>
                </a:solidFill>
                <a:latin typeface="+mj-lt"/>
                <a:ea typeface="+mj-ea"/>
                <a:cs typeface="+mj-cs"/>
                <a:sym typeface="Times New Roman"/>
              </a:rPr>
              <a:t> </a:t>
            </a:r>
            <a:r>
              <a:rPr lang="en-US" sz="2400" kern="1200" dirty="0">
                <a:solidFill>
                  <a:schemeClr val="tx1"/>
                </a:solidFill>
                <a:latin typeface="Times New Roman" panose="02020603050405020304" pitchFamily="18" charset="0"/>
                <a:ea typeface="+mj-ea"/>
                <a:cs typeface="Times New Roman" panose="02020603050405020304" pitchFamily="18" charset="0"/>
                <a:sym typeface="Times New Roman"/>
              </a:rPr>
              <a:t>Quality Of Service - Method of Audio Testing</a:t>
            </a:r>
          </a:p>
        </p:txBody>
      </p:sp>
      <p:sp>
        <p:nvSpPr>
          <p:cNvPr id="172" name="Google Shape;172;p31"/>
          <p:cNvSpPr txBox="1"/>
          <p:nvPr/>
        </p:nvSpPr>
        <p:spPr>
          <a:xfrm>
            <a:off x="628650" y="1825650"/>
            <a:ext cx="2866641" cy="2807072"/>
          </a:xfrm>
          <a:prstGeom prst="rect">
            <a:avLst/>
          </a:prstGeom>
        </p:spPr>
        <p:txBody>
          <a:bodyPr spcFirstLastPara="1" vert="horz" lIns="91440" tIns="45720" rIns="91440" bIns="45720" rtlCol="0" anchorCtr="0">
            <a:normAutofit/>
          </a:bodyPr>
          <a:lstStyle/>
          <a:p>
            <a:pPr marL="285750" lvl="0" indent="-228600">
              <a:lnSpc>
                <a:spcPct val="90000"/>
              </a:lnSpc>
              <a:spcBef>
                <a:spcPts val="0"/>
              </a:spcBef>
              <a:spcAft>
                <a:spcPts val="600"/>
              </a:spcAft>
              <a:buClr>
                <a:schemeClr val="dk1"/>
              </a:buClr>
              <a:buSzPts val="1100"/>
              <a:buFont typeface="Arial" panose="020B0604020202020204" pitchFamily="34" charset="0"/>
              <a:buChar char="•"/>
            </a:pPr>
            <a:r>
              <a:rPr lang="en-US" sz="1100" kern="1200" dirty="0">
                <a:solidFill>
                  <a:schemeClr val="tx1"/>
                </a:solidFill>
                <a:latin typeface="Times New Roman" panose="02020603050405020304" pitchFamily="18" charset="0"/>
                <a:ea typeface="+mn-ea"/>
                <a:cs typeface="Times New Roman" panose="02020603050405020304" pitchFamily="18" charset="0"/>
              </a:rPr>
              <a:t>The QoS is known as the quality of services and refers to any technology that deals with data transmission. It is in place to reduce the packet loss, jitters and latency on the network. There are priorities in place that every transmission must follow to abide by these protocols. As applications such as phone, video, and time-sensitive data transit a network, enterprise networks must deliver predictable and quantifiable services. </a:t>
            </a:r>
          </a:p>
          <a:p>
            <a:pPr marL="285750" lvl="0" indent="-228600">
              <a:lnSpc>
                <a:spcPct val="90000"/>
              </a:lnSpc>
              <a:spcBef>
                <a:spcPts val="0"/>
              </a:spcBef>
              <a:spcAft>
                <a:spcPts val="600"/>
              </a:spcAft>
              <a:buClr>
                <a:schemeClr val="dk1"/>
              </a:buClr>
              <a:buSzPts val="1100"/>
              <a:buFont typeface="Arial" panose="020B0604020202020204" pitchFamily="34" charset="0"/>
              <a:buChar char="•"/>
            </a:pPr>
            <a:endParaRPr lang="en-US" sz="1100" kern="1200" dirty="0">
              <a:solidFill>
                <a:schemeClr val="tx1"/>
              </a:solidFill>
              <a:latin typeface="Times New Roman" panose="02020603050405020304" pitchFamily="18" charset="0"/>
              <a:ea typeface="+mn-ea"/>
              <a:cs typeface="Times New Roman" panose="02020603050405020304" pitchFamily="18" charset="0"/>
            </a:endParaRPr>
          </a:p>
          <a:p>
            <a:pPr marL="285750" lvl="0" indent="-228600">
              <a:lnSpc>
                <a:spcPct val="90000"/>
              </a:lnSpc>
              <a:spcBef>
                <a:spcPts val="0"/>
              </a:spcBef>
              <a:spcAft>
                <a:spcPts val="600"/>
              </a:spcAft>
              <a:buFont typeface="Arial" panose="020B0604020202020204" pitchFamily="34" charset="0"/>
              <a:buChar char="•"/>
            </a:pPr>
            <a:r>
              <a:rPr lang="en-US" sz="1100" kern="1200" dirty="0">
                <a:solidFill>
                  <a:schemeClr val="tx1"/>
                </a:solidFill>
                <a:latin typeface="Times New Roman" panose="02020603050405020304" pitchFamily="18" charset="0"/>
                <a:ea typeface="+mn-ea"/>
                <a:cs typeface="Times New Roman" panose="02020603050405020304" pitchFamily="18" charset="0"/>
              </a:rPr>
              <a:t>We used a similar software called Audacity to find out for ourselves whether the theoretical flaws we found were practical or not.</a:t>
            </a:r>
          </a:p>
          <a:p>
            <a:pPr lvl="0" indent="-228600">
              <a:lnSpc>
                <a:spcPct val="90000"/>
              </a:lnSpc>
              <a:spcBef>
                <a:spcPts val="0"/>
              </a:spcBef>
              <a:spcAft>
                <a:spcPts val="600"/>
              </a:spcAft>
              <a:buFont typeface="Arial" panose="020B0604020202020204" pitchFamily="34" charset="0"/>
              <a:buChar char="•"/>
            </a:pPr>
            <a:endParaRPr lang="en-US" sz="900" kern="1200" dirty="0">
              <a:solidFill>
                <a:schemeClr val="tx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A775-B1E2-4BFC-B0BA-98908E1836FB}"/>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Proposed Methods</a:t>
            </a:r>
          </a:p>
        </p:txBody>
      </p:sp>
      <p:sp>
        <p:nvSpPr>
          <p:cNvPr id="3" name="Text Placeholder 2">
            <a:extLst>
              <a:ext uri="{FF2B5EF4-FFF2-40B4-BE49-F238E27FC236}">
                <a16:creationId xmlns:a16="http://schemas.microsoft.com/office/drawing/2014/main" id="{85431FAF-12C0-4D05-9F5A-D9A4F1562D6C}"/>
              </a:ext>
            </a:extLst>
          </p:cNvPr>
          <p:cNvSpPr>
            <a:spLocks noGrp="1"/>
          </p:cNvSpPr>
          <p:nvPr>
            <p:ph type="body" idx="1"/>
          </p:nvPr>
        </p:nvSpPr>
        <p:spPr>
          <a:xfrm>
            <a:off x="224058" y="1369219"/>
            <a:ext cx="8291292" cy="3638786"/>
          </a:xfrm>
        </p:spPr>
        <p:txBody>
          <a:bodyPr>
            <a:normAutofit/>
          </a:bodyPr>
          <a:lstStyle/>
          <a:p>
            <a:pPr marL="139700" indent="0">
              <a:buNone/>
            </a:pPr>
            <a:r>
              <a:rPr lang="en-IN" sz="1200" b="1" dirty="0">
                <a:latin typeface="Times New Roman" panose="02020603050405020304" pitchFamily="18" charset="0"/>
                <a:cs typeface="Times New Roman" panose="02020603050405020304" pitchFamily="18" charset="0"/>
              </a:rPr>
              <a:t>   Waveform Variation                                   Overlapping Method                                Digital Watermarking using MATLAB</a:t>
            </a:r>
          </a:p>
          <a:p>
            <a:pPr marL="139700" indent="0">
              <a:buNone/>
            </a:pPr>
            <a:endParaRPr lang="en-IN" sz="1200" b="1" dirty="0">
              <a:latin typeface="Times New Roman" panose="02020603050405020304" pitchFamily="18" charset="0"/>
              <a:cs typeface="Times New Roman" panose="02020603050405020304" pitchFamily="18" charset="0"/>
            </a:endParaRPr>
          </a:p>
          <a:p>
            <a:pPr marL="139700" indent="0">
              <a:buNone/>
            </a:pPr>
            <a:r>
              <a:rPr lang="en-IN" sz="1200" dirty="0">
                <a:latin typeface="Times New Roman" panose="02020603050405020304" pitchFamily="18" charset="0"/>
                <a:cs typeface="Times New Roman" panose="02020603050405020304" pitchFamily="18" charset="0"/>
              </a:rPr>
              <a:t>The audio clip of “The Adventures        An extension to previous method, in this a         </a:t>
            </a:r>
            <a:r>
              <a:rPr lang="en-IN" sz="1200" dirty="0" err="1">
                <a:latin typeface="Times New Roman" panose="02020603050405020304" pitchFamily="18" charset="0"/>
                <a:cs typeface="Times New Roman" panose="02020603050405020304" pitchFamily="18" charset="0"/>
              </a:rPr>
              <a:t>A</a:t>
            </a:r>
            <a:r>
              <a:rPr lang="en-IN" sz="1200" dirty="0">
                <a:latin typeface="Times New Roman" panose="02020603050405020304" pitchFamily="18" charset="0"/>
                <a:cs typeface="Times New Roman" panose="02020603050405020304" pitchFamily="18" charset="0"/>
              </a:rPr>
              <a:t> jpeg image of an aircraft is used to  </a:t>
            </a:r>
          </a:p>
          <a:p>
            <a:pPr marL="139700" indent="0">
              <a:buNone/>
            </a:pPr>
            <a:r>
              <a:rPr lang="en-IN" sz="1200" dirty="0">
                <a:latin typeface="Times New Roman" panose="02020603050405020304" pitchFamily="18" charset="0"/>
                <a:cs typeface="Times New Roman" panose="02020603050405020304" pitchFamily="18" charset="0"/>
              </a:rPr>
              <a:t> of Sherlock Homes” was used as           single waveform of “Tone” is used rather          superimpose on the audio file using </a:t>
            </a:r>
          </a:p>
          <a:p>
            <a:pPr marL="139700" indent="0">
              <a:buNone/>
            </a:pPr>
            <a:r>
              <a:rPr lang="en-IN" sz="1200" dirty="0">
                <a:latin typeface="Times New Roman" panose="02020603050405020304" pitchFamily="18" charset="0"/>
                <a:cs typeface="Times New Roman" panose="02020603050405020304" pitchFamily="18" charset="0"/>
              </a:rPr>
              <a:t>  mono stereo track one.                          The signal but still a noise is being generated     MATLAB code to insert it as a </a:t>
            </a:r>
          </a:p>
          <a:p>
            <a:pPr marL="139700" indent="0">
              <a:buNone/>
            </a:pPr>
            <a:r>
              <a:rPr lang="en-IN" sz="1200" dirty="0">
                <a:latin typeface="Times New Roman" panose="02020603050405020304" pitchFamily="18" charset="0"/>
                <a:cs typeface="Times New Roman" panose="02020603050405020304" pitchFamily="18" charset="0"/>
              </a:rPr>
              <a:t>                                                                 due to which underlying content is not audible  watermark on the host file and to extract it </a:t>
            </a:r>
          </a:p>
          <a:p>
            <a:pPr marL="139700" indent="0">
              <a:buNone/>
            </a:pPr>
            <a:r>
              <a:rPr lang="en-IN" sz="1200" dirty="0">
                <a:latin typeface="Times New Roman" panose="02020603050405020304" pitchFamily="18" charset="0"/>
                <a:cs typeface="Times New Roman" panose="02020603050405020304" pitchFamily="18" charset="0"/>
              </a:rPr>
              <a:t>A secondary white noise is added            therefore this method is also rejected.              At the destination. In this method there is </a:t>
            </a:r>
          </a:p>
          <a:p>
            <a:pPr marL="139700" indent="0">
              <a:buNone/>
            </a:pPr>
            <a:r>
              <a:rPr lang="en-IN" sz="1200" dirty="0">
                <a:latin typeface="Times New Roman" panose="02020603050405020304" pitchFamily="18" charset="0"/>
                <a:cs typeface="Times New Roman" panose="02020603050405020304" pitchFamily="18" charset="0"/>
              </a:rPr>
              <a:t>as track two and a “Tone” signal                                                                                        no noise being generated and the audio </a:t>
            </a:r>
          </a:p>
          <a:p>
            <a:pPr marL="139700" indent="0">
              <a:buNone/>
            </a:pPr>
            <a:r>
              <a:rPr lang="en-IN" sz="1200" dirty="0">
                <a:latin typeface="Times New Roman" panose="02020603050405020304" pitchFamily="18" charset="0"/>
                <a:cs typeface="Times New Roman" panose="02020603050405020304" pitchFamily="18" charset="0"/>
              </a:rPr>
              <a:t> is generated from software.                                                                                                content quality is also maintained.</a:t>
            </a:r>
          </a:p>
          <a:p>
            <a:pPr marL="139700" indent="0">
              <a:buNone/>
            </a:pPr>
            <a:endParaRPr lang="en-IN" sz="1200" dirty="0">
              <a:latin typeface="Times New Roman" panose="02020603050405020304" pitchFamily="18" charset="0"/>
              <a:cs typeface="Times New Roman" panose="02020603050405020304" pitchFamily="18" charset="0"/>
            </a:endParaRPr>
          </a:p>
          <a:p>
            <a:pPr marL="139700" indent="0">
              <a:buNone/>
            </a:pPr>
            <a:r>
              <a:rPr lang="en-IN" sz="1200" dirty="0">
                <a:latin typeface="Times New Roman" panose="02020603050405020304" pitchFamily="18" charset="0"/>
                <a:cs typeface="Times New Roman" panose="02020603050405020304" pitchFamily="18" charset="0"/>
              </a:rPr>
              <a:t>Since a noise is generated and has</a:t>
            </a:r>
          </a:p>
          <a:p>
            <a:pPr marL="139700" indent="0">
              <a:buNone/>
            </a:pPr>
            <a:r>
              <a:rPr lang="en-IN" sz="1200" dirty="0">
                <a:latin typeface="Times New Roman" panose="02020603050405020304" pitchFamily="18" charset="0"/>
                <a:cs typeface="Times New Roman" panose="02020603050405020304" pitchFamily="18" charset="0"/>
              </a:rPr>
              <a:t>disrupted the audio quality due to </a:t>
            </a:r>
          </a:p>
          <a:p>
            <a:pPr marL="139700" indent="0">
              <a:buNone/>
            </a:pPr>
            <a:r>
              <a:rPr lang="en-IN" sz="1200" dirty="0">
                <a:latin typeface="Times New Roman" panose="02020603050405020304" pitchFamily="18" charset="0"/>
                <a:cs typeface="Times New Roman" panose="02020603050405020304" pitchFamily="18" charset="0"/>
              </a:rPr>
              <a:t> which this method is rejected.</a:t>
            </a:r>
          </a:p>
          <a:p>
            <a:pPr marL="139700" indent="0">
              <a:buNone/>
            </a:pPr>
            <a:endParaRPr lang="en-IN" sz="12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271C4EF9-2962-4E8C-9C3A-8CB5124F1FE2}"/>
              </a:ext>
            </a:extLst>
          </p:cNvPr>
          <p:cNvCxnSpPr/>
          <p:nvPr/>
        </p:nvCxnSpPr>
        <p:spPr>
          <a:xfrm>
            <a:off x="2803756" y="1369219"/>
            <a:ext cx="27251" cy="3638786"/>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8CF4874-50A8-4AB6-A5ED-6B03B22C35E4}"/>
              </a:ext>
            </a:extLst>
          </p:cNvPr>
          <p:cNvCxnSpPr/>
          <p:nvPr/>
        </p:nvCxnSpPr>
        <p:spPr>
          <a:xfrm>
            <a:off x="5713486" y="1369219"/>
            <a:ext cx="0" cy="363878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2D161CA-D3E6-4BD6-955E-DA7A6042BEC9}"/>
              </a:ext>
            </a:extLst>
          </p:cNvPr>
          <p:cNvCxnSpPr>
            <a:cxnSpLocks/>
          </p:cNvCxnSpPr>
          <p:nvPr/>
        </p:nvCxnSpPr>
        <p:spPr>
          <a:xfrm flipV="1">
            <a:off x="224058" y="1892384"/>
            <a:ext cx="8291292" cy="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767B17B-B620-4953-A8F7-6F7A8DD878FF}"/>
              </a:ext>
            </a:extLst>
          </p:cNvPr>
          <p:cNvCxnSpPr/>
          <p:nvPr/>
        </p:nvCxnSpPr>
        <p:spPr>
          <a:xfrm>
            <a:off x="224058" y="1369219"/>
            <a:ext cx="829129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E7F9DBA-1534-426B-9331-2D76A583E13A}"/>
              </a:ext>
            </a:extLst>
          </p:cNvPr>
          <p:cNvCxnSpPr/>
          <p:nvPr/>
        </p:nvCxnSpPr>
        <p:spPr>
          <a:xfrm>
            <a:off x="224058" y="1369219"/>
            <a:ext cx="21195" cy="3638786"/>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5D3F24F-F140-4549-B345-B1DB54FD35DD}"/>
              </a:ext>
            </a:extLst>
          </p:cNvPr>
          <p:cNvCxnSpPr>
            <a:cxnSpLocks/>
          </p:cNvCxnSpPr>
          <p:nvPr/>
        </p:nvCxnSpPr>
        <p:spPr>
          <a:xfrm flipV="1">
            <a:off x="245253" y="5008004"/>
            <a:ext cx="8326490" cy="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29AB6AF-CC0C-4E72-A83B-4FD01783C700}"/>
              </a:ext>
            </a:extLst>
          </p:cNvPr>
          <p:cNvCxnSpPr/>
          <p:nvPr/>
        </p:nvCxnSpPr>
        <p:spPr>
          <a:xfrm>
            <a:off x="8515350" y="1369219"/>
            <a:ext cx="0" cy="3638785"/>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5249C929-C8E0-4D85-8844-0DFB47643A5F}"/>
              </a:ext>
            </a:extLst>
          </p:cNvPr>
          <p:cNvPicPr>
            <a:picLocks noChangeAspect="1"/>
          </p:cNvPicPr>
          <p:nvPr/>
        </p:nvPicPr>
        <p:blipFill>
          <a:blip r:embed="rId2"/>
          <a:stretch>
            <a:fillRect/>
          </a:stretch>
        </p:blipFill>
        <p:spPr>
          <a:xfrm>
            <a:off x="6819900" y="4033837"/>
            <a:ext cx="476250" cy="476250"/>
          </a:xfrm>
          <a:prstGeom prst="rect">
            <a:avLst/>
          </a:prstGeom>
        </p:spPr>
      </p:pic>
    </p:spTree>
    <p:extLst>
      <p:ext uri="{BB962C8B-B14F-4D97-AF65-F5344CB8AC3E}">
        <p14:creationId xmlns:p14="http://schemas.microsoft.com/office/powerpoint/2010/main" val="58322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73;p31">
            <a:extLst>
              <a:ext uri="{FF2B5EF4-FFF2-40B4-BE49-F238E27FC236}">
                <a16:creationId xmlns:a16="http://schemas.microsoft.com/office/drawing/2014/main" id="{320F9807-CD0C-4CB9-A1B7-A844EDFE7FC0}"/>
              </a:ext>
            </a:extLst>
          </p:cNvPr>
          <p:cNvPicPr preferRelativeResize="0"/>
          <p:nvPr/>
        </p:nvPicPr>
        <p:blipFill>
          <a:blip r:embed="rId2">
            <a:alphaModFix/>
          </a:blip>
          <a:stretch>
            <a:fillRect/>
          </a:stretch>
        </p:blipFill>
        <p:spPr>
          <a:xfrm>
            <a:off x="166425" y="122233"/>
            <a:ext cx="8811320" cy="1872822"/>
          </a:xfrm>
          <a:prstGeom prst="rect">
            <a:avLst/>
          </a:prstGeom>
          <a:noFill/>
          <a:ln w="19050" cap="flat" cmpd="sng">
            <a:solidFill>
              <a:schemeClr val="dk2"/>
            </a:solidFill>
            <a:prstDash val="solid"/>
            <a:round/>
            <a:headEnd type="none" w="sm" len="sm"/>
            <a:tailEnd type="none" w="sm" len="sm"/>
          </a:ln>
        </p:spPr>
      </p:pic>
      <p:graphicFrame>
        <p:nvGraphicFramePr>
          <p:cNvPr id="5" name="Google Shape;179;p32">
            <a:extLst>
              <a:ext uri="{FF2B5EF4-FFF2-40B4-BE49-F238E27FC236}">
                <a16:creationId xmlns:a16="http://schemas.microsoft.com/office/drawing/2014/main" id="{B9C0CA64-02E0-4233-A55C-1D3EF1622709}"/>
              </a:ext>
            </a:extLst>
          </p:cNvPr>
          <p:cNvGraphicFramePr/>
          <p:nvPr>
            <p:extLst>
              <p:ext uri="{D42A27DB-BD31-4B8C-83A1-F6EECF244321}">
                <p14:modId xmlns:p14="http://schemas.microsoft.com/office/powerpoint/2010/main" val="1621309250"/>
              </p:ext>
            </p:extLst>
          </p:nvPr>
        </p:nvGraphicFramePr>
        <p:xfrm>
          <a:off x="2583873" y="2240784"/>
          <a:ext cx="3622032" cy="2717800"/>
        </p:xfrm>
        <a:graphic>
          <a:graphicData uri="http://schemas.openxmlformats.org/drawingml/2006/table">
            <a:tbl>
              <a:tblPr>
                <a:noFill/>
                <a:tableStyleId>{13E7A5E7-BBC3-468A-8A2E-F7CFD30ECC9A}</a:tableStyleId>
              </a:tblPr>
              <a:tblGrid>
                <a:gridCol w="1776243">
                  <a:extLst>
                    <a:ext uri="{9D8B030D-6E8A-4147-A177-3AD203B41FA5}">
                      <a16:colId xmlns:a16="http://schemas.microsoft.com/office/drawing/2014/main" val="20000"/>
                    </a:ext>
                  </a:extLst>
                </a:gridCol>
                <a:gridCol w="1845789">
                  <a:extLst>
                    <a:ext uri="{9D8B030D-6E8A-4147-A177-3AD203B41FA5}">
                      <a16:colId xmlns:a16="http://schemas.microsoft.com/office/drawing/2014/main" val="20001"/>
                    </a:ext>
                  </a:extLst>
                </a:gridCol>
              </a:tblGrid>
              <a:tr h="303685">
                <a:tc>
                  <a:txBody>
                    <a:bodyPr/>
                    <a:lstStyle/>
                    <a:p>
                      <a:pPr marL="0" lvl="0" indent="0" algn="l" rtl="0">
                        <a:spcBef>
                          <a:spcPts val="0"/>
                        </a:spcBef>
                        <a:spcAft>
                          <a:spcPts val="0"/>
                        </a:spcAft>
                        <a:buNone/>
                      </a:pPr>
                      <a:r>
                        <a:rPr lang="en" sz="1200" b="1" dirty="0"/>
                        <a:t>Parameter Name</a:t>
                      </a:r>
                      <a:endParaRPr sz="1200" b="1" dirty="0"/>
                    </a:p>
                  </a:txBody>
                  <a:tcPr marL="63500" marR="63500" marT="63500" marB="63500"/>
                </a:tc>
                <a:tc>
                  <a:txBody>
                    <a:bodyPr/>
                    <a:lstStyle/>
                    <a:p>
                      <a:pPr marL="0" lvl="0" indent="0" algn="l" rtl="0">
                        <a:spcBef>
                          <a:spcPts val="0"/>
                        </a:spcBef>
                        <a:spcAft>
                          <a:spcPts val="0"/>
                        </a:spcAft>
                        <a:buNone/>
                      </a:pPr>
                      <a:r>
                        <a:rPr lang="en" sz="1200" b="1"/>
                        <a:t>Value Set</a:t>
                      </a:r>
                      <a:endParaRPr sz="1200" b="1"/>
                    </a:p>
                  </a:txBody>
                  <a:tcPr marL="63500" marR="63500" marT="63500" marB="63500"/>
                </a:tc>
                <a:extLst>
                  <a:ext uri="{0D108BD9-81ED-4DB2-BD59-A6C34878D82A}">
                    <a16:rowId xmlns:a16="http://schemas.microsoft.com/office/drawing/2014/main" val="10000"/>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Audio Type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MP3 or WAV</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Audio Channel</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Mono</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303685">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Frequency</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44100 Hz</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453621">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Bit point (floating)</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32 bit</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453621">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Mapping (range)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- 1.0 - 1.0</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r h="453621">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Time Sampled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Duration = 60 seconds</a:t>
                      </a: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331134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2357</Words>
  <Application>Microsoft Office PowerPoint</Application>
  <PresentationFormat>On-screen Show (16:9)</PresentationFormat>
  <Paragraphs>216</Paragraphs>
  <Slides>25</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Times New Roman</vt:lpstr>
      <vt:lpstr>Simple Light</vt:lpstr>
      <vt:lpstr>Office Theme</vt:lpstr>
      <vt:lpstr>PowerPoint Presentation</vt:lpstr>
      <vt:lpstr>Target Problem</vt:lpstr>
      <vt:lpstr>Abstract</vt:lpstr>
      <vt:lpstr>Introduction</vt:lpstr>
      <vt:lpstr>LITERATURE OVERVIEW</vt:lpstr>
      <vt:lpstr>PowerPoint Presentation</vt:lpstr>
      <vt:lpstr> Quality Of Service - Method of Audio Testing</vt:lpstr>
      <vt:lpstr>Proposed Methods</vt:lpstr>
      <vt:lpstr>PowerPoint Presentation</vt:lpstr>
      <vt:lpstr>PowerPoint Presentation</vt:lpstr>
      <vt:lpstr>PowerPoint Presentation</vt:lpstr>
      <vt:lpstr>Algorithm Analysis</vt:lpstr>
      <vt:lpstr>PowerPoint Presentation</vt:lpstr>
      <vt:lpstr>Methodology</vt:lpstr>
      <vt:lpstr>Frontend UI - Watermark Embedding</vt:lpstr>
      <vt:lpstr>Frontend UI - Watermark Extraction</vt:lpstr>
      <vt:lpstr>Findings &amp; Inference</vt:lpstr>
      <vt:lpstr>PowerPoint Presentation</vt:lpstr>
      <vt:lpstr>PowerPoint Presentation</vt:lpstr>
      <vt:lpstr>PowerPoint Presentation</vt:lpstr>
      <vt:lpstr>Result</vt:lpstr>
      <vt:lpstr>contd…</vt:lpstr>
      <vt:lpstr>Project Applications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SRIVASTAVA, SHRUTI (GE Power Portfolio)</dc:creator>
  <cp:lastModifiedBy>Gautam Nag</cp:lastModifiedBy>
  <cp:revision>33</cp:revision>
  <dcterms:modified xsi:type="dcterms:W3CDTF">2022-05-12T14:32:17Z</dcterms:modified>
</cp:coreProperties>
</file>