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handoutMasterIdLst>
    <p:handoutMasterId r:id="rId4"/>
  </p:handoutMasterIdLst>
  <p:sldIdLst>
    <p:sldId id="256" r:id="rId2"/>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87" d="100"/>
          <a:sy n="87" d="100"/>
        </p:scale>
        <p:origin x="480" y="82"/>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en-US"/>
          </a:p>
        </p:txBody>
      </p:sp>
      <p:sp>
        <p:nvSpPr>
          <p:cNvPr id="3" name="Date Placeholder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696C064A-D61B-4B21-B757-51A9B82445B8}" type="datetimeFigureOut">
              <a:rPr lang="en-US" smtClean="0"/>
              <a:t>4/28/2022</a:t>
            </a:fld>
            <a:endParaRPr lang="en-US"/>
          </a:p>
        </p:txBody>
      </p:sp>
      <p:sp>
        <p:nvSpPr>
          <p:cNvPr id="4" name="Footer Placeholder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en-US"/>
          </a:p>
        </p:txBody>
      </p:sp>
      <p:sp>
        <p:nvSpPr>
          <p:cNvPr id="5" name="Slide Number Placeholder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t>4/28/2022</a:t>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DE934FF-F4E1-47C5-9CA5-30A81DDE2BE4}"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p:txBody>
          <a:bodyPr/>
          <a:lstStyle/>
          <a:p>
            <a:fld id="{FDE934FF-F4E1-47C5-9CA5-30A81DDE2BE4}" type="datetimeFigureOut">
              <a:rPr lang="en-US" smtClean="0"/>
              <a:t>4/28/2022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t>4/28/2022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4/28/2022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4/28/2022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t>4/28/2022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s://www.google.com/url?sa=i&amp;rct=j&amp;q=&amp;esrc=s&amp;source=images&amp;cd=&amp;ved=2ahUKEwiAgZWSwozjAhXLtI8KHVrTB4sQjRx6BAgBEAU&amp;url=/url?sa=i&amp;rct=j&amp;q=&amp;esrc=s&amp;source=images&amp;cd=&amp;ved=&amp;url=http://www.srmuniv.ac.in/&amp;psig=AOvVaw08NJQjl6w6Efcy18aQ1CW3&amp;ust=1561822981024460&amp;psig=AOvVaw08NJQjl6w6Efcy18aQ1CW3&amp;ust=1561822981024460" TargetMode="Externa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337" name="Picture 1" descr="Image result for SRM LOGO">
            <a:hlinkClick r:id="rId2"/>
          </p:cNvPr>
          <p:cNvPicPr>
            <a:picLocks noChangeAspect="1"/>
          </p:cNvPicPr>
          <p:nvPr/>
        </p:nvPicPr>
        <p:blipFill>
          <a:blip r:embed="rId3"/>
          <a:stretch>
            <a:fillRect/>
          </a:stretch>
        </p:blipFill>
        <p:spPr>
          <a:xfrm>
            <a:off x="107608" y="65173"/>
            <a:ext cx="1699735" cy="944879"/>
          </a:xfrm>
          <a:prstGeom prst="rect">
            <a:avLst/>
          </a:prstGeom>
          <a:solidFill>
            <a:schemeClr val="bg1"/>
          </a:solidFill>
          <a:ln w="9525">
            <a:noFill/>
          </a:ln>
        </p:spPr>
      </p:pic>
      <p:sp>
        <p:nvSpPr>
          <p:cNvPr id="4" name="Text Box 3"/>
          <p:cNvSpPr txBox="1"/>
          <p:nvPr/>
        </p:nvSpPr>
        <p:spPr>
          <a:xfrm>
            <a:off x="1618615" y="15073"/>
            <a:ext cx="10376218" cy="1046440"/>
          </a:xfrm>
          <a:prstGeom prst="rect">
            <a:avLst/>
          </a:prstGeom>
          <a:noFill/>
        </p:spPr>
        <p:txBody>
          <a:bodyPr wrap="square" rtlCol="0" anchor="t">
            <a:spAutoFit/>
          </a:bodyPr>
          <a:lstStyle/>
          <a:p>
            <a:pPr algn="ctr" defTabSz="457200">
              <a:buFont typeface="Wingdings 3" pitchFamily="18" charset="2"/>
              <a:buNone/>
            </a:pPr>
            <a:r>
              <a:rPr lang="en-IN" altLang="en-US" sz="2000" b="1" dirty="0">
                <a:latin typeface="Times New Roman" panose="02020603050405020304" pitchFamily="18" charset="0"/>
                <a:cs typeface="Times New Roman" panose="02020603050405020304" pitchFamily="18" charset="0"/>
                <a:sym typeface="+mn-ea"/>
              </a:rPr>
              <a:t> </a:t>
            </a:r>
            <a:r>
              <a:rPr lang="en-US" altLang="en-US" b="1" dirty="0">
                <a:latin typeface="Times New Roman" panose="02020603050405020304" pitchFamily="18" charset="0"/>
                <a:cs typeface="Times New Roman" panose="02020603050405020304" pitchFamily="18" charset="0"/>
                <a:sym typeface="+mn-ea"/>
              </a:rPr>
              <a:t>DIGITAL WATERMARKING OF AUDIO SIGNAL FOR ENHANCED SIGNAL PROTECTION</a:t>
            </a:r>
            <a:endParaRPr lang="en-US" altLang="zh-CN" sz="1600" b="1" dirty="0">
              <a:latin typeface="Times New Roman" panose="02020603050405020304" pitchFamily="18" charset="0"/>
              <a:cs typeface="Times New Roman" panose="02020603050405020304" pitchFamily="18" charset="0"/>
            </a:endParaRPr>
          </a:p>
          <a:p>
            <a:pPr algn="ctr" defTabSz="457200">
              <a:buFont typeface="Wingdings 3" pitchFamily="18" charset="2"/>
              <a:buNone/>
            </a:pPr>
            <a:r>
              <a:rPr lang="en-IN" altLang="en-US" sz="1400" dirty="0">
                <a:latin typeface="Times New Roman" panose="02020603050405020304" pitchFamily="18" charset="0"/>
                <a:cs typeface="Times New Roman" panose="02020603050405020304" pitchFamily="18" charset="0"/>
                <a:sym typeface="+mn-ea"/>
              </a:rPr>
              <a:t>Shruti Shrivastava (RA1811005010271), Gautam Nag (RA1811005010278)</a:t>
            </a:r>
          </a:p>
          <a:p>
            <a:pPr algn="ctr" defTabSz="457200">
              <a:buFont typeface="Wingdings 3" pitchFamily="18" charset="2"/>
              <a:buNone/>
            </a:pPr>
            <a:r>
              <a:rPr lang="en-IN" altLang="en-US" sz="1400" dirty="0">
                <a:latin typeface="Times New Roman" panose="02020603050405020304" pitchFamily="18" charset="0"/>
                <a:cs typeface="Times New Roman" panose="02020603050405020304" pitchFamily="18" charset="0"/>
                <a:sym typeface="+mn-ea"/>
              </a:rPr>
              <a:t>Guide: </a:t>
            </a:r>
            <a:r>
              <a:rPr lang="en-IN" altLang="en-US" sz="1400" dirty="0" err="1">
                <a:latin typeface="Times New Roman" panose="02020603050405020304" pitchFamily="18" charset="0"/>
                <a:cs typeface="Times New Roman" panose="02020603050405020304" pitchFamily="18" charset="0"/>
                <a:sym typeface="+mn-ea"/>
              </a:rPr>
              <a:t>Dr.</a:t>
            </a:r>
            <a:r>
              <a:rPr lang="en-IN" altLang="en-US" sz="1400" dirty="0">
                <a:latin typeface="Times New Roman" panose="02020603050405020304" pitchFamily="18" charset="0"/>
                <a:cs typeface="Times New Roman" panose="02020603050405020304" pitchFamily="18" charset="0"/>
                <a:sym typeface="+mn-ea"/>
              </a:rPr>
              <a:t> C. Naveen</a:t>
            </a:r>
            <a:endParaRPr lang="en-IN" altLang="en-US" sz="1400" dirty="0">
              <a:latin typeface="Times New Roman" panose="02020603050405020304" pitchFamily="18" charset="0"/>
              <a:cs typeface="Times New Roman" panose="02020603050405020304" pitchFamily="18" charset="0"/>
            </a:endParaRPr>
          </a:p>
          <a:p>
            <a:pPr algn="ctr" defTabSz="457200">
              <a:buFont typeface="Wingdings 3" pitchFamily="18" charset="2"/>
              <a:buNone/>
            </a:pPr>
            <a:r>
              <a:rPr lang="en-IN" altLang="en-US" sz="1400" dirty="0">
                <a:latin typeface="Times New Roman" panose="02020603050405020304" pitchFamily="18" charset="0"/>
                <a:cs typeface="Times New Roman" panose="02020603050405020304" pitchFamily="18" charset="0"/>
                <a:sym typeface="+mn-ea"/>
              </a:rPr>
              <a:t>    Department of Electrical and Electronics Engineering, SRM Institute of Science and Technology, Kattankulathur</a:t>
            </a:r>
          </a:p>
        </p:txBody>
      </p:sp>
      <p:graphicFrame>
        <p:nvGraphicFramePr>
          <p:cNvPr id="5" name="Table 4"/>
          <p:cNvGraphicFramePr/>
          <p:nvPr>
            <p:extLst>
              <p:ext uri="{D42A27DB-BD31-4B8C-83A1-F6EECF244321}">
                <p14:modId xmlns:p14="http://schemas.microsoft.com/office/powerpoint/2010/main" val="1952338816"/>
              </p:ext>
            </p:extLst>
          </p:nvPr>
        </p:nvGraphicFramePr>
        <p:xfrm>
          <a:off x="117792" y="1171574"/>
          <a:ext cx="2878138" cy="1604645"/>
        </p:xfrm>
        <a:graphic>
          <a:graphicData uri="http://schemas.openxmlformats.org/drawingml/2006/table">
            <a:tbl>
              <a:tblPr firstRow="1" bandRow="1">
                <a:tableStyleId>{5940675A-B579-460E-94D1-54222C63F5DA}</a:tableStyleId>
              </a:tblPr>
              <a:tblGrid>
                <a:gridCol w="2878138">
                  <a:extLst>
                    <a:ext uri="{9D8B030D-6E8A-4147-A177-3AD203B41FA5}">
                      <a16:colId xmlns:a16="http://schemas.microsoft.com/office/drawing/2014/main" val="20000"/>
                    </a:ext>
                  </a:extLst>
                </a:gridCol>
              </a:tblGrid>
              <a:tr h="253365">
                <a:tc>
                  <a:txBody>
                    <a:bodyPr/>
                    <a:lstStyle/>
                    <a:p>
                      <a:pPr indent="0">
                        <a:buNone/>
                      </a:pPr>
                      <a:r>
                        <a:rPr lang="en-US" sz="1200" b="1" dirty="0">
                          <a:latin typeface="Times New Roman" panose="02020603050405020304" pitchFamily="18" charset="0"/>
                          <a:cs typeface="Times New Roman" panose="02020603050405020304" pitchFamily="18" charset="0"/>
                        </a:rPr>
                        <a:t>ABSTRACT</a:t>
                      </a:r>
                      <a:endParaRPr lang="en-US" sz="12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1351280">
                <a:tc>
                  <a:txBody>
                    <a:bodyPr/>
                    <a:lstStyle/>
                    <a:p>
                      <a:pPr indent="0" algn="just">
                        <a:buNone/>
                      </a:pPr>
                      <a:r>
                        <a:rPr lang="en-US" sz="900" b="0" dirty="0">
                          <a:solidFill>
                            <a:srgbClr val="202124"/>
                          </a:solidFill>
                          <a:latin typeface="Times New Roman" panose="02020603050405020304" pitchFamily="18" charset="0"/>
                          <a:cs typeface="Times New Roman" panose="02020603050405020304" pitchFamily="18" charset="0"/>
                        </a:rPr>
                        <a:t>In today's world we know the importance of encryption and privacy and with data being the most prized possession it is more important than ever to protect that data. Therefore for our project we are aiming at using this as our principal objective for protecting signal and audio during transmission. To do this will use digital watermarking and using a digital image/unique code superimposing the signal and then transposing that image as a watermark on the audio signal.</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6" name="Table 5"/>
          <p:cNvGraphicFramePr/>
          <p:nvPr>
            <p:extLst>
              <p:ext uri="{D42A27DB-BD31-4B8C-83A1-F6EECF244321}">
                <p14:modId xmlns:p14="http://schemas.microsoft.com/office/powerpoint/2010/main" val="589248060"/>
              </p:ext>
            </p:extLst>
          </p:nvPr>
        </p:nvGraphicFramePr>
        <p:xfrm>
          <a:off x="117475" y="2842260"/>
          <a:ext cx="2878455" cy="1005646"/>
        </p:xfrm>
        <a:graphic>
          <a:graphicData uri="http://schemas.openxmlformats.org/drawingml/2006/table">
            <a:tbl>
              <a:tblPr firstRow="1" bandRow="1">
                <a:tableStyleId>{5940675A-B579-460E-94D1-54222C63F5DA}</a:tableStyleId>
              </a:tblPr>
              <a:tblGrid>
                <a:gridCol w="2878455">
                  <a:extLst>
                    <a:ext uri="{9D8B030D-6E8A-4147-A177-3AD203B41FA5}">
                      <a16:colId xmlns:a16="http://schemas.microsoft.com/office/drawing/2014/main" val="20000"/>
                    </a:ext>
                  </a:extLst>
                </a:gridCol>
              </a:tblGrid>
              <a:tr h="240788">
                <a:tc>
                  <a:txBody>
                    <a:bodyPr/>
                    <a:lstStyle/>
                    <a:p>
                      <a:pPr indent="0">
                        <a:buNone/>
                      </a:pPr>
                      <a:r>
                        <a:rPr lang="en-US" sz="1200" b="1" dirty="0">
                          <a:latin typeface="Times New Roman" panose="02020603050405020304" pitchFamily="18" charset="0"/>
                          <a:cs typeface="Times New Roman" panose="02020603050405020304" pitchFamily="18" charset="0"/>
                        </a:rPr>
                        <a:t>PROBLEM STATEMENT</a:t>
                      </a:r>
                      <a:endParaRPr lang="en-US" sz="12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764858">
                <a:tc>
                  <a:txBody>
                    <a:bodyPr/>
                    <a:lstStyle/>
                    <a:p>
                      <a:pPr indent="0" algn="just">
                        <a:buNone/>
                      </a:pPr>
                      <a:r>
                        <a:rPr lang="en-IN" altLang="en-US" sz="900" b="0" dirty="0">
                          <a:latin typeface="Times New Roman" panose="02020603050405020304" pitchFamily="18" charset="0"/>
                          <a:cs typeface="Times New Roman" panose="02020603050405020304" pitchFamily="18" charset="0"/>
                        </a:rPr>
                        <a:t>Our aim to effectively watermark a audio signal y superimposing a digital embedded image onto it. The ed expected result it to obtain a well encrypted watermark that sustains the effectiveness of the original audio file ad maintains its quality.</a:t>
                      </a:r>
                      <a:endParaRPr lang="en-US" sz="9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7" name="Table 6"/>
          <p:cNvGraphicFramePr/>
          <p:nvPr>
            <p:extLst>
              <p:ext uri="{D42A27DB-BD31-4B8C-83A1-F6EECF244321}">
                <p14:modId xmlns:p14="http://schemas.microsoft.com/office/powerpoint/2010/main" val="3188703557"/>
              </p:ext>
            </p:extLst>
          </p:nvPr>
        </p:nvGraphicFramePr>
        <p:xfrm>
          <a:off x="117475" y="3901375"/>
          <a:ext cx="2894013" cy="944880"/>
        </p:xfrm>
        <a:graphic>
          <a:graphicData uri="http://schemas.openxmlformats.org/drawingml/2006/table">
            <a:tbl>
              <a:tblPr firstRow="1" bandRow="1">
                <a:tableStyleId>{5940675A-B579-460E-94D1-54222C63F5DA}</a:tableStyleId>
              </a:tblPr>
              <a:tblGrid>
                <a:gridCol w="2894013">
                  <a:extLst>
                    <a:ext uri="{9D8B030D-6E8A-4147-A177-3AD203B41FA5}">
                      <a16:colId xmlns:a16="http://schemas.microsoft.com/office/drawing/2014/main" val="20000"/>
                    </a:ext>
                  </a:extLst>
                </a:gridCol>
              </a:tblGrid>
              <a:tr h="48845">
                <a:tc>
                  <a:txBody>
                    <a:bodyPr/>
                    <a:lstStyle/>
                    <a:p>
                      <a:pPr indent="0">
                        <a:buNone/>
                      </a:pPr>
                      <a:r>
                        <a:rPr lang="en-US" sz="1200" b="1" dirty="0">
                          <a:latin typeface="Times New Roman" panose="02020603050405020304" pitchFamily="18" charset="0"/>
                          <a:ea typeface="Times New Roman" panose="02020603050405020304" pitchFamily="18" charset="0"/>
                          <a:cs typeface="Times New Roman" panose="02020603050405020304" pitchFamily="18" charset="0"/>
                        </a:rPr>
                        <a:t>SYSTEM REQUIREMENTS</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0">
                <a:tc>
                  <a:txBody>
                    <a:bodyPr/>
                    <a:lstStyle/>
                    <a:p>
                      <a:pPr marL="171450" indent="-171450" algn="just">
                        <a:buFont typeface="Arial" panose="020B0604020202020204" pitchFamily="34" charset="0"/>
                        <a:buChar char="•"/>
                      </a:pPr>
                      <a:r>
                        <a:rPr lang="en-IN" sz="1050" b="0" dirty="0">
                          <a:latin typeface="Times New Roman" panose="02020603050405020304" pitchFamily="18" charset="0"/>
                          <a:ea typeface="Times New Roman" panose="02020603050405020304" pitchFamily="18" charset="0"/>
                          <a:cs typeface="Times New Roman" panose="02020603050405020304" pitchFamily="18" charset="0"/>
                        </a:rPr>
                        <a:t>Windows 7 and above / eq. MAC OS or Linux</a:t>
                      </a:r>
                    </a:p>
                    <a:p>
                      <a:pPr marL="171450" indent="-171450" algn="just">
                        <a:buFont typeface="Arial" panose="020B0604020202020204" pitchFamily="34" charset="0"/>
                        <a:buChar char="•"/>
                      </a:pPr>
                      <a:r>
                        <a:rPr lang="en-IN" sz="1050" b="0" dirty="0">
                          <a:latin typeface="Times New Roman" panose="02020603050405020304" pitchFamily="18" charset="0"/>
                          <a:ea typeface="Times New Roman" panose="02020603050405020304" pitchFamily="18" charset="0"/>
                          <a:cs typeface="Times New Roman" panose="02020603050405020304" pitchFamily="18" charset="0"/>
                        </a:rPr>
                        <a:t>Minimum 2GB RAM</a:t>
                      </a:r>
                    </a:p>
                    <a:p>
                      <a:pPr marL="171450" indent="-171450" algn="just">
                        <a:buFont typeface="Arial" panose="020B0604020202020204" pitchFamily="34" charset="0"/>
                        <a:buChar char="•"/>
                      </a:pPr>
                      <a:r>
                        <a:rPr lang="en-IN" sz="1050" b="0" dirty="0">
                          <a:latin typeface="Times New Roman" panose="02020603050405020304" pitchFamily="18" charset="0"/>
                          <a:ea typeface="Times New Roman" panose="02020603050405020304" pitchFamily="18" charset="0"/>
                          <a:cs typeface="Times New Roman" panose="02020603050405020304" pitchFamily="18" charset="0"/>
                        </a:rPr>
                        <a:t>Minimum 2.4 GHz processor.</a:t>
                      </a:r>
                    </a:p>
                    <a:p>
                      <a:pPr marL="171450" indent="-171450" algn="just">
                        <a:buFont typeface="Arial" panose="020B0604020202020204" pitchFamily="34" charset="0"/>
                        <a:buChar char="•"/>
                      </a:pPr>
                      <a:r>
                        <a:rPr lang="en-IN" sz="1050" b="0" dirty="0">
                          <a:latin typeface="Times New Roman" panose="02020603050405020304" pitchFamily="18" charset="0"/>
                          <a:ea typeface="Times New Roman" panose="02020603050405020304" pitchFamily="18" charset="0"/>
                          <a:cs typeface="Times New Roman" panose="02020603050405020304" pitchFamily="18" charset="0"/>
                        </a:rPr>
                        <a:t>MATLAB (optional)</a:t>
                      </a:r>
                    </a:p>
                    <a:p>
                      <a:pPr marL="171450" indent="-171450" algn="just">
                        <a:buFont typeface="Arial" panose="020B0604020202020204" pitchFamily="34" charset="0"/>
                        <a:buChar char="•"/>
                      </a:pPr>
                      <a:endParaRPr lang="en-US" sz="8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8" name="Table 7"/>
          <p:cNvGraphicFramePr/>
          <p:nvPr>
            <p:extLst>
              <p:ext uri="{D42A27DB-BD31-4B8C-83A1-F6EECF244321}">
                <p14:modId xmlns:p14="http://schemas.microsoft.com/office/powerpoint/2010/main" val="3853992412"/>
              </p:ext>
            </p:extLst>
          </p:nvPr>
        </p:nvGraphicFramePr>
        <p:xfrm>
          <a:off x="3170555" y="3965331"/>
          <a:ext cx="2878455" cy="2847016"/>
        </p:xfrm>
        <a:graphic>
          <a:graphicData uri="http://schemas.openxmlformats.org/drawingml/2006/table">
            <a:tbl>
              <a:tblPr firstRow="1" bandRow="1">
                <a:tableStyleId>{5940675A-B579-460E-94D1-54222C63F5DA}</a:tableStyleId>
              </a:tblPr>
              <a:tblGrid>
                <a:gridCol w="2878455">
                  <a:extLst>
                    <a:ext uri="{9D8B030D-6E8A-4147-A177-3AD203B41FA5}">
                      <a16:colId xmlns:a16="http://schemas.microsoft.com/office/drawing/2014/main" val="20000"/>
                    </a:ext>
                  </a:extLst>
                </a:gridCol>
              </a:tblGrid>
              <a:tr h="201340">
                <a:tc>
                  <a:txBody>
                    <a:bodyPr/>
                    <a:lstStyle/>
                    <a:p>
                      <a:pPr indent="0">
                        <a:buNone/>
                      </a:pPr>
                      <a:r>
                        <a:rPr lang="en-US" sz="1200" b="1" dirty="0">
                          <a:latin typeface="Times New Roman" panose="02020603050405020304" pitchFamily="18" charset="0"/>
                          <a:ea typeface="Times New Roman" panose="02020603050405020304" pitchFamily="18" charset="0"/>
                          <a:cs typeface="Times New Roman" panose="02020603050405020304" pitchFamily="18" charset="0"/>
                        </a:rPr>
                        <a:t>ALGORITHMIC FLOWCHART</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2645676">
                <a:tc>
                  <a:txBody>
                    <a:bodyPr/>
                    <a:lstStyle/>
                    <a:p>
                      <a:pPr indent="0" algn="l">
                        <a:buNone/>
                      </a:pPr>
                      <a:endParaRPr lang="en-US" sz="1000" b="0" dirty="0">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0" name="Table 9"/>
          <p:cNvGraphicFramePr/>
          <p:nvPr>
            <p:extLst>
              <p:ext uri="{D42A27DB-BD31-4B8C-83A1-F6EECF244321}">
                <p14:modId xmlns:p14="http://schemas.microsoft.com/office/powerpoint/2010/main" val="4137614762"/>
              </p:ext>
            </p:extLst>
          </p:nvPr>
        </p:nvGraphicFramePr>
        <p:xfrm>
          <a:off x="6146800" y="4695825"/>
          <a:ext cx="2856230" cy="2116522"/>
        </p:xfrm>
        <a:graphic>
          <a:graphicData uri="http://schemas.openxmlformats.org/drawingml/2006/table">
            <a:tbl>
              <a:tblPr firstRow="1" bandRow="1">
                <a:tableStyleId>{5940675A-B579-460E-94D1-54222C63F5DA}</a:tableStyleId>
              </a:tblPr>
              <a:tblGrid>
                <a:gridCol w="2856230">
                  <a:extLst>
                    <a:ext uri="{9D8B030D-6E8A-4147-A177-3AD203B41FA5}">
                      <a16:colId xmlns:a16="http://schemas.microsoft.com/office/drawing/2014/main" val="20000"/>
                    </a:ext>
                  </a:extLst>
                </a:gridCol>
              </a:tblGrid>
              <a:tr h="211652">
                <a:tc>
                  <a:txBody>
                    <a:bodyPr/>
                    <a:lstStyle/>
                    <a:p>
                      <a:pPr indent="0">
                        <a:buNone/>
                      </a:pPr>
                      <a:r>
                        <a:rPr lang="en-US" sz="1200" b="1" dirty="0">
                          <a:latin typeface="Times New Roman" panose="02020603050405020304" pitchFamily="18" charset="0"/>
                          <a:cs typeface="Times New Roman" panose="02020603050405020304" pitchFamily="18" charset="0"/>
                        </a:rPr>
                        <a:t>OBSERVATION</a:t>
                      </a:r>
                      <a:endParaRPr lang="en-US" sz="12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1904870">
                <a:tc>
                  <a:txBody>
                    <a:bodyPr/>
                    <a:lstStyle/>
                    <a:p>
                      <a:pPr indent="0">
                        <a:buNone/>
                      </a:pPr>
                      <a:endParaRPr lang="en-US" sz="1000" b="0" dirty="0">
                        <a:latin typeface="Calibri" panose="020F0502020204030204" charset="0"/>
                        <a:ea typeface="Calibri" panose="020F0502020204030204" charset="0"/>
                        <a:cs typeface="Calibri" panose="020F0502020204030204" charset="0"/>
                      </a:endParaRPr>
                    </a:p>
                    <a:p>
                      <a:pPr indent="0">
                        <a:buNone/>
                      </a:pPr>
                      <a:endParaRPr lang="en-US" sz="1000" b="0" dirty="0">
                        <a:latin typeface="Calibri" panose="020F0502020204030204" charset="0"/>
                        <a:ea typeface="Calibri" panose="020F0502020204030204" charset="0"/>
                        <a:cs typeface="Calibri" panose="020F0502020204030204" charset="0"/>
                      </a:endParaRPr>
                    </a:p>
                    <a:p>
                      <a:pPr indent="0">
                        <a:buNone/>
                      </a:pPr>
                      <a:endParaRPr lang="en-US" sz="1000" b="0" dirty="0">
                        <a:latin typeface="Calibri" panose="020F0502020204030204" charset="0"/>
                        <a:ea typeface="Calibri" panose="020F0502020204030204" charset="0"/>
                        <a:cs typeface="Calibri" panose="020F0502020204030204" charset="0"/>
                      </a:endParaRPr>
                    </a:p>
                    <a:p>
                      <a:pPr indent="0">
                        <a:buNone/>
                      </a:pPr>
                      <a:endParaRPr lang="en-US" sz="1000" b="0" dirty="0">
                        <a:latin typeface="Calibri" panose="020F0502020204030204" charset="0"/>
                        <a:ea typeface="Calibri" panose="020F0502020204030204" charset="0"/>
                        <a:cs typeface="Calibri" panose="020F0502020204030204" charset="0"/>
                      </a:endParaRPr>
                    </a:p>
                    <a:p>
                      <a:pPr indent="0">
                        <a:buNone/>
                      </a:pPr>
                      <a:endParaRPr lang="en-US" sz="1000" b="0" dirty="0">
                        <a:latin typeface="Calibri" panose="020F0502020204030204" charset="0"/>
                        <a:ea typeface="Calibri" panose="020F0502020204030204" charset="0"/>
                        <a:cs typeface="Calibri" panose="020F0502020204030204" charset="0"/>
                      </a:endParaRPr>
                    </a:p>
                    <a:p>
                      <a:pPr indent="0">
                        <a:buNone/>
                      </a:pPr>
                      <a:endParaRPr lang="en-US" sz="1000" b="0" dirty="0">
                        <a:latin typeface="Calibri" panose="020F0502020204030204" charset="0"/>
                        <a:ea typeface="Calibri" panose="020F0502020204030204" charset="0"/>
                        <a:cs typeface="Calibri" panose="020F0502020204030204" charset="0"/>
                      </a:endParaRPr>
                    </a:p>
                    <a:p>
                      <a:pPr indent="0">
                        <a:buNone/>
                      </a:pPr>
                      <a:endParaRPr lang="en-US" sz="1000" b="0" dirty="0">
                        <a:latin typeface="Calibri" panose="020F0502020204030204" charset="0"/>
                        <a:ea typeface="Calibri" panose="020F0502020204030204" charset="0"/>
                        <a:cs typeface="Calibri" panose="020F0502020204030204" charset="0"/>
                      </a:endParaRPr>
                    </a:p>
                    <a:p>
                      <a:pPr indent="0">
                        <a:buNone/>
                      </a:pPr>
                      <a:endParaRPr lang="en-US" sz="1000" b="0" dirty="0">
                        <a:latin typeface="Calibri" panose="020F0502020204030204" charset="0"/>
                        <a:ea typeface="Calibri" panose="020F0502020204030204" charset="0"/>
                        <a:cs typeface="Calibri" panose="020F0502020204030204" charset="0"/>
                      </a:endParaRPr>
                    </a:p>
                    <a:p>
                      <a:pPr indent="0">
                        <a:buNone/>
                      </a:pPr>
                      <a:endParaRPr lang="en-US" sz="1000" b="0" dirty="0">
                        <a:latin typeface="Calibri" panose="020F0502020204030204" charset="0"/>
                        <a:ea typeface="Calibri" panose="020F0502020204030204" charset="0"/>
                        <a:cs typeface="Calibri" panose="020F0502020204030204" charset="0"/>
                      </a:endParaRPr>
                    </a:p>
                    <a:p>
                      <a:pPr indent="0">
                        <a:buNone/>
                      </a:pPr>
                      <a:endParaRPr lang="en-US" sz="1000" b="0" dirty="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1" name="Table 10"/>
          <p:cNvGraphicFramePr/>
          <p:nvPr/>
        </p:nvGraphicFramePr>
        <p:xfrm>
          <a:off x="6230620" y="5012055"/>
          <a:ext cx="2695575" cy="1089660"/>
        </p:xfrm>
        <a:graphic>
          <a:graphicData uri="http://schemas.openxmlformats.org/drawingml/2006/table">
            <a:tbl>
              <a:tblPr firstRow="1" bandRow="1">
                <a:tableStyleId>{5940675A-B579-460E-94D1-54222C63F5DA}</a:tableStyleId>
              </a:tblPr>
              <a:tblGrid>
                <a:gridCol w="1195388">
                  <a:extLst>
                    <a:ext uri="{9D8B030D-6E8A-4147-A177-3AD203B41FA5}">
                      <a16:colId xmlns:a16="http://schemas.microsoft.com/office/drawing/2014/main" val="20000"/>
                    </a:ext>
                  </a:extLst>
                </a:gridCol>
                <a:gridCol w="539750">
                  <a:extLst>
                    <a:ext uri="{9D8B030D-6E8A-4147-A177-3AD203B41FA5}">
                      <a16:colId xmlns:a16="http://schemas.microsoft.com/office/drawing/2014/main" val="20001"/>
                    </a:ext>
                  </a:extLst>
                </a:gridCol>
                <a:gridCol w="476250">
                  <a:extLst>
                    <a:ext uri="{9D8B030D-6E8A-4147-A177-3AD203B41FA5}">
                      <a16:colId xmlns:a16="http://schemas.microsoft.com/office/drawing/2014/main" val="20002"/>
                    </a:ext>
                  </a:extLst>
                </a:gridCol>
                <a:gridCol w="484187">
                  <a:extLst>
                    <a:ext uri="{9D8B030D-6E8A-4147-A177-3AD203B41FA5}">
                      <a16:colId xmlns:a16="http://schemas.microsoft.com/office/drawing/2014/main" val="20003"/>
                    </a:ext>
                  </a:extLst>
                </a:gridCol>
              </a:tblGrid>
              <a:tr h="262890">
                <a:tc>
                  <a:txBody>
                    <a:bodyPr/>
                    <a:lstStyle/>
                    <a:p>
                      <a:pPr indent="0" algn="ctr">
                        <a:buNone/>
                      </a:pPr>
                      <a:r>
                        <a:rPr lang="en-US" sz="800" b="0">
                          <a:solidFill>
                            <a:srgbClr val="000000"/>
                          </a:solidFill>
                          <a:latin typeface="Times New Roman" panose="02020603050405020304" pitchFamily="18" charset="0"/>
                          <a:cs typeface="Times New Roman" panose="02020603050405020304" pitchFamily="18" charset="0"/>
                        </a:rPr>
                        <a:t>Parameters</a:t>
                      </a:r>
                      <a:endParaRPr lang="en-US" sz="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7EE"/>
                    </a:solidFill>
                  </a:tcPr>
                </a:tc>
                <a:tc>
                  <a:txBody>
                    <a:bodyPr/>
                    <a:lstStyle/>
                    <a:p>
                      <a:pPr indent="0" algn="ctr">
                        <a:buNone/>
                      </a:pPr>
                      <a:r>
                        <a:rPr lang="en-US" sz="800" b="0">
                          <a:solidFill>
                            <a:srgbClr val="000000"/>
                          </a:solidFill>
                          <a:latin typeface="Times New Roman" panose="02020603050405020304" pitchFamily="18" charset="0"/>
                          <a:cs typeface="Times New Roman" panose="02020603050405020304" pitchFamily="18" charset="0"/>
                        </a:rPr>
                        <a:t>IEICE 2019</a:t>
                      </a:r>
                      <a:endParaRPr lang="en-US" sz="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panose="02020603050405020304" pitchFamily="18" charset="0"/>
                          <a:cs typeface="Times New Roman" panose="02020603050405020304" pitchFamily="18" charset="0"/>
                        </a:rPr>
                        <a:t>Ring VCO 2019</a:t>
                      </a:r>
                      <a:endParaRPr lang="en-US" sz="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panose="02020603050405020304" pitchFamily="18" charset="0"/>
                          <a:cs typeface="Times New Roman" panose="02020603050405020304" pitchFamily="18" charset="0"/>
                        </a:rPr>
                        <a:t>This work</a:t>
                      </a:r>
                      <a:endParaRPr lang="en-US" sz="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9700">
                <a:tc>
                  <a:txBody>
                    <a:bodyPr/>
                    <a:lstStyle/>
                    <a:p>
                      <a:pPr indent="0" algn="ctr">
                        <a:buNone/>
                      </a:pPr>
                      <a:r>
                        <a:rPr lang="en-US" sz="800" b="0">
                          <a:solidFill>
                            <a:srgbClr val="000000"/>
                          </a:solidFill>
                          <a:latin typeface="Times New Roman" panose="02020603050405020304" pitchFamily="18" charset="0"/>
                          <a:cs typeface="Times New Roman" panose="02020603050405020304" pitchFamily="18" charset="0"/>
                        </a:rPr>
                        <a:t>Technology. (nm)</a:t>
                      </a:r>
                      <a:endParaRPr lang="en-US" sz="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panose="02020603050405020304" pitchFamily="18" charset="0"/>
                          <a:cs typeface="Times New Roman" panose="02020603050405020304" pitchFamily="18" charset="0"/>
                        </a:rPr>
                        <a:t>40</a:t>
                      </a:r>
                      <a:endParaRPr lang="en-US" sz="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panose="02020603050405020304" pitchFamily="18" charset="0"/>
                          <a:cs typeface="Times New Roman" panose="02020603050405020304" pitchFamily="18" charset="0"/>
                        </a:rPr>
                        <a:t>90</a:t>
                      </a:r>
                      <a:endParaRPr lang="en-US" sz="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panose="02020603050405020304" pitchFamily="18" charset="0"/>
                          <a:cs typeface="Times New Roman" panose="02020603050405020304" pitchFamily="18" charset="0"/>
                        </a:rPr>
                        <a:t>90</a:t>
                      </a:r>
                      <a:endParaRPr lang="en-US" sz="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0970">
                <a:tc>
                  <a:txBody>
                    <a:bodyPr/>
                    <a:lstStyle/>
                    <a:p>
                      <a:pPr indent="0" algn="ctr">
                        <a:buNone/>
                      </a:pPr>
                      <a:r>
                        <a:rPr lang="en-US" sz="800" b="0">
                          <a:solidFill>
                            <a:srgbClr val="000000"/>
                          </a:solidFill>
                          <a:latin typeface="Times New Roman" panose="02020603050405020304" pitchFamily="18" charset="0"/>
                          <a:cs typeface="Times New Roman" panose="02020603050405020304" pitchFamily="18" charset="0"/>
                        </a:rPr>
                        <a:t>Supply (V)</a:t>
                      </a:r>
                      <a:endParaRPr lang="en-US" sz="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panose="02020603050405020304" pitchFamily="18" charset="0"/>
                          <a:cs typeface="Times New Roman" panose="02020603050405020304" pitchFamily="18" charset="0"/>
                        </a:rPr>
                        <a:t>1.1</a:t>
                      </a:r>
                      <a:endParaRPr lang="en-US" sz="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panose="02020603050405020304" pitchFamily="18" charset="0"/>
                          <a:cs typeface="Times New Roman" panose="02020603050405020304" pitchFamily="18" charset="0"/>
                        </a:rPr>
                        <a:t>1.2</a:t>
                      </a:r>
                      <a:endParaRPr lang="en-US" sz="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panose="02020603050405020304" pitchFamily="18" charset="0"/>
                          <a:cs typeface="Times New Roman" panose="02020603050405020304" pitchFamily="18" charset="0"/>
                        </a:rPr>
                        <a:t>1</a:t>
                      </a:r>
                      <a:endParaRPr lang="en-US" sz="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40970">
                <a:tc>
                  <a:txBody>
                    <a:bodyPr/>
                    <a:lstStyle/>
                    <a:p>
                      <a:pPr indent="0" algn="ctr">
                        <a:buNone/>
                      </a:pPr>
                      <a:r>
                        <a:rPr lang="en-US" sz="800" b="0">
                          <a:solidFill>
                            <a:srgbClr val="000000"/>
                          </a:solidFill>
                          <a:latin typeface="Times New Roman" panose="02020603050405020304" pitchFamily="18" charset="0"/>
                          <a:cs typeface="Times New Roman" panose="02020603050405020304" pitchFamily="18" charset="0"/>
                        </a:rPr>
                        <a:t>Pavg (mW)</a:t>
                      </a:r>
                      <a:endParaRPr lang="en-US" sz="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panose="02020603050405020304" pitchFamily="18" charset="0"/>
                          <a:cs typeface="Times New Roman" panose="02020603050405020304" pitchFamily="18" charset="0"/>
                        </a:rPr>
                        <a:t>1.1</a:t>
                      </a:r>
                      <a:endParaRPr lang="en-US" sz="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panose="02020603050405020304" pitchFamily="18" charset="0"/>
                          <a:cs typeface="Times New Roman" panose="02020603050405020304" pitchFamily="18" charset="0"/>
                        </a:rPr>
                        <a:t>0.0446</a:t>
                      </a:r>
                      <a:endParaRPr lang="en-US" sz="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panose="02020603050405020304" pitchFamily="18" charset="0"/>
                          <a:cs typeface="Times New Roman" panose="02020603050405020304" pitchFamily="18" charset="0"/>
                        </a:rPr>
                        <a:t>0.02642</a:t>
                      </a:r>
                      <a:endParaRPr lang="en-US" sz="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indent="0" algn="ctr">
                        <a:buNone/>
                      </a:pPr>
                      <a:r>
                        <a:rPr lang="en-US" sz="800" b="0">
                          <a:solidFill>
                            <a:srgbClr val="000000"/>
                          </a:solidFill>
                          <a:latin typeface="Times New Roman" panose="02020603050405020304" pitchFamily="18" charset="0"/>
                          <a:cs typeface="Times New Roman" panose="02020603050405020304" pitchFamily="18" charset="0"/>
                        </a:rPr>
                        <a:t>Oscillation Frequency (GHz)</a:t>
                      </a:r>
                      <a:endParaRPr lang="en-US" sz="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panose="02020603050405020304" pitchFamily="18" charset="0"/>
                          <a:cs typeface="Times New Roman" panose="02020603050405020304" pitchFamily="18" charset="0"/>
                        </a:rPr>
                        <a:t>1.38</a:t>
                      </a:r>
                      <a:endParaRPr lang="en-US" sz="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panose="02020603050405020304" pitchFamily="18" charset="0"/>
                          <a:cs typeface="Times New Roman" panose="02020603050405020304" pitchFamily="18" charset="0"/>
                        </a:rPr>
                        <a:t>1.78</a:t>
                      </a:r>
                      <a:endParaRPr lang="en-US" sz="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panose="02020603050405020304" pitchFamily="18" charset="0"/>
                          <a:cs typeface="Times New Roman" panose="02020603050405020304" pitchFamily="18" charset="0"/>
                        </a:rPr>
                        <a:t>2.653</a:t>
                      </a:r>
                      <a:endParaRPr lang="en-US" sz="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indent="0" algn="ctr">
                        <a:buNone/>
                      </a:pPr>
                      <a:r>
                        <a:rPr lang="en-US" sz="800" b="0">
                          <a:solidFill>
                            <a:srgbClr val="000000"/>
                          </a:solidFill>
                          <a:latin typeface="Times New Roman" panose="02020603050405020304" pitchFamily="18" charset="0"/>
                          <a:cs typeface="Times New Roman" panose="02020603050405020304" pitchFamily="18" charset="0"/>
                        </a:rPr>
                        <a:t>Average Noise (dB/Hz)</a:t>
                      </a:r>
                      <a:endParaRPr lang="en-US" sz="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panose="02020603050405020304" pitchFamily="18" charset="0"/>
                          <a:cs typeface="Times New Roman" panose="02020603050405020304" pitchFamily="18" charset="0"/>
                        </a:rPr>
                        <a:t>-98.05</a:t>
                      </a:r>
                      <a:endParaRPr lang="en-US" sz="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a:solidFill>
                            <a:srgbClr val="000000"/>
                          </a:solidFill>
                          <a:latin typeface="Times New Roman" panose="02020603050405020304" pitchFamily="18" charset="0"/>
                          <a:cs typeface="Times New Roman" panose="02020603050405020304" pitchFamily="18" charset="0"/>
                        </a:rPr>
                        <a:t>-95.15</a:t>
                      </a:r>
                      <a:endParaRPr lang="en-US" sz="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800" b="0" dirty="0">
                          <a:solidFill>
                            <a:srgbClr val="000000"/>
                          </a:solidFill>
                          <a:latin typeface="Times New Roman" panose="02020603050405020304" pitchFamily="18" charset="0"/>
                          <a:cs typeface="Times New Roman" panose="02020603050405020304" pitchFamily="18" charset="0"/>
                        </a:rPr>
                        <a:t>-156.7</a:t>
                      </a:r>
                      <a:endParaRPr lang="en-US" sz="8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9" name="Table 18"/>
          <p:cNvGraphicFramePr/>
          <p:nvPr>
            <p:extLst>
              <p:ext uri="{D42A27DB-BD31-4B8C-83A1-F6EECF244321}">
                <p14:modId xmlns:p14="http://schemas.microsoft.com/office/powerpoint/2010/main" val="3907902997"/>
              </p:ext>
            </p:extLst>
          </p:nvPr>
        </p:nvGraphicFramePr>
        <p:xfrm>
          <a:off x="6146800" y="1171575"/>
          <a:ext cx="2862580" cy="3403600"/>
        </p:xfrm>
        <a:graphic>
          <a:graphicData uri="http://schemas.openxmlformats.org/drawingml/2006/table">
            <a:tbl>
              <a:tblPr firstRow="1" bandRow="1">
                <a:tableStyleId>{5940675A-B579-460E-94D1-54222C63F5DA}</a:tableStyleId>
              </a:tblPr>
              <a:tblGrid>
                <a:gridCol w="2862580">
                  <a:extLst>
                    <a:ext uri="{9D8B030D-6E8A-4147-A177-3AD203B41FA5}">
                      <a16:colId xmlns:a16="http://schemas.microsoft.com/office/drawing/2014/main" val="20000"/>
                    </a:ext>
                  </a:extLst>
                </a:gridCol>
              </a:tblGrid>
              <a:tr h="182880">
                <a:tc>
                  <a:txBody>
                    <a:bodyPr/>
                    <a:lstStyle/>
                    <a:p>
                      <a:pPr indent="0">
                        <a:buNone/>
                      </a:pPr>
                      <a:r>
                        <a:rPr lang="en-US" sz="1200" b="1" dirty="0">
                          <a:latin typeface="Times New Roman" panose="02020603050405020304" pitchFamily="18" charset="0"/>
                          <a:cs typeface="Times New Roman" panose="02020603050405020304" pitchFamily="18" charset="0"/>
                        </a:rPr>
                        <a:t>ANALYSIS</a:t>
                      </a:r>
                      <a:endParaRPr lang="en-US" sz="12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220720">
                <a:tc>
                  <a:txBody>
                    <a:bodyPr/>
                    <a:lstStyle/>
                    <a:p>
                      <a:pPr indent="0">
                        <a:buNone/>
                      </a:pPr>
                      <a:endParaRPr lang="en-US" sz="800" b="0" dirty="0">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IN" altLang="en-US" sz="800" b="0" dirty="0">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IN" altLang="en-US" sz="800" b="0" dirty="0">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IN" altLang="en-US" sz="800" b="0" dirty="0">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IN" altLang="en-US" sz="800" b="0" dirty="0">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IN" altLang="en-US" sz="800" b="0" dirty="0">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IN" altLang="en-US" sz="800" b="0" dirty="0">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IN" altLang="en-US" sz="800" b="0" dirty="0">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IN" altLang="en-US" sz="800" b="0" dirty="0">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IN" altLang="en-US" sz="800" b="0" dirty="0">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IN" altLang="en-US" sz="800" b="0" dirty="0">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IN" altLang="en-US" sz="800" b="0" dirty="0">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IN" altLang="en-US" sz="800" b="0" dirty="0">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IN" altLang="en-US" sz="800" b="0" dirty="0">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IN" altLang="en-US" sz="8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0" name="Table 29"/>
          <p:cNvGraphicFramePr/>
          <p:nvPr>
            <p:extLst>
              <p:ext uri="{D42A27DB-BD31-4B8C-83A1-F6EECF244321}">
                <p14:modId xmlns:p14="http://schemas.microsoft.com/office/powerpoint/2010/main" val="2490800958"/>
              </p:ext>
            </p:extLst>
          </p:nvPr>
        </p:nvGraphicFramePr>
        <p:xfrm>
          <a:off x="9132570" y="2927838"/>
          <a:ext cx="2862263" cy="2366301"/>
        </p:xfrm>
        <a:graphic>
          <a:graphicData uri="http://schemas.openxmlformats.org/drawingml/2006/table">
            <a:tbl>
              <a:tblPr firstRow="1" bandRow="1">
                <a:tableStyleId>{5940675A-B579-460E-94D1-54222C63F5DA}</a:tableStyleId>
              </a:tblPr>
              <a:tblGrid>
                <a:gridCol w="2862263">
                  <a:extLst>
                    <a:ext uri="{9D8B030D-6E8A-4147-A177-3AD203B41FA5}">
                      <a16:colId xmlns:a16="http://schemas.microsoft.com/office/drawing/2014/main" val="20000"/>
                    </a:ext>
                  </a:extLst>
                </a:gridCol>
              </a:tblGrid>
              <a:tr h="293761">
                <a:tc>
                  <a:txBody>
                    <a:bodyPr/>
                    <a:lstStyle/>
                    <a:p>
                      <a:pPr indent="0">
                        <a:buNone/>
                      </a:pPr>
                      <a:r>
                        <a:rPr lang="en-US" sz="1200" b="1" dirty="0">
                          <a:latin typeface="Times New Roman" panose="02020603050405020304" pitchFamily="18" charset="0"/>
                          <a:cs typeface="Times New Roman" panose="02020603050405020304" pitchFamily="18" charset="0"/>
                        </a:rPr>
                        <a:t>CONCLUSION</a:t>
                      </a:r>
                      <a:endParaRPr lang="en-US" sz="12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2072540">
                <a:tc>
                  <a:txBody>
                    <a:bodyPr/>
                    <a:lstStyle/>
                    <a:p>
                      <a:pPr indent="0" algn="just">
                        <a:buNone/>
                      </a:pPr>
                      <a:r>
                        <a:rPr lang="en-US" sz="1000" b="0" dirty="0">
                          <a:latin typeface="Times New Roman" panose="02020603050405020304" pitchFamily="18" charset="0"/>
                          <a:cs typeface="Times New Roman" panose="02020603050405020304" pitchFamily="18" charset="0"/>
                        </a:rPr>
                        <a:t>We drew the inference that using this form of audio encryption solves all the 4 disadvantages mentioned in the overlapping method of encryption. For starters not anyone who gets the encrypted audio can decode the audio as the sender has the numbers required to decrypt and extract the watermark. Secondly the sender has total control over the encryption which was not possible in the traditional encryption methods. And lastly the integrity of the original audio signal stays preserved and does not get out of sync or phase, so if we want to send the audio file to a 3rd party we can do so with the watermarked audio intact.</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1" name="Table 30"/>
          <p:cNvGraphicFramePr/>
          <p:nvPr>
            <p:extLst>
              <p:ext uri="{D42A27DB-BD31-4B8C-83A1-F6EECF244321}">
                <p14:modId xmlns:p14="http://schemas.microsoft.com/office/powerpoint/2010/main" val="3387910038"/>
              </p:ext>
            </p:extLst>
          </p:nvPr>
        </p:nvGraphicFramePr>
        <p:xfrm>
          <a:off x="9125268" y="5305425"/>
          <a:ext cx="2876550" cy="1463040"/>
        </p:xfrm>
        <a:graphic>
          <a:graphicData uri="http://schemas.openxmlformats.org/drawingml/2006/table">
            <a:tbl>
              <a:tblPr firstRow="1" bandRow="1">
                <a:tableStyleId>{5940675A-B579-460E-94D1-54222C63F5DA}</a:tableStyleId>
              </a:tblPr>
              <a:tblGrid>
                <a:gridCol w="2876550">
                  <a:extLst>
                    <a:ext uri="{9D8B030D-6E8A-4147-A177-3AD203B41FA5}">
                      <a16:colId xmlns:a16="http://schemas.microsoft.com/office/drawing/2014/main" val="20000"/>
                    </a:ext>
                  </a:extLst>
                </a:gridCol>
              </a:tblGrid>
              <a:tr h="243840">
                <a:tc>
                  <a:txBody>
                    <a:bodyPr/>
                    <a:lstStyle/>
                    <a:p>
                      <a:pPr indent="0">
                        <a:buNone/>
                      </a:pPr>
                      <a:r>
                        <a:rPr lang="en-US" sz="1200" b="1" dirty="0">
                          <a:latin typeface="Times New Roman" panose="02020603050405020304" pitchFamily="18" charset="0"/>
                          <a:cs typeface="Times New Roman" panose="02020603050405020304" pitchFamily="18" charset="0"/>
                        </a:rPr>
                        <a:t>REFERENCES</a:t>
                      </a:r>
                      <a:endParaRPr lang="en-US" sz="12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0">
                <a:tc>
                  <a:txBody>
                    <a:bodyPr/>
                    <a:lstStyle/>
                    <a:p>
                      <a:pPr marL="171450" indent="-171450" algn="just">
                        <a:buFont typeface="Arial" panose="020B0604020202020204" pitchFamily="34" charset="0"/>
                        <a:buChar char="•"/>
                      </a:pPr>
                      <a:r>
                        <a:rPr lang="en-US" sz="800" b="0" dirty="0">
                          <a:solidFill>
                            <a:srgbClr val="222222"/>
                          </a:solidFill>
                          <a:latin typeface="Times New Roman" panose="02020603050405020304" pitchFamily="18" charset="0"/>
                          <a:cs typeface="Times New Roman" panose="02020603050405020304" pitchFamily="18" charset="0"/>
                        </a:rPr>
                        <a:t>M. </a:t>
                      </a:r>
                      <a:r>
                        <a:rPr lang="en-US" sz="800" b="0" dirty="0" err="1">
                          <a:solidFill>
                            <a:srgbClr val="222222"/>
                          </a:solidFill>
                          <a:latin typeface="Times New Roman" panose="02020603050405020304" pitchFamily="18" charset="0"/>
                          <a:cs typeface="Times New Roman" panose="02020603050405020304" pitchFamily="18" charset="0"/>
                        </a:rPr>
                        <a:t>Davarynejad</a:t>
                      </a:r>
                      <a:r>
                        <a:rPr lang="en-US" sz="800" b="0" dirty="0">
                          <a:solidFill>
                            <a:srgbClr val="222222"/>
                          </a:solidFill>
                          <a:latin typeface="Times New Roman" panose="02020603050405020304" pitchFamily="18" charset="0"/>
                          <a:cs typeface="Times New Roman" panose="02020603050405020304" pitchFamily="18" charset="0"/>
                        </a:rPr>
                        <a:t>, S. </a:t>
                      </a:r>
                      <a:r>
                        <a:rPr lang="en-US" sz="800" b="0" dirty="0" err="1">
                          <a:solidFill>
                            <a:srgbClr val="222222"/>
                          </a:solidFill>
                          <a:latin typeface="Times New Roman" panose="02020603050405020304" pitchFamily="18" charset="0"/>
                          <a:cs typeface="Times New Roman" panose="02020603050405020304" pitchFamily="18" charset="0"/>
                        </a:rPr>
                        <a:t>Sedghi</a:t>
                      </a:r>
                      <a:r>
                        <a:rPr lang="en-US" sz="800" b="0" dirty="0">
                          <a:solidFill>
                            <a:srgbClr val="222222"/>
                          </a:solidFill>
                          <a:latin typeface="Times New Roman" panose="02020603050405020304" pitchFamily="18" charset="0"/>
                          <a:cs typeface="Times New Roman" panose="02020603050405020304" pitchFamily="18" charset="0"/>
                        </a:rPr>
                        <a:t>, M. </a:t>
                      </a:r>
                      <a:r>
                        <a:rPr lang="en-US" sz="800" b="0" dirty="0" err="1">
                          <a:solidFill>
                            <a:srgbClr val="222222"/>
                          </a:solidFill>
                          <a:latin typeface="Times New Roman" panose="02020603050405020304" pitchFamily="18" charset="0"/>
                          <a:cs typeface="Times New Roman" panose="02020603050405020304" pitchFamily="18" charset="0"/>
                        </a:rPr>
                        <a:t>Bahrepour</a:t>
                      </a:r>
                      <a:r>
                        <a:rPr lang="en-US" sz="800" b="0" dirty="0">
                          <a:solidFill>
                            <a:srgbClr val="222222"/>
                          </a:solidFill>
                          <a:latin typeface="Times New Roman" panose="02020603050405020304" pitchFamily="18" charset="0"/>
                          <a:cs typeface="Times New Roman" panose="02020603050405020304" pitchFamily="18" charset="0"/>
                        </a:rPr>
                        <a:t>, C.W. </a:t>
                      </a:r>
                      <a:r>
                        <a:rPr lang="en-US" sz="800" b="0" dirty="0" err="1">
                          <a:solidFill>
                            <a:srgbClr val="222222"/>
                          </a:solidFill>
                          <a:latin typeface="Times New Roman" panose="02020603050405020304" pitchFamily="18" charset="0"/>
                          <a:cs typeface="Times New Roman" panose="02020603050405020304" pitchFamily="18" charset="0"/>
                        </a:rPr>
                        <a:t>Ahn</a:t>
                      </a:r>
                      <a:r>
                        <a:rPr lang="en-US" sz="800" b="0" dirty="0">
                          <a:solidFill>
                            <a:srgbClr val="222222"/>
                          </a:solidFill>
                          <a:latin typeface="Times New Roman" panose="02020603050405020304" pitchFamily="18" charset="0"/>
                          <a:cs typeface="Times New Roman" panose="02020603050405020304" pitchFamily="18" charset="0"/>
                        </a:rPr>
                        <a:t>, M. “Detecting Hidden Information from Watermarked Signal using Granulation Based Fitness Approximation", From Theory to Praxis, Springer, Series: Advances in Intelligent and Soft Computing, Volume 58/2009, ISBN 463–472, 2009.</a:t>
                      </a:r>
                    </a:p>
                    <a:p>
                      <a:pPr marL="171450" indent="-171450" algn="just">
                        <a:buFont typeface="Arial" panose="020B0604020202020204" pitchFamily="34" charset="0"/>
                        <a:buChar char="•"/>
                      </a:pPr>
                      <a:endParaRPr lang="en-US" sz="800" b="0" dirty="0">
                        <a:solidFill>
                          <a:srgbClr val="222222"/>
                        </a:solidFill>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800" b="0" dirty="0">
                          <a:latin typeface="Times New Roman" panose="02020603050405020304" pitchFamily="18" charset="0"/>
                          <a:cs typeface="Times New Roman" panose="02020603050405020304" pitchFamily="18" charset="0"/>
                        </a:rPr>
                        <a:t>M. </a:t>
                      </a:r>
                      <a:r>
                        <a:rPr lang="en-US" sz="800" b="0" dirty="0" err="1">
                          <a:latin typeface="Times New Roman" panose="02020603050405020304" pitchFamily="18" charset="0"/>
                          <a:cs typeface="Times New Roman" panose="02020603050405020304" pitchFamily="18" charset="0"/>
                        </a:rPr>
                        <a:t>Davarynejad</a:t>
                      </a:r>
                      <a:r>
                        <a:rPr lang="en-US" sz="800" b="0" dirty="0">
                          <a:latin typeface="Times New Roman" panose="02020603050405020304" pitchFamily="18" charset="0"/>
                          <a:cs typeface="Times New Roman" panose="02020603050405020304" pitchFamily="18" charset="0"/>
                        </a:rPr>
                        <a:t>, C.W. </a:t>
                      </a:r>
                      <a:r>
                        <a:rPr lang="en-US" sz="800" b="0" dirty="0" err="1">
                          <a:latin typeface="Times New Roman" panose="02020603050405020304" pitchFamily="18" charset="0"/>
                          <a:cs typeface="Times New Roman" panose="02020603050405020304" pitchFamily="18" charset="0"/>
                        </a:rPr>
                        <a:t>Ahn</a:t>
                      </a:r>
                      <a:r>
                        <a:rPr lang="en-US" sz="800" b="0" dirty="0">
                          <a:latin typeface="Times New Roman" panose="02020603050405020304" pitchFamily="18" charset="0"/>
                          <a:cs typeface="Times New Roman" panose="02020603050405020304" pitchFamily="18" charset="0"/>
                        </a:rPr>
                        <a:t>, J. </a:t>
                      </a:r>
                      <a:r>
                        <a:rPr lang="en-US" sz="800" b="0" dirty="0" err="1">
                          <a:latin typeface="Times New Roman" panose="02020603050405020304" pitchFamily="18" charset="0"/>
                          <a:cs typeface="Times New Roman" panose="02020603050405020304" pitchFamily="18" charset="0"/>
                        </a:rPr>
                        <a:t>Vrancken</a:t>
                      </a:r>
                      <a:r>
                        <a:rPr lang="en-US" sz="800" b="0" dirty="0">
                          <a:latin typeface="Times New Roman" panose="02020603050405020304" pitchFamily="18" charset="0"/>
                          <a:cs typeface="Times New Roman" panose="02020603050405020304" pitchFamily="18" charset="0"/>
                        </a:rPr>
                        <a:t>, J. van den Berg, C .A. </a:t>
                      </a:r>
                      <a:r>
                        <a:rPr lang="en-US" sz="800" b="0" dirty="0" err="1">
                          <a:latin typeface="Times New Roman" panose="02020603050405020304" pitchFamily="18" charset="0"/>
                          <a:cs typeface="Times New Roman" panose="02020603050405020304" pitchFamily="18" charset="0"/>
                        </a:rPr>
                        <a:t>Coello</a:t>
                      </a:r>
                      <a:r>
                        <a:rPr lang="en-US" sz="800" b="0" dirty="0">
                          <a:latin typeface="Times New Roman" panose="02020603050405020304" pitchFamily="18" charset="0"/>
                          <a:cs typeface="Times New Roman" panose="02020603050405020304" pitchFamily="18" charset="0"/>
                        </a:rPr>
                        <a:t> </a:t>
                      </a:r>
                      <a:r>
                        <a:rPr lang="en-US" sz="800" b="0" dirty="0" err="1">
                          <a:latin typeface="Times New Roman" panose="02020603050405020304" pitchFamily="18" charset="0"/>
                          <a:cs typeface="Times New Roman" panose="02020603050405020304" pitchFamily="18" charset="0"/>
                        </a:rPr>
                        <a:t>Coello</a:t>
                      </a:r>
                      <a:r>
                        <a:rPr lang="en-US" sz="800" b="0" dirty="0">
                          <a:latin typeface="Times New Roman" panose="02020603050405020304" pitchFamily="18" charset="0"/>
                          <a:cs typeface="Times New Roman" panose="02020603050405020304" pitchFamily="18" charset="0"/>
                        </a:rPr>
                        <a:t>, "Evolutionary hidden information detection by granulation-based fitness approximation", Applied Soft Computing, Vol. 10(3), pp. 719–729, 2010.</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6" name="Table 35"/>
          <p:cNvGraphicFramePr/>
          <p:nvPr/>
        </p:nvGraphicFramePr>
        <p:xfrm>
          <a:off x="9293225" y="1562100"/>
          <a:ext cx="2541270" cy="845820"/>
        </p:xfrm>
        <a:graphic>
          <a:graphicData uri="http://schemas.openxmlformats.org/drawingml/2006/table">
            <a:tbl>
              <a:tblPr firstRow="1" bandRow="1">
                <a:tableStyleId>{5940675A-B579-460E-94D1-54222C63F5DA}</a:tableStyleId>
              </a:tblPr>
              <a:tblGrid>
                <a:gridCol w="847090">
                  <a:extLst>
                    <a:ext uri="{9D8B030D-6E8A-4147-A177-3AD203B41FA5}">
                      <a16:colId xmlns:a16="http://schemas.microsoft.com/office/drawing/2014/main" val="20000"/>
                    </a:ext>
                  </a:extLst>
                </a:gridCol>
                <a:gridCol w="847090">
                  <a:extLst>
                    <a:ext uri="{9D8B030D-6E8A-4147-A177-3AD203B41FA5}">
                      <a16:colId xmlns:a16="http://schemas.microsoft.com/office/drawing/2014/main" val="20001"/>
                    </a:ext>
                  </a:extLst>
                </a:gridCol>
                <a:gridCol w="847090">
                  <a:extLst>
                    <a:ext uri="{9D8B030D-6E8A-4147-A177-3AD203B41FA5}">
                      <a16:colId xmlns:a16="http://schemas.microsoft.com/office/drawing/2014/main" val="20002"/>
                    </a:ext>
                  </a:extLst>
                </a:gridCol>
              </a:tblGrid>
              <a:tr h="140970">
                <a:tc>
                  <a:txBody>
                    <a:bodyPr/>
                    <a:lstStyle/>
                    <a:p>
                      <a:pPr indent="0" algn="ctr">
                        <a:buNone/>
                      </a:pPr>
                      <a:r>
                        <a:rPr lang="en-US" sz="800" b="0">
                          <a:solidFill>
                            <a:srgbClr val="000000"/>
                          </a:solidFill>
                          <a:latin typeface="Times New Roman" panose="02020603050405020304" pitchFamily="18" charset="0"/>
                          <a:cs typeface="Times New Roman" panose="02020603050405020304" pitchFamily="18" charset="0"/>
                        </a:rPr>
                        <a:t>Voltage </a:t>
                      </a:r>
                      <a:endParaRPr lang="en-US" sz="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lstStyle/>
                    <a:p>
                      <a:pPr indent="0" algn="ctr">
                        <a:buNone/>
                      </a:pPr>
                      <a:r>
                        <a:rPr lang="en-US" sz="800" b="0">
                          <a:solidFill>
                            <a:srgbClr val="000000"/>
                          </a:solidFill>
                          <a:latin typeface="Times New Roman" panose="02020603050405020304" pitchFamily="18" charset="0"/>
                          <a:cs typeface="Times New Roman" panose="02020603050405020304" pitchFamily="18" charset="0"/>
                        </a:rPr>
                        <a:t>Average Power</a:t>
                      </a:r>
                      <a:endParaRPr lang="en-US" sz="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lnL w="12700" cap="flat" cmpd="sng" algn="ctr">
                      <a:solidFill>
                        <a:srgbClr val="080000"/>
                      </a:solidFill>
                      <a:prstDash val="solid"/>
                      <a:round/>
                      <a:headEnd type="none" w="med" len="med"/>
                      <a:tailEnd type="none" w="med" len="med"/>
                    </a:lnL>
                    <a:solidFill>
                      <a:schemeClr val="accent1">
                        <a:lumMod val="40000"/>
                        <a:lumOff val="60000"/>
                      </a:schemeClr>
                    </a:solidFill>
                  </a:tcPr>
                </a:tc>
                <a:tc>
                  <a:txBody>
                    <a:bodyPr/>
                    <a:lstStyle/>
                    <a:p>
                      <a:pPr indent="0" algn="ctr">
                        <a:buNone/>
                      </a:pPr>
                      <a:r>
                        <a:rPr lang="en-US" sz="800" b="0">
                          <a:solidFill>
                            <a:srgbClr val="000000"/>
                          </a:solidFill>
                          <a:latin typeface="Times New Roman" panose="02020603050405020304" pitchFamily="18" charset="0"/>
                          <a:cs typeface="Times New Roman" panose="02020603050405020304" pitchFamily="18" charset="0"/>
                        </a:rPr>
                        <a:t>Average Frequency</a:t>
                      </a:r>
                      <a:endParaRPr lang="en-US" sz="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solidFill>
                      <a:schemeClr val="accent1">
                        <a:lumMod val="40000"/>
                        <a:lumOff val="60000"/>
                      </a:schemeClr>
                    </a:solidFill>
                  </a:tcPr>
                </a:tc>
                <a:extLst>
                  <a:ext uri="{0D108BD9-81ED-4DB2-BD59-A6C34878D82A}">
                    <a16:rowId xmlns:a16="http://schemas.microsoft.com/office/drawing/2014/main" val="10000"/>
                  </a:ext>
                </a:extLst>
              </a:tr>
              <a:tr h="140970">
                <a:tc>
                  <a:txBody>
                    <a:bodyPr/>
                    <a:lstStyle/>
                    <a:p>
                      <a:pPr indent="0" algn="ctr">
                        <a:buNone/>
                      </a:pPr>
                      <a:r>
                        <a:rPr lang="en-US" sz="800" b="0">
                          <a:solidFill>
                            <a:srgbClr val="000000"/>
                          </a:solidFill>
                          <a:latin typeface="Times New Roman" panose="02020603050405020304" pitchFamily="18" charset="0"/>
                          <a:cs typeface="Times New Roman" panose="02020603050405020304" pitchFamily="18" charset="0"/>
                        </a:rPr>
                        <a:t>0.2</a:t>
                      </a:r>
                      <a:endParaRPr lang="en-US" sz="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lnT w="12700" cap="flat" cmpd="sng" algn="ctr">
                      <a:solidFill>
                        <a:srgbClr val="080000"/>
                      </a:solidFill>
                      <a:prstDash val="solid"/>
                      <a:round/>
                      <a:headEnd type="none" w="med" len="med"/>
                      <a:tailEnd type="none" w="med" len="med"/>
                    </a:lnT>
                  </a:tcPr>
                </a:tc>
                <a:tc>
                  <a:txBody>
                    <a:bodyPr/>
                    <a:lstStyle/>
                    <a:p>
                      <a:pPr indent="0" algn="ctr">
                        <a:buNone/>
                      </a:pPr>
                      <a:r>
                        <a:rPr lang="en-US" sz="800" b="0">
                          <a:solidFill>
                            <a:srgbClr val="000000"/>
                          </a:solidFill>
                          <a:latin typeface="Times New Roman" panose="02020603050405020304" pitchFamily="18" charset="0"/>
                          <a:cs typeface="Times New Roman" panose="02020603050405020304" pitchFamily="18" charset="0"/>
                        </a:rPr>
                        <a:t>19.27uW</a:t>
                      </a:r>
                      <a:endParaRPr lang="en-US" sz="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indent="0" algn="ctr">
                        <a:buNone/>
                      </a:pPr>
                      <a:r>
                        <a:rPr lang="en-US" sz="800" b="0">
                          <a:solidFill>
                            <a:srgbClr val="000000"/>
                          </a:solidFill>
                          <a:latin typeface="Times New Roman" panose="02020603050405020304" pitchFamily="18" charset="0"/>
                          <a:cs typeface="Times New Roman" panose="02020603050405020304" pitchFamily="18" charset="0"/>
                        </a:rPr>
                        <a:t>834.7MHz</a:t>
                      </a:r>
                      <a:endParaRPr lang="en-US" sz="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1"/>
                  </a:ext>
                </a:extLst>
              </a:tr>
              <a:tr h="140970">
                <a:tc>
                  <a:txBody>
                    <a:bodyPr/>
                    <a:lstStyle/>
                    <a:p>
                      <a:pPr indent="0" algn="ctr">
                        <a:buNone/>
                      </a:pPr>
                      <a:r>
                        <a:rPr lang="en-US" sz="800" b="0">
                          <a:solidFill>
                            <a:srgbClr val="000000"/>
                          </a:solidFill>
                          <a:latin typeface="Times New Roman" panose="02020603050405020304" pitchFamily="18" charset="0"/>
                          <a:cs typeface="Times New Roman" panose="02020603050405020304" pitchFamily="18" charset="0"/>
                        </a:rPr>
                        <a:t>0.4</a:t>
                      </a:r>
                      <a:endParaRPr lang="en-US" sz="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indent="0" algn="ctr">
                        <a:buNone/>
                      </a:pPr>
                      <a:r>
                        <a:rPr lang="en-US" sz="800" b="0">
                          <a:solidFill>
                            <a:srgbClr val="000000"/>
                          </a:solidFill>
                          <a:latin typeface="Times New Roman" panose="02020603050405020304" pitchFamily="18" charset="0"/>
                          <a:cs typeface="Times New Roman" panose="02020603050405020304" pitchFamily="18" charset="0"/>
                        </a:rPr>
                        <a:t>20.21uW</a:t>
                      </a:r>
                      <a:endParaRPr lang="en-US" sz="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indent="0" algn="ctr">
                        <a:buNone/>
                      </a:pPr>
                      <a:r>
                        <a:rPr lang="en-US" sz="800" b="0">
                          <a:solidFill>
                            <a:srgbClr val="000000"/>
                          </a:solidFill>
                          <a:latin typeface="Times New Roman" panose="02020603050405020304" pitchFamily="18" charset="0"/>
                          <a:cs typeface="Times New Roman" panose="02020603050405020304" pitchFamily="18" charset="0"/>
                        </a:rPr>
                        <a:t>1.744GHz</a:t>
                      </a:r>
                      <a:endParaRPr lang="en-US" sz="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2"/>
                  </a:ext>
                </a:extLst>
              </a:tr>
              <a:tr h="140970">
                <a:tc>
                  <a:txBody>
                    <a:bodyPr/>
                    <a:lstStyle/>
                    <a:p>
                      <a:pPr indent="0" algn="ctr">
                        <a:buNone/>
                      </a:pPr>
                      <a:r>
                        <a:rPr lang="en-US" sz="800" b="0">
                          <a:solidFill>
                            <a:srgbClr val="000000"/>
                          </a:solidFill>
                          <a:latin typeface="Times New Roman" panose="02020603050405020304" pitchFamily="18" charset="0"/>
                          <a:cs typeface="Times New Roman" panose="02020603050405020304" pitchFamily="18" charset="0"/>
                        </a:rPr>
                        <a:t>0.6</a:t>
                      </a:r>
                      <a:endParaRPr lang="en-US" sz="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indent="0" algn="ctr">
                        <a:buNone/>
                      </a:pPr>
                      <a:r>
                        <a:rPr lang="en-US" sz="800" b="0">
                          <a:solidFill>
                            <a:srgbClr val="000000"/>
                          </a:solidFill>
                          <a:latin typeface="Times New Roman" panose="02020603050405020304" pitchFamily="18" charset="0"/>
                          <a:cs typeface="Times New Roman" panose="02020603050405020304" pitchFamily="18" charset="0"/>
                        </a:rPr>
                        <a:t>19.38uW</a:t>
                      </a:r>
                      <a:endParaRPr lang="en-US" sz="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indent="0" algn="ctr">
                        <a:buNone/>
                      </a:pPr>
                      <a:r>
                        <a:rPr lang="en-US" sz="800" b="0">
                          <a:solidFill>
                            <a:srgbClr val="000000"/>
                          </a:solidFill>
                          <a:latin typeface="Times New Roman" panose="02020603050405020304" pitchFamily="18" charset="0"/>
                          <a:cs typeface="Times New Roman" panose="02020603050405020304" pitchFamily="18" charset="0"/>
                        </a:rPr>
                        <a:t>1.956GHz</a:t>
                      </a:r>
                      <a:endParaRPr lang="en-US" sz="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3"/>
                  </a:ext>
                </a:extLst>
              </a:tr>
              <a:tr h="140970">
                <a:tc>
                  <a:txBody>
                    <a:bodyPr/>
                    <a:lstStyle/>
                    <a:p>
                      <a:pPr indent="0" algn="ctr">
                        <a:buNone/>
                      </a:pPr>
                      <a:r>
                        <a:rPr lang="en-US" sz="800" b="0">
                          <a:solidFill>
                            <a:srgbClr val="000000"/>
                          </a:solidFill>
                          <a:latin typeface="Times New Roman" panose="02020603050405020304" pitchFamily="18" charset="0"/>
                          <a:cs typeface="Times New Roman" panose="02020603050405020304" pitchFamily="18" charset="0"/>
                        </a:rPr>
                        <a:t>0.8</a:t>
                      </a:r>
                      <a:endParaRPr lang="en-US" sz="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indent="0" algn="ctr">
                        <a:buNone/>
                      </a:pPr>
                      <a:r>
                        <a:rPr lang="en-US" sz="800" b="0">
                          <a:solidFill>
                            <a:srgbClr val="000000"/>
                          </a:solidFill>
                          <a:latin typeface="Times New Roman" panose="02020603050405020304" pitchFamily="18" charset="0"/>
                          <a:cs typeface="Times New Roman" panose="02020603050405020304" pitchFamily="18" charset="0"/>
                        </a:rPr>
                        <a:t>26.76uW</a:t>
                      </a:r>
                      <a:endParaRPr lang="en-US" sz="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indent="0" algn="ctr">
                        <a:buNone/>
                      </a:pPr>
                      <a:r>
                        <a:rPr lang="en-US" sz="800" b="0">
                          <a:solidFill>
                            <a:srgbClr val="000000"/>
                          </a:solidFill>
                          <a:latin typeface="Times New Roman" panose="02020603050405020304" pitchFamily="18" charset="0"/>
                          <a:cs typeface="Times New Roman" panose="02020603050405020304" pitchFamily="18" charset="0"/>
                        </a:rPr>
                        <a:t>2.796GHz</a:t>
                      </a:r>
                      <a:endParaRPr lang="en-US" sz="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4"/>
                  </a:ext>
                </a:extLst>
              </a:tr>
              <a:tr h="140970">
                <a:tc>
                  <a:txBody>
                    <a:bodyPr/>
                    <a:lstStyle/>
                    <a:p>
                      <a:pPr indent="0" algn="ctr">
                        <a:buNone/>
                      </a:pPr>
                      <a:r>
                        <a:rPr lang="en-US" sz="800" b="0">
                          <a:solidFill>
                            <a:srgbClr val="000000"/>
                          </a:solidFill>
                          <a:latin typeface="Times New Roman" panose="02020603050405020304" pitchFamily="18" charset="0"/>
                          <a:cs typeface="Times New Roman" panose="02020603050405020304" pitchFamily="18" charset="0"/>
                        </a:rPr>
                        <a:t>1</a:t>
                      </a:r>
                      <a:endParaRPr lang="en-US" sz="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indent="0" algn="ctr">
                        <a:buNone/>
                      </a:pPr>
                      <a:r>
                        <a:rPr lang="en-US" sz="800" b="0">
                          <a:solidFill>
                            <a:srgbClr val="000000"/>
                          </a:solidFill>
                          <a:latin typeface="Times New Roman" panose="02020603050405020304" pitchFamily="18" charset="0"/>
                          <a:cs typeface="Times New Roman" panose="02020603050405020304" pitchFamily="18" charset="0"/>
                        </a:rPr>
                        <a:t>26.42uW</a:t>
                      </a:r>
                      <a:endParaRPr lang="en-US" sz="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indent="0" algn="ctr">
                        <a:buNone/>
                      </a:pPr>
                      <a:r>
                        <a:rPr lang="en-US" sz="800" b="0">
                          <a:solidFill>
                            <a:srgbClr val="000000"/>
                          </a:solidFill>
                          <a:latin typeface="Times New Roman" panose="02020603050405020304" pitchFamily="18" charset="0"/>
                          <a:cs typeface="Times New Roman" panose="02020603050405020304" pitchFamily="18" charset="0"/>
                        </a:rPr>
                        <a:t>2.653GHz</a:t>
                      </a:r>
                      <a:endParaRPr lang="en-US" sz="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5"/>
                  </a:ext>
                </a:extLst>
              </a:tr>
            </a:tbl>
          </a:graphicData>
        </a:graphic>
      </p:graphicFrame>
      <p:graphicFrame>
        <p:nvGraphicFramePr>
          <p:cNvPr id="38" name="Table 37"/>
          <p:cNvGraphicFramePr/>
          <p:nvPr>
            <p:extLst>
              <p:ext uri="{D42A27DB-BD31-4B8C-83A1-F6EECF244321}">
                <p14:modId xmlns:p14="http://schemas.microsoft.com/office/powerpoint/2010/main" val="1756067610"/>
              </p:ext>
            </p:extLst>
          </p:nvPr>
        </p:nvGraphicFramePr>
        <p:xfrm>
          <a:off x="9152255" y="1171575"/>
          <a:ext cx="2854325" cy="1604646"/>
        </p:xfrm>
        <a:graphic>
          <a:graphicData uri="http://schemas.openxmlformats.org/drawingml/2006/table">
            <a:tbl>
              <a:tblPr firstRow="1" bandRow="1">
                <a:tableStyleId>{5940675A-B579-460E-94D1-54222C63F5DA}</a:tableStyleId>
              </a:tblPr>
              <a:tblGrid>
                <a:gridCol w="2854325">
                  <a:extLst>
                    <a:ext uri="{9D8B030D-6E8A-4147-A177-3AD203B41FA5}">
                      <a16:colId xmlns:a16="http://schemas.microsoft.com/office/drawing/2014/main" val="20000"/>
                    </a:ext>
                  </a:extLst>
                </a:gridCol>
              </a:tblGrid>
              <a:tr h="1604646">
                <a:tc>
                  <a:txBody>
                    <a:bodyPr/>
                    <a:lstStyle/>
                    <a:p>
                      <a:pPr indent="0">
                        <a:buNone/>
                      </a:pPr>
                      <a:endParaRPr lang="en-US" sz="800" b="0" dirty="0">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2" name="Table 41"/>
          <p:cNvGraphicFramePr/>
          <p:nvPr>
            <p:extLst>
              <p:ext uri="{D42A27DB-BD31-4B8C-83A1-F6EECF244321}">
                <p14:modId xmlns:p14="http://schemas.microsoft.com/office/powerpoint/2010/main" val="2680003020"/>
              </p:ext>
            </p:extLst>
          </p:nvPr>
        </p:nvGraphicFramePr>
        <p:xfrm>
          <a:off x="3169920" y="1172210"/>
          <a:ext cx="2879090" cy="2675696"/>
        </p:xfrm>
        <a:graphic>
          <a:graphicData uri="http://schemas.openxmlformats.org/drawingml/2006/table">
            <a:tbl>
              <a:tblPr firstRow="1" bandRow="1">
                <a:tableStyleId>{5940675A-B579-460E-94D1-54222C63F5DA}</a:tableStyleId>
              </a:tblPr>
              <a:tblGrid>
                <a:gridCol w="2879090">
                  <a:extLst>
                    <a:ext uri="{9D8B030D-6E8A-4147-A177-3AD203B41FA5}">
                      <a16:colId xmlns:a16="http://schemas.microsoft.com/office/drawing/2014/main" val="20000"/>
                    </a:ext>
                  </a:extLst>
                </a:gridCol>
              </a:tblGrid>
              <a:tr h="287758">
                <a:tc>
                  <a:txBody>
                    <a:bodyPr/>
                    <a:lstStyle/>
                    <a:p>
                      <a:pPr indent="0">
                        <a:buNone/>
                      </a:pPr>
                      <a:r>
                        <a:rPr lang="en-US" sz="1200" b="1" dirty="0">
                          <a:latin typeface="Times New Roman" panose="02020603050405020304" pitchFamily="18" charset="0"/>
                          <a:cs typeface="Times New Roman" panose="02020603050405020304" pitchFamily="18" charset="0"/>
                        </a:rPr>
                        <a:t>COMPARISON</a:t>
                      </a:r>
                      <a:endParaRPr lang="en-US" sz="12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2387938">
                <a:tc>
                  <a:txBody>
                    <a:bodyPr/>
                    <a:lstStyle/>
                    <a:p>
                      <a:pPr indent="0">
                        <a:buNone/>
                      </a:pPr>
                      <a:endParaRPr lang="en-US" sz="1000" b="0" dirty="0">
                        <a:latin typeface="Calibri" panose="020F0502020204030204" charset="0"/>
                        <a:ea typeface="Calibri" panose="020F0502020204030204" charset="0"/>
                        <a:cs typeface="Calibri" panose="020F0502020204030204" charset="0"/>
                      </a:endParaRPr>
                    </a:p>
                    <a:p>
                      <a:pPr indent="0">
                        <a:buNone/>
                      </a:pPr>
                      <a:endParaRPr lang="en-US" sz="1000" b="0" dirty="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06" name="Table 105"/>
          <p:cNvGraphicFramePr/>
          <p:nvPr>
            <p:extLst>
              <p:ext uri="{D42A27DB-BD31-4B8C-83A1-F6EECF244321}">
                <p14:modId xmlns:p14="http://schemas.microsoft.com/office/powerpoint/2010/main" val="3017398581"/>
              </p:ext>
            </p:extLst>
          </p:nvPr>
        </p:nvGraphicFramePr>
        <p:xfrm>
          <a:off x="117475" y="4899727"/>
          <a:ext cx="2894965" cy="1912620"/>
        </p:xfrm>
        <a:graphic>
          <a:graphicData uri="http://schemas.openxmlformats.org/drawingml/2006/table">
            <a:tbl>
              <a:tblPr firstRow="1" bandRow="1">
                <a:tableStyleId>{5940675A-B579-460E-94D1-54222C63F5DA}</a:tableStyleId>
              </a:tblPr>
              <a:tblGrid>
                <a:gridCol w="2894965">
                  <a:extLst>
                    <a:ext uri="{9D8B030D-6E8A-4147-A177-3AD203B41FA5}">
                      <a16:colId xmlns:a16="http://schemas.microsoft.com/office/drawing/2014/main" val="20000"/>
                    </a:ext>
                  </a:extLst>
                </a:gridCol>
              </a:tblGrid>
              <a:tr h="173692">
                <a:tc>
                  <a:txBody>
                    <a:bodyPr/>
                    <a:lstStyle/>
                    <a:p>
                      <a:pPr indent="0">
                        <a:buNone/>
                      </a:pPr>
                      <a:r>
                        <a:rPr lang="en-US" sz="1200" b="1" dirty="0">
                          <a:latin typeface="Times New Roman" panose="02020603050405020304" pitchFamily="18" charset="0"/>
                          <a:cs typeface="Times New Roman" panose="02020603050405020304" pitchFamily="18" charset="0"/>
                        </a:rPr>
                        <a:t>METHODOLOGY</a:t>
                      </a:r>
                      <a:endParaRPr lang="en-US" sz="12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1614350">
                <a:tc>
                  <a:txBody>
                    <a:bodyPr/>
                    <a:lstStyle/>
                    <a:p>
                      <a:pPr marL="0" lvl="0" indent="0" rtl="0">
                        <a:lnSpc>
                          <a:spcPct val="115000"/>
                        </a:lnSpc>
                        <a:spcBef>
                          <a:spcPts val="0"/>
                        </a:spcBef>
                        <a:spcAft>
                          <a:spcPts val="0"/>
                        </a:spcAft>
                        <a:buSzPts val="1400"/>
                        <a:buFont typeface="Arial" panose="020B0604020202020204" pitchFamily="34" charset="0"/>
                        <a:buNone/>
                      </a:pPr>
                      <a:r>
                        <a:rPr lang="en-US" sz="1000" dirty="0">
                          <a:latin typeface="Times New Roman" panose="02020603050405020304" pitchFamily="18" charset="0"/>
                          <a:ea typeface="Arial"/>
                          <a:cs typeface="Times New Roman" panose="02020603050405020304" pitchFamily="18" charset="0"/>
                          <a:sym typeface="Arial"/>
                        </a:rPr>
                        <a:t>DC Watermarking puts the information into the part of music, where the magnitude is lower than the perceptual threshold of human ears. For Frequency Watermarking, since human ear has limit on distinguishing audio frequency, it is possible to find out a frequency loud enough while the frequency near it are rather quiet. Therefore, we replace the frequency band with low magnitude to our information to make the watermark.</a:t>
                      </a:r>
                    </a:p>
                    <a:p>
                      <a:pPr indent="0">
                        <a:buNone/>
                      </a:pPr>
                      <a:endParaRPr lang="en-US" altLang="en-US" sz="1000" b="0" dirty="0">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pic>
        <p:nvPicPr>
          <p:cNvPr id="43" name="Picture 42">
            <a:extLst>
              <a:ext uri="{FF2B5EF4-FFF2-40B4-BE49-F238E27FC236}">
                <a16:creationId xmlns:a16="http://schemas.microsoft.com/office/drawing/2014/main" id="{B2921A61-55B5-42F9-BDFE-1B504E91B0EA}"/>
              </a:ext>
            </a:extLst>
          </p:cNvPr>
          <p:cNvPicPr>
            <a:picLocks noChangeAspect="1"/>
          </p:cNvPicPr>
          <p:nvPr/>
        </p:nvPicPr>
        <p:blipFill>
          <a:blip r:embed="rId4"/>
          <a:stretch>
            <a:fillRect/>
          </a:stretch>
        </p:blipFill>
        <p:spPr>
          <a:xfrm>
            <a:off x="3308136" y="4466492"/>
            <a:ext cx="2672547" cy="1944980"/>
          </a:xfrm>
          <a:prstGeom prst="rect">
            <a:avLst/>
          </a:prstGeom>
        </p:spPr>
      </p:pic>
      <p:pic>
        <p:nvPicPr>
          <p:cNvPr id="44" name="Picture 43">
            <a:extLst>
              <a:ext uri="{FF2B5EF4-FFF2-40B4-BE49-F238E27FC236}">
                <a16:creationId xmlns:a16="http://schemas.microsoft.com/office/drawing/2014/main" id="{1705F240-89BB-46C8-A8AD-DACBDA6FB72C}"/>
              </a:ext>
            </a:extLst>
          </p:cNvPr>
          <p:cNvPicPr>
            <a:picLocks noChangeAspect="1"/>
          </p:cNvPicPr>
          <p:nvPr/>
        </p:nvPicPr>
        <p:blipFill rotWithShape="1">
          <a:blip r:embed="rId5"/>
          <a:srcRect l="7402" r="5587" b="5776"/>
          <a:stretch/>
        </p:blipFill>
        <p:spPr>
          <a:xfrm>
            <a:off x="6186189" y="1407453"/>
            <a:ext cx="2777451" cy="1507637"/>
          </a:xfrm>
          <a:prstGeom prst="rect">
            <a:avLst/>
          </a:prstGeom>
          <a:ln>
            <a:solidFill>
              <a:schemeClr val="tx1"/>
            </a:solidFill>
          </a:ln>
        </p:spPr>
      </p:pic>
      <p:pic>
        <p:nvPicPr>
          <p:cNvPr id="45" name="Picture 44">
            <a:extLst>
              <a:ext uri="{FF2B5EF4-FFF2-40B4-BE49-F238E27FC236}">
                <a16:creationId xmlns:a16="http://schemas.microsoft.com/office/drawing/2014/main" id="{7E0EEB3A-4632-42D0-8930-91DC804B52DA}"/>
              </a:ext>
            </a:extLst>
          </p:cNvPr>
          <p:cNvPicPr>
            <a:picLocks noChangeAspect="1"/>
          </p:cNvPicPr>
          <p:nvPr/>
        </p:nvPicPr>
        <p:blipFill rotWithShape="1">
          <a:blip r:embed="rId6"/>
          <a:srcRect l="9038" t="5034" r="7692" b="4625"/>
          <a:stretch/>
        </p:blipFill>
        <p:spPr>
          <a:xfrm>
            <a:off x="6186189" y="3081722"/>
            <a:ext cx="2777450" cy="1384770"/>
          </a:xfrm>
          <a:prstGeom prst="rect">
            <a:avLst/>
          </a:prstGeom>
          <a:ln>
            <a:solidFill>
              <a:schemeClr val="tx1"/>
            </a:solidFill>
          </a:ln>
        </p:spPr>
      </p:pic>
      <p:pic>
        <p:nvPicPr>
          <p:cNvPr id="48" name="Picture 47">
            <a:extLst>
              <a:ext uri="{FF2B5EF4-FFF2-40B4-BE49-F238E27FC236}">
                <a16:creationId xmlns:a16="http://schemas.microsoft.com/office/drawing/2014/main" id="{FFA37841-8BA0-4CBF-BE36-56BAA516F083}"/>
              </a:ext>
            </a:extLst>
          </p:cNvPr>
          <p:cNvPicPr>
            <a:picLocks noChangeAspect="1"/>
          </p:cNvPicPr>
          <p:nvPr/>
        </p:nvPicPr>
        <p:blipFill>
          <a:blip r:embed="rId7"/>
          <a:stretch>
            <a:fillRect/>
          </a:stretch>
        </p:blipFill>
        <p:spPr>
          <a:xfrm>
            <a:off x="3465978" y="1477791"/>
            <a:ext cx="2286973" cy="2331014"/>
          </a:xfrm>
          <a:prstGeom prst="rect">
            <a:avLst/>
          </a:prstGeom>
        </p:spPr>
      </p:pic>
      <p:pic>
        <p:nvPicPr>
          <p:cNvPr id="49" name="Picture 48">
            <a:extLst>
              <a:ext uri="{FF2B5EF4-FFF2-40B4-BE49-F238E27FC236}">
                <a16:creationId xmlns:a16="http://schemas.microsoft.com/office/drawing/2014/main" id="{31214801-4122-4E29-BD91-CFC7130DC042}"/>
              </a:ext>
            </a:extLst>
          </p:cNvPr>
          <p:cNvPicPr>
            <a:picLocks noChangeAspect="1"/>
          </p:cNvPicPr>
          <p:nvPr/>
        </p:nvPicPr>
        <p:blipFill>
          <a:blip r:embed="rId8"/>
          <a:stretch>
            <a:fillRect/>
          </a:stretch>
        </p:blipFill>
        <p:spPr>
          <a:xfrm>
            <a:off x="9226964" y="1213130"/>
            <a:ext cx="2704905" cy="1456545"/>
          </a:xfrm>
          <a:prstGeom prst="rect">
            <a:avLst/>
          </a:prstGeom>
        </p:spPr>
      </p:pic>
      <p:pic>
        <p:nvPicPr>
          <p:cNvPr id="50" name="Picture 49">
            <a:extLst>
              <a:ext uri="{FF2B5EF4-FFF2-40B4-BE49-F238E27FC236}">
                <a16:creationId xmlns:a16="http://schemas.microsoft.com/office/drawing/2014/main" id="{DCD27485-FD36-466B-AD02-B6C9F98D857D}"/>
              </a:ext>
            </a:extLst>
          </p:cNvPr>
          <p:cNvPicPr>
            <a:picLocks noChangeAspect="1"/>
          </p:cNvPicPr>
          <p:nvPr/>
        </p:nvPicPr>
        <p:blipFill rotWithShape="1">
          <a:blip r:embed="rId9"/>
          <a:srcRect l="22393" t="50235" r="17615" b="411"/>
          <a:stretch/>
        </p:blipFill>
        <p:spPr>
          <a:xfrm>
            <a:off x="6178550" y="5012055"/>
            <a:ext cx="2761279" cy="1555799"/>
          </a:xfrm>
          <a:prstGeom prst="rect">
            <a:avLst/>
          </a:prstGeom>
          <a:ln w="12700">
            <a:solidFill>
              <a:schemeClr val="tx1"/>
            </a:solidFill>
            <a:prstDash val="soli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572</Words>
  <Application>Microsoft Office PowerPoint</Application>
  <PresentationFormat>Widescreen</PresentationFormat>
  <Paragraphs>88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 3</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Gautam Nag</dc:creator>
  <cp:lastModifiedBy>Gautam Nag</cp:lastModifiedBy>
  <cp:revision>41</cp:revision>
  <dcterms:created xsi:type="dcterms:W3CDTF">2022-04-19T07:37:40Z</dcterms:created>
  <dcterms:modified xsi:type="dcterms:W3CDTF">2022-04-28T08:40:35Z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